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6"/>
  </p:notesMasterIdLst>
  <p:sldIdLst>
    <p:sldId id="256" r:id="rId4"/>
    <p:sldId id="260" r:id="rId5"/>
    <p:sldId id="286" r:id="rId6"/>
    <p:sldId id="285" r:id="rId7"/>
    <p:sldId id="261" r:id="rId8"/>
    <p:sldId id="262" r:id="rId9"/>
    <p:sldId id="266" r:id="rId10"/>
    <p:sldId id="265" r:id="rId11"/>
    <p:sldId id="264" r:id="rId12"/>
    <p:sldId id="270" r:id="rId13"/>
    <p:sldId id="267" r:id="rId14"/>
    <p:sldId id="268" r:id="rId15"/>
    <p:sldId id="269" r:id="rId16"/>
    <p:sldId id="272" r:id="rId17"/>
    <p:sldId id="273" r:id="rId18"/>
    <p:sldId id="276" r:id="rId19"/>
    <p:sldId id="275" r:id="rId20"/>
    <p:sldId id="274" r:id="rId21"/>
    <p:sldId id="271" r:id="rId22"/>
    <p:sldId id="278" r:id="rId23"/>
    <p:sldId id="279" r:id="rId24"/>
    <p:sldId id="281" r:id="rId25"/>
  </p:sldIdLst>
  <p:sldSz cx="12161838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DFF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CC32-28EC-45B3-9B3C-299E01BDDD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CC11-6BA9-418F-9FEA-5B930582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9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1773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450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4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8214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179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1634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050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6178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944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7167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1183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61838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896779" y="-74389"/>
            <a:ext cx="15261378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2457183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61838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896779" y="-74389"/>
            <a:ext cx="15261378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194423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3090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59" y="1122400"/>
            <a:ext cx="9121551" cy="238768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59" y="3602161"/>
            <a:ext cx="9121551" cy="165581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6417083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59" y="1122400"/>
            <a:ext cx="9121551" cy="238768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59" y="3602161"/>
            <a:ext cx="9121551" cy="165581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1947955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5691637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801114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6130335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69969574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8531553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01189054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7450542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2830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1061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5544649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811" y="1709798"/>
            <a:ext cx="10489783" cy="285283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811" y="4589619"/>
            <a:ext cx="10489783" cy="150023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0465385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43" y="1825687"/>
            <a:ext cx="5168878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7051" y="1825687"/>
            <a:ext cx="5168878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1903003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30" y="365139"/>
            <a:ext cx="10489783" cy="1325607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3865" y="1778498"/>
            <a:ext cx="4861608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3865" y="2665469"/>
            <a:ext cx="4861608" cy="3524403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1580" y="1778498"/>
            <a:ext cx="4885552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1580" y="2665469"/>
            <a:ext cx="4885552" cy="3524403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701615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5473505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88518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30" y="457217"/>
            <a:ext cx="3922582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463" y="987459"/>
            <a:ext cx="6157048" cy="4873788"/>
          </a:xfrm>
          <a:prstGeom prst="rect">
            <a:avLst/>
          </a:prstGeom>
        </p:spPr>
        <p:txBody>
          <a:bodyPr lIns="55733" tIns="27866" rIns="55733" bIns="2786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30" y="2057470"/>
            <a:ext cx="3922582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300"/>
            </a:lvl1pPr>
            <a:lvl2pPr marL="383549" indent="0">
              <a:buNone/>
              <a:defRPr sz="1200"/>
            </a:lvl2pPr>
            <a:lvl3pPr marL="767098" indent="0">
              <a:buNone/>
              <a:defRPr sz="1000"/>
            </a:lvl3pPr>
            <a:lvl4pPr marL="1150648" indent="0">
              <a:buNone/>
              <a:defRPr sz="800"/>
            </a:lvl4pPr>
            <a:lvl5pPr marL="1533810" indent="0">
              <a:buNone/>
              <a:defRPr sz="800"/>
            </a:lvl5pPr>
            <a:lvl6pPr marL="1917359" indent="0">
              <a:buNone/>
              <a:defRPr sz="800"/>
            </a:lvl6pPr>
            <a:lvl7pPr marL="2300908" indent="0">
              <a:buNone/>
              <a:defRPr sz="800"/>
            </a:lvl7pPr>
            <a:lvl8pPr marL="2684457" indent="0">
              <a:buNone/>
              <a:defRPr sz="800"/>
            </a:lvl8pPr>
            <a:lvl9pPr marL="3068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21256045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30" y="457217"/>
            <a:ext cx="4155123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463" y="457219"/>
            <a:ext cx="6157048" cy="5404031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700"/>
            </a:lvl1pPr>
            <a:lvl2pPr marL="383549" indent="0">
              <a:buNone/>
              <a:defRPr sz="2300"/>
            </a:lvl2pPr>
            <a:lvl3pPr marL="767098" indent="0">
              <a:buNone/>
              <a:defRPr sz="2000"/>
            </a:lvl3pPr>
            <a:lvl4pPr marL="1150648" indent="0">
              <a:buNone/>
              <a:defRPr sz="1700"/>
            </a:lvl4pPr>
            <a:lvl5pPr marL="1533810" indent="0">
              <a:buNone/>
              <a:defRPr sz="1700"/>
            </a:lvl5pPr>
            <a:lvl6pPr marL="1917359" indent="0">
              <a:buNone/>
              <a:defRPr sz="1700"/>
            </a:lvl6pPr>
            <a:lvl7pPr marL="2300908" indent="0">
              <a:buNone/>
              <a:defRPr sz="1700"/>
            </a:lvl7pPr>
            <a:lvl8pPr marL="2684457" indent="0">
              <a:buNone/>
              <a:defRPr sz="1700"/>
            </a:lvl8pPr>
            <a:lvl9pPr marL="30680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30" y="2057470"/>
            <a:ext cx="4155123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700"/>
            </a:lvl1pPr>
            <a:lvl2pPr marL="383549" indent="0">
              <a:buNone/>
              <a:defRPr sz="1500"/>
            </a:lvl2pPr>
            <a:lvl3pPr marL="767098" indent="0">
              <a:buNone/>
              <a:defRPr sz="1300"/>
            </a:lvl3pPr>
            <a:lvl4pPr marL="1150648" indent="0">
              <a:buNone/>
              <a:defRPr sz="1200"/>
            </a:lvl4pPr>
            <a:lvl5pPr marL="1533810" indent="0">
              <a:buNone/>
              <a:defRPr sz="1200"/>
            </a:lvl5pPr>
            <a:lvl6pPr marL="1917359" indent="0">
              <a:buNone/>
              <a:defRPr sz="1200"/>
            </a:lvl6pPr>
            <a:lvl7pPr marL="2300908" indent="0">
              <a:buNone/>
              <a:defRPr sz="1200"/>
            </a:lvl7pPr>
            <a:lvl8pPr marL="2684457" indent="0">
              <a:buNone/>
              <a:defRPr sz="1200"/>
            </a:lvl8pPr>
            <a:lvl9pPr marL="30680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0366919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05" y="198997"/>
            <a:ext cx="5965272" cy="82723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1405" y="1158130"/>
            <a:ext cx="5965272" cy="3275847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3266133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480" y="365139"/>
            <a:ext cx="2622446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46" y="365139"/>
            <a:ext cx="7715312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2476438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5949"/>
      </p:ext>
    </p:extLst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43" y="1825687"/>
            <a:ext cx="5168878" cy="4351484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7051" y="1825689"/>
            <a:ext cx="5168878" cy="2098745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7051" y="4076839"/>
            <a:ext cx="5168878" cy="2100333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460744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6878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5570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8036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8903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19330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56646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049998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7064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393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8729"/>
      </p:ext>
    </p:extLst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9328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5004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0" y="6021288"/>
            <a:ext cx="2394399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6989" y="-835856"/>
            <a:ext cx="13281628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2100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61838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52" y="5001287"/>
            <a:ext cx="2849552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896779" y="-74389"/>
            <a:ext cx="15261378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5293461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61838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896779" y="-74389"/>
            <a:ext cx="15261378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14875777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4399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9060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3987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5945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2373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3835"/>
      </p:ext>
    </p:extLst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78606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61830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4375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8630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222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5003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668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C432-1C5A-4005-BF0C-1F7FC47FC92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4D9EC-0839-4E2E-A92A-E9DA6F6E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0" r:id="rId3"/>
    <p:sldLayoutId id="2147483696" r:id="rId4"/>
    <p:sldLayoutId id="2147483691" r:id="rId5"/>
    <p:sldLayoutId id="2147483650" r:id="rId6"/>
    <p:sldLayoutId id="2147483694" r:id="rId7"/>
    <p:sldLayoutId id="214748369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90" r:id="rId18"/>
    <p:sldLayoutId id="2147483693" r:id="rId19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55" y="1152"/>
            <a:ext cx="12159536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42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62" r:id="rId3"/>
    <p:sldLayoutId id="2147483713" r:id="rId4"/>
    <p:sldLayoutId id="2147483712" r:id="rId5"/>
    <p:sldLayoutId id="2147483708" r:id="rId6"/>
    <p:sldLayoutId id="2147483703" r:id="rId7"/>
    <p:sldLayoutId id="2147483702" r:id="rId8"/>
    <p:sldLayoutId id="2147483698" r:id="rId9"/>
    <p:sldLayoutId id="2147483697" r:id="rId10"/>
    <p:sldLayoutId id="2147483695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705" r:id="rId23"/>
    <p:sldLayoutId id="2147483704" r:id="rId24"/>
    <p:sldLayoutId id="2147483699" r:id="rId25"/>
  </p:sldLayoutIdLst>
  <p:transition spd="med">
    <p:split orient="vert"/>
  </p:transition>
  <p:hf sldNum="0" hdr="0"/>
  <p:txStyles>
    <p:titleStyle>
      <a:lvl1pPr marL="0" lvl="0" indent="0" algn="ctr" defTabSz="91455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524" lvl="0" indent="-34252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102" lvl="1" indent="-28640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07" lvl="2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379" lvl="3" indent="-229123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78" lvl="4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649" lvl="5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312" lvl="6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976" lvl="7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39" lvl="8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63" lvl="1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327" lvl="2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990" lvl="3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654" lvl="4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317" lvl="5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80" lvl="6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644" lvl="7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307" lvl="8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7249"/>
              <a:t>2023/8/1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7249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07" r:id="rId3"/>
    <p:sldLayoutId id="2147483677" r:id="rId4"/>
    <p:sldLayoutId id="2147483706" r:id="rId5"/>
    <p:sldLayoutId id="2147483701" r:id="rId6"/>
    <p:sldLayoutId id="2147483700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 spd="med">
    <p:split orient="vert"/>
  </p:transition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publicdomainpictures.net/view-image.php?image=122206&amp;picture=white-backgrou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519" y="838200"/>
            <a:ext cx="10337562" cy="1470025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032" y="2438400"/>
            <a:ext cx="8513287" cy="2209800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</a:t>
            </a:r>
          </a:p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nghị - Hợp tác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7717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/>
          <p:cNvSpPr/>
          <p:nvPr/>
        </p:nvSpPr>
        <p:spPr>
          <a:xfrm>
            <a:off x="7147719" y="14514"/>
            <a:ext cx="10058400" cy="6858000"/>
          </a:xfrm>
          <a:prstGeom prst="chord">
            <a:avLst>
              <a:gd name="adj1" fmla="val 5406529"/>
              <a:gd name="adj2" fmla="val 16200000"/>
            </a:avLst>
          </a:prstGeo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319" y="6096000"/>
            <a:ext cx="5105400" cy="61999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Ruộng bậc thang – Hà Giang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55044B0-78E4-42E8-AC1F-CFF05FC4A690}"/>
              </a:ext>
            </a:extLst>
          </p:cNvPr>
          <p:cNvSpPr/>
          <p:nvPr/>
        </p:nvSpPr>
        <p:spPr>
          <a:xfrm>
            <a:off x="4023520" y="13855"/>
            <a:ext cx="4648200" cy="671945"/>
          </a:xfrm>
          <a:prstGeom prst="roundRect">
            <a:avLst/>
          </a:prstGeom>
          <a:solidFill>
            <a:schemeClr val="tx2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</a:rPr>
              <a:t>Phong cảnh hữu tình</a:t>
            </a:r>
          </a:p>
        </p:txBody>
      </p:sp>
    </p:spTree>
    <p:extLst>
      <p:ext uri="{BB962C8B-B14F-4D97-AF65-F5344CB8AC3E}">
        <p14:creationId xmlns:p14="http://schemas.microsoft.com/office/powerpoint/2010/main" val="3959369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46073"/>
            <a:ext cx="12161838" cy="1911927"/>
          </a:xfrm>
          <a:prstGeom prst="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hữu nghị </a:t>
            </a:r>
            <a:b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– Hoa Kỳ</a:t>
            </a:r>
          </a:p>
        </p:txBody>
      </p:sp>
    </p:spTree>
    <p:extLst>
      <p:ext uri="{BB962C8B-B14F-4D97-AF65-F5344CB8AC3E}">
        <p14:creationId xmlns:p14="http://schemas.microsoft.com/office/powerpoint/2010/main" val="2568566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74466" cy="1911927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hữu nghị </a:t>
            </a:r>
            <a:b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– Campuchia</a:t>
            </a:r>
          </a:p>
        </p:txBody>
      </p:sp>
    </p:spTree>
    <p:extLst>
      <p:ext uri="{BB962C8B-B14F-4D97-AF65-F5344CB8AC3E}">
        <p14:creationId xmlns:p14="http://schemas.microsoft.com/office/powerpoint/2010/main" val="1125672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685710"/>
            <a:ext cx="4709319" cy="1172290"/>
          </a:xfrm>
          <a:prstGeom prst="roundRect">
            <a:avLst/>
          </a:prstGeom>
          <a:solidFill>
            <a:srgbClr val="00206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959" y="5648435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hữu nghị 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– Thái Lan</a:t>
            </a:r>
          </a:p>
        </p:txBody>
      </p:sp>
    </p:spTree>
    <p:extLst>
      <p:ext uri="{BB962C8B-B14F-4D97-AF65-F5344CB8AC3E}">
        <p14:creationId xmlns:p14="http://schemas.microsoft.com/office/powerpoint/2010/main" val="5536487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10"/>
          <p:cNvSpPr/>
          <p:nvPr/>
        </p:nvSpPr>
        <p:spPr>
          <a:xfrm>
            <a:off x="1051719" y="408431"/>
            <a:ext cx="10210800" cy="119176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3" tIns="45699" rIns="91423" bIns="45699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tập 2: Xếp những từ có tiếng </a:t>
            </a:r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hợp</a:t>
            </a:r>
            <a:r>
              <a:rPr lang="en-US" sz="3200" b="1" i="1">
                <a:solidFill>
                  <a:srgbClr val="FFFFFF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cho dưới đây thành hai nhóm a và b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1139" y="1791932"/>
            <a:ext cx="95795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tình, hợp tác, phù hợp, hợp thời, hợp lệ, hợp nhất, hợp pháp, hợp lực, hợp lí, thích hợp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5519" y="3515380"/>
            <a:ext cx="104088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742950" indent="-742950">
              <a:buAutoNum type="alphaLcParenR"/>
            </a:pPr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nghĩa là “gộp lại” (thành lớn hơn).  </a:t>
            </a:r>
          </a:p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M: hợp tác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9961" y="4846903"/>
            <a:ext cx="104088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Hợp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nghĩa là “ đúng với yêu cầu, đòi hỏi…nào đó”.              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thích hợp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Google Shape;119;p10"/>
          <p:cNvPicPr preferRelativeResize="0"/>
          <p:nvPr/>
        </p:nvPicPr>
        <p:blipFill rotWithShape="1">
          <a:blip r:embed="rId3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8;p10"/>
          <p:cNvPicPr preferRelativeResize="0"/>
          <p:nvPr/>
        </p:nvPicPr>
        <p:blipFill rotWithShape="1">
          <a:blip r:embed="rId4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7;p10"/>
          <p:cNvPicPr preferRelativeResize="0"/>
          <p:nvPr/>
        </p:nvPicPr>
        <p:blipFill rotWithShape="1">
          <a:blip r:embed="rId5">
            <a:alphaModFix/>
          </a:blip>
          <a:srcRect l="81842" t="-10451" b="9412"/>
          <a:stretch/>
        </p:blipFill>
        <p:spPr>
          <a:xfrm>
            <a:off x="10576719" y="5638800"/>
            <a:ext cx="161528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;p10"/>
          <p:cNvPicPr preferRelativeResize="0"/>
          <p:nvPr/>
        </p:nvPicPr>
        <p:blipFill rotWithShape="1">
          <a:blip r:embed="rId6">
            <a:alphaModFix/>
          </a:blip>
          <a:srcRect r="83500" b="67837"/>
          <a:stretch/>
        </p:blipFill>
        <p:spPr>
          <a:xfrm>
            <a:off x="-105529" y="226513"/>
            <a:ext cx="1157247" cy="13462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595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99458" y="817563"/>
            <a:ext cx="3243157" cy="1059236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19120" y="1295400"/>
            <a:ext cx="3886200" cy="4419600"/>
            <a:chOff x="6919120" y="1295400"/>
            <a:chExt cx="3886200" cy="4419600"/>
          </a:xfrm>
        </p:grpSpPr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178" y="1295400"/>
              <a:ext cx="1216067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6919120" y="2641008"/>
              <a:ext cx="3886200" cy="3073992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nghĩa là  </a:t>
              </a:r>
            </a:p>
            <a:p>
              <a:pPr algn="ctr">
                <a:defRPr/>
              </a:pP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“đúng với yêu cầu, </a:t>
              </a:r>
              <a:b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 hỏi…nào đó”</a:t>
              </a:r>
            </a:p>
          </p:txBody>
        </p:sp>
      </p:grpSp>
      <p:cxnSp>
        <p:nvCxnSpPr>
          <p:cNvPr id="11" name="Straight Arrow Connector 10"/>
          <p:cNvCxnSpPr>
            <a:stCxn id="4" idx="2"/>
          </p:cNvCxnSpPr>
          <p:nvPr/>
        </p:nvCxnSpPr>
        <p:spPr>
          <a:xfrm flipH="1">
            <a:off x="3851253" y="1876799"/>
            <a:ext cx="2269784" cy="764209"/>
          </a:xfrm>
          <a:prstGeom prst="straightConnector1">
            <a:avLst/>
          </a:prstGeom>
          <a:noFill/>
          <a:ln w="381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6121037" y="1898736"/>
            <a:ext cx="2029084" cy="742272"/>
          </a:xfrm>
          <a:prstGeom prst="straightConnector1">
            <a:avLst/>
          </a:prstGeom>
          <a:noFill/>
          <a:ln w="381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508920" y="1295400"/>
            <a:ext cx="3962400" cy="4419600"/>
            <a:chOff x="1508920" y="1295400"/>
            <a:chExt cx="3962400" cy="4419600"/>
          </a:xfrm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360" y="1295400"/>
              <a:ext cx="1216067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508920" y="2643215"/>
              <a:ext cx="3962400" cy="3071785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nghĩa là </a:t>
              </a:r>
              <a:b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“gộp lại” </a:t>
              </a:r>
              <a:b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2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(thành lớn hơn)</a:t>
              </a:r>
              <a:endParaRPr lang="en-US" sz="40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Google Shape;116;p10"/>
          <p:cNvPicPr preferRelativeResize="0"/>
          <p:nvPr/>
        </p:nvPicPr>
        <p:blipFill rotWithShape="1">
          <a:blip r:embed="rId4">
            <a:alphaModFix/>
          </a:blip>
          <a:srcRect r="83500" b="67837"/>
          <a:stretch/>
        </p:blipFill>
        <p:spPr>
          <a:xfrm>
            <a:off x="-130308" y="216853"/>
            <a:ext cx="1157247" cy="134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9;p10"/>
          <p:cNvPicPr preferRelativeResize="0"/>
          <p:nvPr/>
        </p:nvPicPr>
        <p:blipFill rotWithShape="1">
          <a:blip r:embed="rId5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;p10"/>
          <p:cNvPicPr preferRelativeResize="0"/>
          <p:nvPr/>
        </p:nvPicPr>
        <p:blipFill rotWithShape="1">
          <a:blip r:embed="rId6">
            <a:alphaModFix/>
          </a:blip>
          <a:srcRect l="81842" t="-10451" b="9412"/>
          <a:stretch/>
        </p:blipFill>
        <p:spPr>
          <a:xfrm>
            <a:off x="10576719" y="5638800"/>
            <a:ext cx="161528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8;p10"/>
          <p:cNvPicPr preferRelativeResize="0"/>
          <p:nvPr/>
        </p:nvPicPr>
        <p:blipFill rotWithShape="1">
          <a:blip r:embed="rId7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766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4144000" y="7256"/>
            <a:ext cx="3308519" cy="2299200"/>
            <a:chOff x="2987824" y="-39334"/>
            <a:chExt cx="3308519" cy="21726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  <a:noFill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矩形 3"/>
            <p:cNvSpPr/>
            <p:nvPr/>
          </p:nvSpPr>
          <p:spPr>
            <a:xfrm>
              <a:off x="2987824" y="1229164"/>
              <a:ext cx="3308519" cy="904126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4800" b="1" kern="0">
                  <a:solidFill>
                    <a:srgbClr val="002060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Hợp tác</a:t>
              </a:r>
              <a:endParaRPr lang="zh-CN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矩形: 圆角 14"/>
          <p:cNvSpPr/>
          <p:nvPr/>
        </p:nvSpPr>
        <p:spPr>
          <a:xfrm>
            <a:off x="823119" y="2719755"/>
            <a:ext cx="10591800" cy="34993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36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altLang="en-US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27750"/>
      </p:ext>
    </p:extLst>
  </p:cSld>
  <p:clrMapOvr>
    <a:masterClrMapping/>
  </p:clrMapOvr>
  <p:transition spd="med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57549" y="381000"/>
            <a:ext cx="4935148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1385" y="2430531"/>
            <a:ext cx="6106989" cy="144663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nhất: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lại thành một tổ chức duy nhất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2484" y="368048"/>
            <a:ext cx="5013110" cy="144663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tình: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 đáng về mặt tình cảm hoặc lí lẽ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667" y="2117577"/>
            <a:ext cx="5018929" cy="1532334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thời: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hợp với yêu cầu khách quan ở một thời điểm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57548" y="4078362"/>
            <a:ext cx="6106989" cy="144663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lực: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sức để làm một việc gì đó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5222" y="5817172"/>
            <a:ext cx="6139316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lí: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lẽ phải, đúng sự cần thiết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039" y="4059889"/>
            <a:ext cx="5013110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pháp: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với pháp luật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2484" y="5093854"/>
            <a:ext cx="5032665" cy="144663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với yêu cầu, đáp ứng được đòi hỏi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57548" y="1386029"/>
            <a:ext cx="6106988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lệ: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với thể thức quy định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25223" y="380999"/>
            <a:ext cx="6106988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5186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8"/>
          <p:cNvSpPr txBox="1"/>
          <p:nvPr/>
        </p:nvSpPr>
        <p:spPr>
          <a:xfrm>
            <a:off x="1330503" y="3048000"/>
            <a:ext cx="2921616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tác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0973" y="304800"/>
            <a:ext cx="4648200" cy="2478597"/>
            <a:chOff x="3464228" y="2344743"/>
            <a:chExt cx="3712898" cy="2112633"/>
          </a:xfrm>
          <a:solidFill>
            <a:srgbClr val="65BDFF"/>
          </a:solidFill>
        </p:grpSpPr>
        <p:sp>
          <p:nvSpPr>
            <p:cNvPr id="53" name="椭圆 52"/>
            <p:cNvSpPr/>
            <p:nvPr/>
          </p:nvSpPr>
          <p:spPr>
            <a:xfrm>
              <a:off x="4567794" y="2344743"/>
              <a:ext cx="1470212" cy="1200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4224941" y="3098603"/>
              <a:ext cx="1358774" cy="1358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61"/>
          <p:cNvSpPr txBox="1"/>
          <p:nvPr/>
        </p:nvSpPr>
        <p:spPr>
          <a:xfrm>
            <a:off x="1051719" y="762000"/>
            <a:ext cx="37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690519" y="76200"/>
            <a:ext cx="4724400" cy="2707197"/>
            <a:chOff x="3464228" y="2248457"/>
            <a:chExt cx="3712898" cy="2208919"/>
          </a:xfrm>
          <a:solidFill>
            <a:srgbClr val="65BDFF"/>
          </a:solidFill>
        </p:grpSpPr>
        <p:sp>
          <p:nvSpPr>
            <p:cNvPr id="63" name="椭圆 62"/>
            <p:cNvSpPr/>
            <p:nvPr/>
          </p:nvSpPr>
          <p:spPr>
            <a:xfrm>
              <a:off x="4567794" y="2248457"/>
              <a:ext cx="1470212" cy="1297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690519" y="685800"/>
            <a:ext cx="4844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… nào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6" name="文本框 58"/>
          <p:cNvSpPr txBox="1"/>
          <p:nvPr/>
        </p:nvSpPr>
        <p:spPr>
          <a:xfrm>
            <a:off x="1350928" y="3861875"/>
            <a:ext cx="2921616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lực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58"/>
          <p:cNvSpPr txBox="1"/>
          <p:nvPr/>
        </p:nvSpPr>
        <p:spPr>
          <a:xfrm>
            <a:off x="1330503" y="4675751"/>
            <a:ext cx="2921616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nhất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58"/>
          <p:cNvSpPr txBox="1"/>
          <p:nvPr/>
        </p:nvSpPr>
        <p:spPr>
          <a:xfrm>
            <a:off x="6830239" y="2777329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tình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58"/>
          <p:cNvSpPr txBox="1"/>
          <p:nvPr/>
        </p:nvSpPr>
        <p:spPr>
          <a:xfrm>
            <a:off x="9030099" y="2771260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hợp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58"/>
          <p:cNvSpPr txBox="1"/>
          <p:nvPr/>
        </p:nvSpPr>
        <p:spPr>
          <a:xfrm>
            <a:off x="6830239" y="3490007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thời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文本框 58"/>
          <p:cNvSpPr txBox="1"/>
          <p:nvPr/>
        </p:nvSpPr>
        <p:spPr>
          <a:xfrm>
            <a:off x="9030098" y="3475937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lệ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58"/>
          <p:cNvSpPr txBox="1"/>
          <p:nvPr/>
        </p:nvSpPr>
        <p:spPr>
          <a:xfrm>
            <a:off x="6809814" y="4258798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pháp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8"/>
          <p:cNvSpPr txBox="1"/>
          <p:nvPr/>
        </p:nvSpPr>
        <p:spPr>
          <a:xfrm>
            <a:off x="9009673" y="4232371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lí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58"/>
          <p:cNvSpPr txBox="1"/>
          <p:nvPr/>
        </p:nvSpPr>
        <p:spPr>
          <a:xfrm>
            <a:off x="7840157" y="4930979"/>
            <a:ext cx="2064549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5181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6" grpId="0"/>
      <p:bldP spid="87" grpId="0"/>
      <p:bldP spid="91" grpId="0"/>
      <p:bldP spid="92" grpId="0"/>
      <p:bldP spid="93" grpId="0"/>
      <p:bldP spid="94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56719" y="4724400"/>
            <a:ext cx="5877176" cy="914400"/>
          </a:xfrm>
          <a:prstGeom prst="rect">
            <a:avLst/>
          </a:prstGeom>
          <a:solidFill>
            <a:srgbClr val="CCFFCC">
              <a:alpha val="90979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B1A64-090C-4DDC-B575-40637182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609600"/>
            <a:ext cx="7543800" cy="37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07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92"/>
          <p:cNvGrpSpPr>
            <a:grpSpLocks/>
          </p:cNvGrpSpPr>
          <p:nvPr/>
        </p:nvGrpSpPr>
        <p:grpSpPr bwMode="auto">
          <a:xfrm>
            <a:off x="1204119" y="2051049"/>
            <a:ext cx="8690647" cy="1073151"/>
            <a:chOff x="7518399" y="1841976"/>
            <a:chExt cx="3722257" cy="1073359"/>
          </a:xfrm>
        </p:grpSpPr>
        <p:sp>
          <p:nvSpPr>
            <p:cNvPr id="8" name="矩形: 圆角 69"/>
            <p:cNvSpPr/>
            <p:nvPr/>
          </p:nvSpPr>
          <p:spPr>
            <a:xfrm>
              <a:off x="8376616" y="1841976"/>
              <a:ext cx="2864040" cy="10733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Thế nào là từ đồng âm ? </a:t>
              </a:r>
              <a:endParaRPr lang="zh-C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9" name="组合 70"/>
            <p:cNvGrpSpPr>
              <a:grpSpLocks/>
            </p:cNvGrpSpPr>
            <p:nvPr/>
          </p:nvGrpSpPr>
          <p:grpSpPr bwMode="auto">
            <a:xfrm rot="10800000">
              <a:off x="7518399" y="2374393"/>
              <a:ext cx="848198" cy="410562"/>
              <a:chOff x="4516517" y="4309568"/>
              <a:chExt cx="1141333" cy="552451"/>
            </a:xfrm>
          </p:grpSpPr>
          <p:cxnSp>
            <p:nvCxnSpPr>
              <p:cNvPr id="10" name="直接连接符 71"/>
              <p:cNvCxnSpPr/>
              <p:nvPr/>
            </p:nvCxnSpPr>
            <p:spPr>
              <a:xfrm flipV="1">
                <a:off x="4517638" y="4860556"/>
                <a:ext cx="57923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72"/>
              <p:cNvCxnSpPr/>
              <p:nvPr/>
            </p:nvCxnSpPr>
            <p:spPr>
              <a:xfrm flipV="1">
                <a:off x="5116340" y="4309326"/>
                <a:ext cx="542726" cy="544821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235602" y="1920875"/>
            <a:ext cx="8690647" cy="1073151"/>
            <a:chOff x="7518399" y="1841976"/>
            <a:chExt cx="3722257" cy="1073359"/>
          </a:xfrm>
        </p:grpSpPr>
        <p:sp>
          <p:nvSpPr>
            <p:cNvPr id="13" name="矩形: 圆角 69"/>
            <p:cNvSpPr/>
            <p:nvPr/>
          </p:nvSpPr>
          <p:spPr>
            <a:xfrm>
              <a:off x="8376616" y="1841976"/>
              <a:ext cx="2864040" cy="10733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Đặt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phân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biệt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đồng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âm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sau</a:t>
              </a: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:  </a:t>
              </a:r>
              <a:r>
                <a:rPr lang="en-US" altLang="zh-CN" sz="36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bàn</a:t>
              </a:r>
              <a:endParaRPr lang="zh-CN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4" name="组合 70"/>
            <p:cNvGrpSpPr>
              <a:grpSpLocks/>
            </p:cNvGrpSpPr>
            <p:nvPr/>
          </p:nvGrpSpPr>
          <p:grpSpPr bwMode="auto">
            <a:xfrm rot="10800000">
              <a:off x="7518399" y="2374393"/>
              <a:ext cx="848198" cy="410562"/>
              <a:chOff x="4516517" y="4309568"/>
              <a:chExt cx="1141333" cy="552451"/>
            </a:xfrm>
          </p:grpSpPr>
          <p:cxnSp>
            <p:nvCxnSpPr>
              <p:cNvPr id="15" name="直接连接符 71"/>
              <p:cNvCxnSpPr/>
              <p:nvPr/>
            </p:nvCxnSpPr>
            <p:spPr>
              <a:xfrm flipV="1">
                <a:off x="4517638" y="4860556"/>
                <a:ext cx="57923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72"/>
              <p:cNvCxnSpPr/>
              <p:nvPr/>
            </p:nvCxnSpPr>
            <p:spPr>
              <a:xfrm flipV="1">
                <a:off x="5116340" y="4309326"/>
                <a:ext cx="542726" cy="54482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811" y="4620419"/>
            <a:ext cx="3228490" cy="237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64" y="-284162"/>
            <a:ext cx="2206033" cy="691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: 圆角 69"/>
          <p:cNvSpPr/>
          <p:nvPr/>
        </p:nvSpPr>
        <p:spPr bwMode="auto">
          <a:xfrm>
            <a:off x="3038369" y="3262169"/>
            <a:ext cx="7538349" cy="152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 đồng âm là những từ giống nhau về âm nhưng khác hẳn nhau về nghĩa </a:t>
            </a:r>
            <a:endParaRPr lang="zh-C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矩形: 圆角 69"/>
          <p:cNvSpPr/>
          <p:nvPr/>
        </p:nvSpPr>
        <p:spPr bwMode="auto">
          <a:xfrm>
            <a:off x="2114770" y="3225730"/>
            <a:ext cx="9166178" cy="152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Tx/>
              <a:buChar char="-"/>
              <a:defRPr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mua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cái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rất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571500" indent="-571500">
              <a:buFontTx/>
              <a:buChar char="-"/>
              <a:defRPr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Chúng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chuyến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151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10"/>
          <p:cNvSpPr/>
          <p:nvPr/>
        </p:nvSpPr>
        <p:spPr>
          <a:xfrm>
            <a:off x="1021238" y="815606"/>
            <a:ext cx="10210800" cy="119176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3" tIns="45699" rIns="91423" bIns="45699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tập 3: Đặt một câu với một từ ở bài tập 1 và một câu với một từ ở bài tập 2 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Google Shape;119;p10"/>
          <p:cNvPicPr preferRelativeResize="0"/>
          <p:nvPr/>
        </p:nvPicPr>
        <p:blipFill rotWithShape="1">
          <a:blip r:embed="rId3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8;p10"/>
          <p:cNvPicPr preferRelativeResize="0"/>
          <p:nvPr/>
        </p:nvPicPr>
        <p:blipFill rotWithShape="1">
          <a:blip r:embed="rId4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7;p10"/>
          <p:cNvPicPr preferRelativeResize="0"/>
          <p:nvPr/>
        </p:nvPicPr>
        <p:blipFill rotWithShape="1">
          <a:blip r:embed="rId5">
            <a:alphaModFix/>
          </a:blip>
          <a:srcRect l="81842" t="-10451" b="9412"/>
          <a:stretch/>
        </p:blipFill>
        <p:spPr>
          <a:xfrm>
            <a:off x="10576719" y="5638800"/>
            <a:ext cx="161528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;p10"/>
          <p:cNvPicPr preferRelativeResize="0"/>
          <p:nvPr/>
        </p:nvPicPr>
        <p:blipFill rotWithShape="1">
          <a:blip r:embed="rId6">
            <a:alphaModFix/>
          </a:blip>
          <a:srcRect r="83500" b="67837"/>
          <a:stretch/>
        </p:blipFill>
        <p:spPr>
          <a:xfrm>
            <a:off x="-105529" y="226513"/>
            <a:ext cx="1157247" cy="1346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40997" y="2673473"/>
            <a:ext cx="11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defRPr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0998" y="3458303"/>
            <a:ext cx="933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85" indent="-609585">
              <a:defRPr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Việt Nam luôn xây đắp tình </a:t>
            </a:r>
            <a:r>
              <a:rPr lang="en-US" alt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 nghị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 các nước.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0998" y="4339357"/>
            <a:ext cx="6495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85" indent="-609585">
              <a:defRPr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Công việc này rất </a:t>
            </a:r>
            <a:r>
              <a:rPr lang="en-US" alt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 hợp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với tôi.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3595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21" y="-1443843"/>
            <a:ext cx="3378117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34" y="886120"/>
            <a:ext cx="575761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8"/>
            <a:ext cx="5873974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091" y="403479"/>
            <a:ext cx="885795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47" y="272216"/>
            <a:ext cx="1611925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2881" y="4517331"/>
            <a:ext cx="671214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509" y="1807819"/>
            <a:ext cx="2241445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356519" y="2216785"/>
            <a:ext cx="5105400" cy="676039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24314" y="2246493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spc="30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 em xem lại bài</a:t>
            </a:r>
            <a:endParaRPr lang="en-US" altLang="zh-CN" sz="3200" b="1" spc="30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28488" y="946463"/>
            <a:ext cx="1270924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1356519" y="3354535"/>
            <a:ext cx="5962987" cy="666150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 bị bài: Từ nhiều nghĩa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219" y="2434763"/>
            <a:ext cx="498631" cy="5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24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10" y="4504295"/>
            <a:ext cx="9096041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08641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3661" y="2153789"/>
            <a:ext cx="1561317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28730" y="2212404"/>
            <a:ext cx="7615658" cy="215423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660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440405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519" y="838200"/>
            <a:ext cx="10337562" cy="1470025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032" y="2438400"/>
            <a:ext cx="8513287" cy="2209800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</a:t>
            </a:r>
          </a:p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nghị - Hợp tác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2917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19;p10"/>
          <p:cNvPicPr preferRelativeResize="0"/>
          <p:nvPr/>
        </p:nvPicPr>
        <p:blipFill rotWithShape="1">
          <a:blip r:embed="rId2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8;p10"/>
          <p:cNvPicPr preferRelativeResize="0"/>
          <p:nvPr/>
        </p:nvPicPr>
        <p:blipFill rotWithShape="1">
          <a:blip r:embed="rId3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7;p10"/>
          <p:cNvPicPr preferRelativeResize="0"/>
          <p:nvPr/>
        </p:nvPicPr>
        <p:blipFill rotWithShape="1">
          <a:blip r:embed="rId4">
            <a:alphaModFix/>
          </a:blip>
          <a:srcRect l="81842" t="-10451" b="9412"/>
          <a:stretch/>
        </p:blipFill>
        <p:spPr>
          <a:xfrm>
            <a:off x="10576719" y="5638800"/>
            <a:ext cx="161528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;p10"/>
          <p:cNvPicPr preferRelativeResize="0"/>
          <p:nvPr/>
        </p:nvPicPr>
        <p:blipFill rotWithShape="1">
          <a:blip r:embed="rId5">
            <a:alphaModFix/>
          </a:blip>
          <a:srcRect r="83500" b="67837"/>
          <a:stretch/>
        </p:blipFill>
        <p:spPr>
          <a:xfrm>
            <a:off x="-105529" y="226513"/>
            <a:ext cx="1157247" cy="134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4" y="381000"/>
            <a:ext cx="6488395" cy="605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556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10"/>
          <p:cNvSpPr/>
          <p:nvPr/>
        </p:nvSpPr>
        <p:spPr>
          <a:xfrm>
            <a:off x="1051719" y="408431"/>
            <a:ext cx="10210800" cy="119176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3" tIns="45699" rIns="91423" bIns="45699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tập 1: Xếp những từ có tiếng </a:t>
            </a:r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hữu</a:t>
            </a:r>
            <a:r>
              <a:rPr lang="en-US" sz="3200" b="1" i="1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cho dưới đây thành hai nhóm a và b</a:t>
            </a:r>
            <a:endParaRPr sz="3200" b="1">
              <a:solidFill>
                <a:schemeClr val="bg1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7448" y="2017693"/>
            <a:ext cx="95795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hữu nghị, hữu hiệu, chiến hữu, hữu tình, thân hữu, hữu ích, hữu hảo, bằng hữu, bạn hữu, hữu dụng</a:t>
            </a:r>
            <a:endParaRPr lang="en-US" altLang="en-US" sz="32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1578" y="3515380"/>
            <a:ext cx="9121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Hữu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nghĩa là “bạn bè”.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hữu nghị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21582" y="4353580"/>
            <a:ext cx="8694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Hữu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nghĩa là “có”.     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hữu ích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19;p10"/>
          <p:cNvPicPr preferRelativeResize="0"/>
          <p:nvPr/>
        </p:nvPicPr>
        <p:blipFill rotWithShape="1">
          <a:blip r:embed="rId5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8;p10"/>
          <p:cNvPicPr preferRelativeResize="0"/>
          <p:nvPr/>
        </p:nvPicPr>
        <p:blipFill rotWithShape="1">
          <a:blip r:embed="rId6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7;p10"/>
          <p:cNvPicPr preferRelativeResize="0"/>
          <p:nvPr/>
        </p:nvPicPr>
        <p:blipFill rotWithShape="1">
          <a:blip r:embed="rId7">
            <a:alphaModFix/>
          </a:blip>
          <a:srcRect l="81842" t="-10451" b="9412"/>
          <a:stretch/>
        </p:blipFill>
        <p:spPr>
          <a:xfrm>
            <a:off x="10576719" y="5638800"/>
            <a:ext cx="161528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;p10"/>
          <p:cNvPicPr preferRelativeResize="0"/>
          <p:nvPr/>
        </p:nvPicPr>
        <p:blipFill rotWithShape="1">
          <a:blip r:embed="rId8">
            <a:alphaModFix/>
          </a:blip>
          <a:srcRect r="83500" b="67837"/>
          <a:stretch/>
        </p:blipFill>
        <p:spPr>
          <a:xfrm>
            <a:off x="-105529" y="226513"/>
            <a:ext cx="1157247" cy="13462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0405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99458" y="817563"/>
            <a:ext cx="3181661" cy="105923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5960" y="1295400"/>
            <a:ext cx="3344505" cy="4419600"/>
            <a:chOff x="7085960" y="1295400"/>
            <a:chExt cx="3344505" cy="4419600"/>
          </a:xfrm>
          <a:solidFill>
            <a:schemeClr val="accent1">
              <a:lumMod val="90000"/>
            </a:schemeClr>
          </a:solidFill>
        </p:grpSpPr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178" y="1295400"/>
              <a:ext cx="1216067" cy="147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7085960" y="2641008"/>
              <a:ext cx="3344505" cy="3073992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 nghĩa là 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“có”</a:t>
              </a:r>
            </a:p>
          </p:txBody>
        </p:sp>
      </p:grpSp>
      <p:cxnSp>
        <p:nvCxnSpPr>
          <p:cNvPr id="11" name="Straight Arrow Connector 10"/>
          <p:cNvCxnSpPr>
            <a:cxnSpLocks/>
            <a:stCxn id="4" idx="2"/>
          </p:cNvCxnSpPr>
          <p:nvPr/>
        </p:nvCxnSpPr>
        <p:spPr>
          <a:xfrm flipH="1">
            <a:off x="3851253" y="1876799"/>
            <a:ext cx="2239036" cy="764209"/>
          </a:xfrm>
          <a:prstGeom prst="straightConnector1">
            <a:avLst/>
          </a:prstGeom>
          <a:noFill/>
          <a:ln w="381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  <a:stCxn id="4" idx="2"/>
          </p:cNvCxnSpPr>
          <p:nvPr/>
        </p:nvCxnSpPr>
        <p:spPr>
          <a:xfrm>
            <a:off x="6090289" y="1876799"/>
            <a:ext cx="2059832" cy="764209"/>
          </a:xfrm>
          <a:prstGeom prst="straightConnector1">
            <a:avLst/>
          </a:prstGeom>
          <a:noFill/>
          <a:ln w="381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670142" y="1295400"/>
            <a:ext cx="3344505" cy="4419600"/>
            <a:chOff x="1670142" y="1295400"/>
            <a:chExt cx="3344505" cy="4419600"/>
          </a:xfrm>
          <a:solidFill>
            <a:schemeClr val="accent1">
              <a:lumMod val="90000"/>
            </a:schemeClr>
          </a:solidFill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360" y="1295400"/>
              <a:ext cx="1216067" cy="147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670142" y="2643215"/>
              <a:ext cx="3344505" cy="3071785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 nghĩa là 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“bạn bè”</a:t>
              </a:r>
              <a:endPara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94519" y="216852"/>
            <a:ext cx="10972799" cy="63363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116;p10"/>
          <p:cNvPicPr preferRelativeResize="0"/>
          <p:nvPr/>
        </p:nvPicPr>
        <p:blipFill rotWithShape="1">
          <a:blip r:embed="rId4">
            <a:alphaModFix/>
          </a:blip>
          <a:srcRect r="83500" b="67837"/>
          <a:stretch/>
        </p:blipFill>
        <p:spPr>
          <a:xfrm>
            <a:off x="-130308" y="216853"/>
            <a:ext cx="1157247" cy="134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9;p10"/>
          <p:cNvPicPr preferRelativeResize="0"/>
          <p:nvPr/>
        </p:nvPicPr>
        <p:blipFill rotWithShape="1">
          <a:blip r:embed="rId5">
            <a:alphaModFix/>
          </a:blip>
          <a:srcRect l="73099" r="2958" b="67481"/>
          <a:stretch/>
        </p:blipFill>
        <p:spPr>
          <a:xfrm>
            <a:off x="10424319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8;p10"/>
          <p:cNvPicPr preferRelativeResize="0"/>
          <p:nvPr/>
        </p:nvPicPr>
        <p:blipFill rotWithShape="1">
          <a:blip r:embed="rId6">
            <a:alphaModFix/>
          </a:blip>
          <a:srcRect l="24896" r="20119" b="33390"/>
          <a:stretch/>
        </p:blipFill>
        <p:spPr>
          <a:xfrm flipH="1">
            <a:off x="-228441" y="6019801"/>
            <a:ext cx="2499359" cy="838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501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4144000" y="7256"/>
            <a:ext cx="3308519" cy="2299200"/>
            <a:chOff x="2987824" y="-39334"/>
            <a:chExt cx="3308519" cy="21726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  <a:noFill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2987824" y="1229164"/>
              <a:ext cx="3308519" cy="904126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48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Hữu</a:t>
              </a:r>
              <a:r>
                <a:rPr lang="en-US" altLang="zh-CN" sz="48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nghị</a:t>
              </a:r>
              <a:endParaRPr lang="zh-CN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14"/>
          <p:cNvSpPr/>
          <p:nvPr/>
        </p:nvSpPr>
        <p:spPr>
          <a:xfrm>
            <a:off x="975519" y="2441037"/>
            <a:ext cx="10439400" cy="2438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85322"/>
      </p:ext>
    </p:extLst>
  </p:cSld>
  <p:clrMapOvr>
    <a:masterClrMapping/>
  </p:clrMapOvr>
  <p:transition spd="med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97003" y="689001"/>
            <a:ext cx="4216531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hữu: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chiến đấu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05269" y="1868121"/>
            <a:ext cx="4570985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hữu: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bè thân thiết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13719" y="4450642"/>
            <a:ext cx="4995033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119" y="3120388"/>
            <a:ext cx="5985791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hảo: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bạn bè thân thiện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00119" y="4407794"/>
            <a:ext cx="4368671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hữu: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thân thiết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06145" y="3153608"/>
            <a:ext cx="3531774" cy="73154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ích: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ích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7527" y="682466"/>
            <a:ext cx="3755280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hiệu: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hiệu quả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3277" y="1888204"/>
            <a:ext cx="5410200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tình: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sức hấp dẫn gợi cảm 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52490" y="5632771"/>
            <a:ext cx="4358700" cy="81724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dụng: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được việc 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0849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8"/>
          <p:cNvSpPr txBox="1"/>
          <p:nvPr/>
        </p:nvSpPr>
        <p:spPr>
          <a:xfrm>
            <a:off x="1325379" y="2456317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nghị 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39296" y="609600"/>
            <a:ext cx="4631336" cy="1905159"/>
            <a:chOff x="3464228" y="2344743"/>
            <a:chExt cx="3699427" cy="2112633"/>
          </a:xfrm>
          <a:solidFill>
            <a:srgbClr val="0070C0"/>
          </a:solidFill>
        </p:grpSpPr>
        <p:sp>
          <p:nvSpPr>
            <p:cNvPr id="53" name="椭圆 52"/>
            <p:cNvSpPr/>
            <p:nvPr/>
          </p:nvSpPr>
          <p:spPr>
            <a:xfrm>
              <a:off x="4567794" y="2344743"/>
              <a:ext cx="1470212" cy="120079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4224941" y="3098603"/>
              <a:ext cx="1358774" cy="1358773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804881" y="2933171"/>
              <a:ext cx="1358774" cy="135877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61"/>
          <p:cNvSpPr txBox="1"/>
          <p:nvPr/>
        </p:nvSpPr>
        <p:spPr>
          <a:xfrm>
            <a:off x="1667519" y="977184"/>
            <a:ext cx="282752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có nghĩa là “bạn bè”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385719" y="634199"/>
            <a:ext cx="4495800" cy="1905159"/>
            <a:chOff x="3464228" y="2248457"/>
            <a:chExt cx="3712898" cy="2208919"/>
          </a:xfrm>
          <a:solidFill>
            <a:srgbClr val="66CCFF"/>
          </a:solidFill>
        </p:grpSpPr>
        <p:sp>
          <p:nvSpPr>
            <p:cNvPr id="63" name="椭圆 62"/>
            <p:cNvSpPr/>
            <p:nvPr/>
          </p:nvSpPr>
          <p:spPr>
            <a:xfrm>
              <a:off x="4567794" y="2248457"/>
              <a:ext cx="1470212" cy="1297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658237" y="1388715"/>
            <a:ext cx="3873176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có nghĩa là “có”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58"/>
          <p:cNvSpPr txBox="1"/>
          <p:nvPr/>
        </p:nvSpPr>
        <p:spPr>
          <a:xfrm>
            <a:off x="1295313" y="3197543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chiến hữu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文本框 58"/>
          <p:cNvSpPr txBox="1"/>
          <p:nvPr/>
        </p:nvSpPr>
        <p:spPr>
          <a:xfrm>
            <a:off x="1325379" y="3798461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thân hữu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文本框 58"/>
          <p:cNvSpPr txBox="1"/>
          <p:nvPr/>
        </p:nvSpPr>
        <p:spPr>
          <a:xfrm>
            <a:off x="1325379" y="4442989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hảo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文本框 58"/>
          <p:cNvSpPr txBox="1"/>
          <p:nvPr/>
        </p:nvSpPr>
        <p:spPr>
          <a:xfrm>
            <a:off x="1325379" y="5140002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 hữu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文本框 58"/>
          <p:cNvSpPr txBox="1"/>
          <p:nvPr/>
        </p:nvSpPr>
        <p:spPr>
          <a:xfrm>
            <a:off x="1325379" y="5896541"/>
            <a:ext cx="2827525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 hữu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文本框 58"/>
          <p:cNvSpPr txBox="1"/>
          <p:nvPr/>
        </p:nvSpPr>
        <p:spPr>
          <a:xfrm>
            <a:off x="7306836" y="2437870"/>
            <a:ext cx="2997816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accent1">
                    <a:lumMod val="2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hiệu</a:t>
            </a:r>
            <a:endParaRPr lang="zh-CN" altLang="en-US" sz="3600" b="1" dirty="0">
              <a:solidFill>
                <a:schemeClr val="accent1">
                  <a:lumMod val="2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文本框 58"/>
          <p:cNvSpPr txBox="1"/>
          <p:nvPr/>
        </p:nvSpPr>
        <p:spPr>
          <a:xfrm>
            <a:off x="7306836" y="3148391"/>
            <a:ext cx="2997816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accent1">
                    <a:lumMod val="2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tình </a:t>
            </a:r>
            <a:endParaRPr lang="zh-CN" altLang="en-US" sz="3600" b="1" dirty="0">
              <a:solidFill>
                <a:schemeClr val="accent1">
                  <a:lumMod val="2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文本框 58"/>
          <p:cNvSpPr txBox="1"/>
          <p:nvPr/>
        </p:nvSpPr>
        <p:spPr>
          <a:xfrm>
            <a:off x="7306836" y="3895764"/>
            <a:ext cx="2997816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accent1">
                    <a:lumMod val="2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ích</a:t>
            </a:r>
            <a:endParaRPr lang="zh-CN" altLang="en-US" sz="3600" b="1" dirty="0">
              <a:solidFill>
                <a:schemeClr val="accent1">
                  <a:lumMod val="2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文本框 58"/>
          <p:cNvSpPr txBox="1"/>
          <p:nvPr/>
        </p:nvSpPr>
        <p:spPr>
          <a:xfrm>
            <a:off x="7306836" y="4876942"/>
            <a:ext cx="2997816" cy="923182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chemeClr val="accent1">
                    <a:lumMod val="2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hữu dụng </a:t>
            </a:r>
            <a:endParaRPr lang="zh-CN" altLang="en-US" sz="3600" b="1" dirty="0">
              <a:solidFill>
                <a:schemeClr val="accent1">
                  <a:lumMod val="2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6000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682732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2|4.2|4.7|4.9|4.5|3.8|3.3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0.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6|7.7|12.5|1.4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0.3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5|3.4|3.6|3.7|3.9|3.2|3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.4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689</Words>
  <Application>Microsoft Office PowerPoint</Application>
  <PresentationFormat>Custom</PresentationFormat>
  <Paragraphs>98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Cookie</vt:lpstr>
      <vt:lpstr>HP001 4 hàng</vt:lpstr>
      <vt:lpstr>Times New Roman</vt:lpstr>
      <vt:lpstr>华康方圆体W7(P)</vt:lpstr>
      <vt:lpstr>Office Theme</vt:lpstr>
      <vt:lpstr>默认设计模板</vt:lpstr>
      <vt:lpstr>更多模版请关注:尚佳素材公社shop64427429.taobao.com</vt:lpstr>
      <vt:lpstr>Luyện từ và câu 5</vt:lpstr>
      <vt:lpstr>PowerPoint Presentation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NGOCDIEP</dc:creator>
  <cp:lastModifiedBy>Windows User</cp:lastModifiedBy>
  <cp:revision>117</cp:revision>
  <dcterms:created xsi:type="dcterms:W3CDTF">2021-09-10T10:30:45Z</dcterms:created>
  <dcterms:modified xsi:type="dcterms:W3CDTF">2023-08-01T16:54:33Z</dcterms:modified>
</cp:coreProperties>
</file>