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25"/>
  </p:notesMasterIdLst>
  <p:sldIdLst>
    <p:sldId id="357" r:id="rId3"/>
    <p:sldId id="358" r:id="rId4"/>
    <p:sldId id="359" r:id="rId5"/>
    <p:sldId id="301" r:id="rId6"/>
    <p:sldId id="360" r:id="rId7"/>
    <p:sldId id="362" r:id="rId8"/>
    <p:sldId id="363" r:id="rId9"/>
    <p:sldId id="365" r:id="rId10"/>
    <p:sldId id="364" r:id="rId11"/>
    <p:sldId id="400" r:id="rId12"/>
    <p:sldId id="401" r:id="rId13"/>
    <p:sldId id="402" r:id="rId14"/>
    <p:sldId id="407" r:id="rId15"/>
    <p:sldId id="403" r:id="rId16"/>
    <p:sldId id="405" r:id="rId17"/>
    <p:sldId id="353" r:id="rId18"/>
    <p:sldId id="412" r:id="rId19"/>
    <p:sldId id="411" r:id="rId20"/>
    <p:sldId id="415" r:id="rId21"/>
    <p:sldId id="416" r:id="rId22"/>
    <p:sldId id="413" r:id="rId23"/>
    <p:sldId id="410" r:id="rId24"/>
  </p:sldIdLst>
  <p:sldSz cx="9144000" cy="5143500" type="screen16x9"/>
  <p:notesSz cx="6858000" cy="9144000"/>
  <p:custDataLst>
    <p:tags r:id="rId2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8CB1"/>
    <a:srgbClr val="92D050"/>
    <a:srgbClr val="EAB800"/>
    <a:srgbClr val="5CD2EA"/>
    <a:srgbClr val="6EC2EE"/>
    <a:srgbClr val="274991"/>
    <a:srgbClr val="7CA82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4" d="100"/>
          <a:sy n="94" d="100"/>
        </p:scale>
        <p:origin x="1188" y="9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2023/8/1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vi-VN">
                <a:effectLst/>
                <a:latin typeface="Arial" panose="020B0604020202020204" pitchFamily="34" charset="0"/>
                <a:sym typeface="+mn-ea"/>
              </a:rPr>
              <a:t>Nhân dân Việt Nam rất yêu chuộng hòa bình. Vậy để biết trong tiếng Việt có những từ ngữ nào nói về hòa bình và sử dụng những từ ngữ đó như thế nào, chúng ta cùng học tiết luyện từ và câu </a:t>
            </a:r>
            <a:r>
              <a:rPr lang="vi-VN" i="1">
                <a:effectLst/>
                <a:latin typeface="Arial" panose="020B0604020202020204" pitchFamily="34" charset="0"/>
                <a:sym typeface="+mn-ea"/>
              </a:rPr>
              <a:t>Mở rộng vốn từ: Hòa bình</a:t>
            </a:r>
            <a:r>
              <a:rPr lang="vi-VN">
                <a:effectLst/>
                <a:latin typeface="Arial" panose="020B0604020202020204" pitchFamily="34" charset="0"/>
                <a:sym typeface="+mn-ea"/>
              </a:rPr>
              <a:t>.</a:t>
            </a:r>
            <a:endParaRPr lang="en-US" b="0" i="0" kern="1200">
              <a:solidFill>
                <a:schemeClr val="tx1"/>
              </a:solidFill>
              <a:effectLst/>
              <a:latin typeface="Arial" panose="020B0604020202020204" pitchFamily="34" charset="0"/>
              <a:ea typeface="+mn-ea"/>
              <a:cs typeface="+mn-cs"/>
            </a:endParaRPr>
          </a:p>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Tx/>
              <a:buChar char="-"/>
            </a:pPr>
            <a:endParaRPr lang="en-US" b="0" i="0" kern="1200">
              <a:solidFill>
                <a:schemeClr val="tx1"/>
              </a:solidFill>
              <a:effectLst/>
              <a:latin typeface="Arial" panose="020B0604020202020204" pitchFamily="34" charset="0"/>
              <a:ea typeface="+mn-ea"/>
              <a:cs typeface="+mn-cs"/>
            </a:endParaRPr>
          </a:p>
          <a:p>
            <a:pPr marL="171450" indent="-171450">
              <a:buFontTx/>
              <a:buChar char="-"/>
            </a:pPr>
            <a:r>
              <a:rPr lang="en-US">
                <a:effectLst/>
                <a:latin typeface="Arial" panose="020B0604020202020204" pitchFamily="34" charset="0"/>
                <a:sym typeface="+mn-ea"/>
              </a:rPr>
              <a:t>Tiết học hôm nay chúng ta cùng tìm hiểu nghĩa của từ Hòa bình, tìm từ đồng nghĩa với từ hòa bình và thực hành viết đoạn văn.</a:t>
            </a:r>
            <a:endParaRPr lang="en-US"/>
          </a:p>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a:t>Khung cảnh bình yên</a:t>
            </a:r>
          </a:p>
        </p:txBody>
      </p:sp>
      <p:sp>
        <p:nvSpPr>
          <p:cNvPr id="4" name="灯片编号占位符 3"/>
          <p:cNvSpPr>
            <a:spLocks noGrp="1"/>
          </p:cNvSpPr>
          <p:nvPr>
            <p:ph type="sldNum" sz="quarter" idx="10"/>
          </p:nvPr>
        </p:nvSpPr>
        <p:spPr/>
        <p:txBody>
          <a:bodyPr/>
          <a:lstStyle/>
          <a:p>
            <a:fld id="{793AD677-048F-409F-AACD-0A0B5EF61C8C}"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Mặt ông lão bình thản, nhưng trong lòng ông rất lo sợ, hoảng hốt.</a:t>
            </a:r>
            <a:endParaRPr lang="en-US" baseline="0"/>
          </a:p>
          <a:p>
            <a:r>
              <a:rPr lang="en-US">
                <a:sym typeface="+mn-ea"/>
              </a:rPr>
              <a:t>Thằng bé ngồi lặng yên</a:t>
            </a:r>
            <a:endParaRPr lang="en-US" baseline="0"/>
          </a:p>
          <a:p>
            <a:r>
              <a:rPr lang="en-US">
                <a:sym typeface="+mn-ea"/>
              </a:rPr>
              <a:t>Tính khí hiền hòa/ thiên nhiên ở đây rất mực hiền hòa</a:t>
            </a:r>
            <a:endParaRPr lang="en-US" baseline="0"/>
          </a:p>
          <a:p>
            <a:r>
              <a:rPr lang="en-US">
                <a:sym typeface="+mn-ea"/>
              </a:rPr>
              <a:t>Nói ra cho lòng được thanh thản</a:t>
            </a:r>
            <a:endParaRPr lang="en-US" baseline="0"/>
          </a:p>
          <a:p>
            <a:r>
              <a:rPr lang="en-US">
                <a:sym typeface="+mn-ea"/>
              </a:rPr>
              <a:t>Bạn Nam tìm nơi yên tĩnh học bài.</a:t>
            </a:r>
            <a:endParaRPr lang="en-US"/>
          </a:p>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14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Cuộc sống thế nào là thanh bình?</a:t>
            </a:r>
            <a:endParaRPr lang="en-US" baseline="0"/>
          </a:p>
          <a:p>
            <a:r>
              <a:rPr lang="en-US">
                <a:sym typeface="+mn-ea"/>
              </a:rPr>
              <a:t>Mọi người sống đoàn kết yêu thương lẫn nhau, cùng nhau xây dựng quê hương đất nước ngày một giàu đẹp</a:t>
            </a:r>
            <a:endParaRPr lang="en-US" baseline="0"/>
          </a:p>
          <a:p>
            <a:r>
              <a:rPr lang="en-US">
                <a:sym typeface="+mn-ea"/>
              </a:rPr>
              <a:t>Em hãy liên tưởng cuộc sống ở miền quê hoặc thành phố hoặc bất kì nơi nào mà em có dịp quan sát.</a:t>
            </a:r>
            <a:endParaRPr lang="en-US" baseline="0"/>
          </a:p>
          <a:p>
            <a:r>
              <a:rPr lang="en-US">
                <a:sym typeface="+mn-ea"/>
              </a:rPr>
              <a:t>Đặc điểm:</a:t>
            </a:r>
            <a:endParaRPr lang="en-US" baseline="0"/>
          </a:p>
          <a:p>
            <a:r>
              <a:rPr lang="en-US">
                <a:sym typeface="+mn-ea"/>
              </a:rPr>
              <a:t>PHONG CẢNH</a:t>
            </a:r>
            <a:endParaRPr lang="en-US" baseline="0"/>
          </a:p>
          <a:p>
            <a:r>
              <a:rPr lang="en-US">
                <a:sym typeface="+mn-ea"/>
              </a:rPr>
              <a:t>HOẠT ĐỘNG</a:t>
            </a:r>
            <a:endParaRPr lang="en-US" baseline="0"/>
          </a:p>
          <a:p>
            <a:r>
              <a:rPr lang="en-US">
                <a:sym typeface="+mn-ea"/>
              </a:rPr>
              <a:t>Chỉ nên chọn 1 đoạn trong phần thân bài, chú ý câu mở đoạn, một nhận xét về đặc điểm của vùng quê đó, có thể có thêm câu kết đoạn. </a:t>
            </a:r>
            <a:endParaRPr lang="en-US" baseline="0"/>
          </a:p>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Dựa vào</a:t>
            </a:r>
            <a:r>
              <a:rPr lang="en-US" baseline="0"/>
              <a:t> tiêu chí nhận xét bài của bạn</a:t>
            </a:r>
          </a:p>
          <a:p>
            <a:r>
              <a:rPr lang="en-US"/>
              <a:t>Cô</a:t>
            </a:r>
            <a:r>
              <a:rPr lang="en-US" baseline="0"/>
              <a:t> thấy có nhiều bài hay, nhưng bài của bạn </a:t>
            </a:r>
            <a:r>
              <a:rPr lang="en-GB" altLang="en-US" baseline="0"/>
              <a:t>..........</a:t>
            </a:r>
            <a:r>
              <a:rPr lang="en-US" baseline="0"/>
              <a:t>hay hơn cả, mời các em cùng lắng nghe</a:t>
            </a:r>
          </a:p>
          <a:p>
            <a:endParaRPr lang="en-US"/>
          </a:p>
        </p:txBody>
      </p:sp>
      <p:sp>
        <p:nvSpPr>
          <p:cNvPr id="4" name="Slide Number Placeholder 3"/>
          <p:cNvSpPr>
            <a:spLocks noGrp="1"/>
          </p:cNvSpPr>
          <p:nvPr>
            <p:ph type="sldNum" sz="quarter" idx="10"/>
          </p:nvPr>
        </p:nvSpPr>
        <p:spPr/>
        <p:txBody>
          <a:bodyPr/>
          <a:lstStyle/>
          <a:p>
            <a:fld id="{EFB36313-3CBC-4208-8B8E-193829DDDBFB}" type="slidenum">
              <a:rPr lang="en-US" smtClean="0"/>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2023/8/1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C75DD2F-B544-4693-893A-5CF0C63F763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2023/8/1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pic>
        <p:nvPicPr>
          <p:cNvPr id="8" name="Picture 7" descr="Picture5">
            <a:extLst>
              <a:ext uri="{FF2B5EF4-FFF2-40B4-BE49-F238E27FC236}">
                <a16:creationId xmlns:a16="http://schemas.microsoft.com/office/drawing/2014/main" id="{D2504319-5769-45BE-B815-77EA9E25FBEA}"/>
              </a:ext>
            </a:extLst>
          </p:cNvPr>
          <p:cNvPicPr>
            <a:picLocks noChangeAspect="1"/>
          </p:cNvPicPr>
          <p:nvPr userDrawn="1"/>
        </p:nvPicPr>
        <p:blipFill>
          <a:blip r:embed="rId17">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CD6EDFE-E9D4-41B1-AB16-C2A623175BE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2023/8/1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6.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39.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5.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7.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5.png"/><Relationship Id="rId1" Type="http://schemas.openxmlformats.org/officeDocument/2006/relationships/slideLayout" Target="../slideLayouts/slideLayout23.xml"/><Relationship Id="rId5" Type="http://schemas.openxmlformats.org/officeDocument/2006/relationships/image" Target="../media/image54.sv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1.svg"/><Relationship Id="rId5" Type="http://schemas.openxmlformats.org/officeDocument/2006/relationships/image" Target="../media/image12.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101725" y="1091565"/>
            <a:ext cx="3946525" cy="14801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9620" y="254635"/>
            <a:ext cx="2364740" cy="2758440"/>
          </a:xfrm>
          <a:prstGeom prst="rect">
            <a:avLst/>
          </a:prstGeom>
        </p:spPr>
      </p:pic>
      <p:sp>
        <p:nvSpPr>
          <p:cNvPr id="7" name="文本框 6"/>
          <p:cNvSpPr txBox="1"/>
          <p:nvPr/>
        </p:nvSpPr>
        <p:spPr>
          <a:xfrm>
            <a:off x="1071245" y="2346325"/>
            <a:ext cx="6617335" cy="1322070"/>
          </a:xfrm>
          <a:prstGeom prst="rect">
            <a:avLst/>
          </a:prstGeom>
          <a:noFill/>
        </p:spPr>
        <p:txBody>
          <a:bodyPr wrap="none" rtlCol="0">
            <a:spAutoFit/>
          </a:bodyPr>
          <a:lstStyle/>
          <a:p>
            <a:r>
              <a:rPr lang="en-GB" altLang="zh-CN"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MỞ RỘNG VỐN </a:t>
            </a:r>
            <a:r>
              <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TỪ</a:t>
            </a:r>
            <a:r>
              <a:rPr lang="en-GB" altLang="en-US" sz="4000" b="1" dirty="0">
                <a:solidFill>
                  <a:srgbClr val="FF0000"/>
                </a:solidFill>
                <a:effectLst>
                  <a:glow rad="139700">
                    <a:schemeClr val="accent4">
                      <a:satMod val="175000"/>
                      <a:alpha val="40000"/>
                    </a:schemeClr>
                  </a:glow>
                  <a:outerShdw blurRad="38100" dist="19050" dir="2700000" algn="tl" rotWithShape="0">
                    <a:schemeClr val="dk1">
                      <a:alpha val="40000"/>
                    </a:schemeClr>
                  </a:outerShd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 HÒA BÌNH</a:t>
            </a:r>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a:p>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p:txBody>
      </p:sp>
      <p:sp>
        <p:nvSpPr>
          <p:cNvPr id="8" name="文本框 7"/>
          <p:cNvSpPr txBox="1"/>
          <p:nvPr/>
        </p:nvSpPr>
        <p:spPr>
          <a:xfrm>
            <a:off x="3141981" y="1443736"/>
            <a:ext cx="3906270" cy="923330"/>
          </a:xfrm>
          <a:prstGeom prst="rect">
            <a:avLst/>
          </a:prstGeom>
          <a:noFill/>
        </p:spPr>
        <p:txBody>
          <a:bodyPr wrap="square" rtlCol="0">
            <a:spAutoFit/>
            <a:scene3d>
              <a:camera prst="orthographicFront"/>
              <a:lightRig rig="threePt" dir="t"/>
            </a:scene3d>
          </a:bodyPr>
          <a:lstStyle/>
          <a:p>
            <a:r>
              <a:rPr lang="en-GB"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Luyện từ và câu</a:t>
            </a:r>
          </a:p>
          <a:p>
            <a:r>
              <a:rPr lang="en-GB" altLang="en-US" sz="1800" b="1" dirty="0" smtClean="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            (</a:t>
            </a:r>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Tuần 5 - </a:t>
            </a:r>
            <a:r>
              <a:rPr lang="en-GB" altLang="en-US" sz="1800" b="1" dirty="0" err="1">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Tiết</a:t>
            </a:r>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 </a:t>
            </a:r>
            <a:r>
              <a:rPr lang="en-GB" altLang="en-US" sz="1800" b="1" dirty="0" smtClean="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9)</a:t>
            </a:r>
            <a:endPar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endParaRPr>
          </a:p>
        </p:txBody>
      </p:sp>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33160" y="1527175"/>
            <a:ext cx="2910840" cy="3616325"/>
          </a:xfrm>
          <a:prstGeom prst="rect">
            <a:avLst/>
          </a:prstGeom>
        </p:spPr>
      </p:pic>
      <p:pic>
        <p:nvPicPr>
          <p:cNvPr id="3"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63625" y="3013075"/>
            <a:ext cx="1777365" cy="2384425"/>
          </a:xfrm>
          <a:prstGeom prst="rect">
            <a:avLst/>
          </a:prstGeom>
        </p:spPr>
      </p:pic>
      <p:pic>
        <p:nvPicPr>
          <p:cNvPr id="11"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415030" y="3007360"/>
            <a:ext cx="4264660" cy="225425"/>
          </a:xfrm>
          <a:prstGeom prst="rect">
            <a:avLst/>
          </a:prstGeom>
        </p:spPr>
      </p:pic>
      <p:sp>
        <p:nvSpPr>
          <p:cNvPr id="12" name="Rectangle 11"/>
          <p:cNvSpPr/>
          <p:nvPr/>
        </p:nvSpPr>
        <p:spPr>
          <a:xfrm>
            <a:off x="1777892" y="260809"/>
            <a:ext cx="5811736" cy="583565"/>
          </a:xfrm>
          <a:prstGeom prst="rect">
            <a:avLst/>
          </a:prstGeom>
        </p:spPr>
        <p:txBody>
          <a:bodyPr wrap="square">
            <a:spAutoFit/>
          </a:bodyPr>
          <a:lstStyle/>
          <a:p>
            <a:pPr algn="ctr"/>
            <a:r>
              <a:rPr lang="en-US" sz="3200" dirty="0" smtClean="0">
                <a:ln w="18415" cmpd="sng">
                  <a:solidFill>
                    <a:srgbClr val="FF0000"/>
                  </a:solidFill>
                  <a:prstDash val="solid"/>
                </a:ln>
                <a:solidFill>
                  <a:schemeClr val="bg2">
                    <a:lumMod val="90000"/>
                  </a:schemeClr>
                </a:solidFill>
                <a:effectLst>
                  <a:outerShdw blurRad="63500" dir="3600000" algn="tl" rotWithShape="0">
                    <a:srgbClr val="000000">
                      <a:alpha val="70000"/>
                    </a:srgbClr>
                  </a:outerShdw>
                </a:effectLst>
                <a:latin typeface="+mn-lt"/>
              </a:rPr>
              <a:t>TRƯỜNG TIỂU HỌC NGỌC LÂM</a:t>
            </a:r>
            <a:endParaRPr lang="en-US" sz="3200" dirty="0">
              <a:ln w="18415" cmpd="sng">
                <a:solidFill>
                  <a:srgbClr val="FF0000"/>
                </a:solidFill>
                <a:prstDash val="solid"/>
              </a:ln>
              <a:solidFill>
                <a:schemeClr val="bg2">
                  <a:lumMod val="90000"/>
                </a:schemeClr>
              </a:solidFill>
              <a:effectLst>
                <a:outerShdw blurRad="63500" dir="3600000" algn="tl" rotWithShape="0">
                  <a:srgbClr val="000000">
                    <a:alpha val="70000"/>
                  </a:srgbClr>
                </a:outerShdw>
              </a:effectLst>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iterate type="lt">
                                    <p:tmPct val="14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680"/>
                            </p:stCondLst>
                            <p:childTnLst>
                              <p:par>
                                <p:cTn id="18" presetID="10" presetClass="entr" presetSubtype="0" fill="hold" grpId="0" nodeType="afterEffect">
                                  <p:stCondLst>
                                    <p:cond delay="0"/>
                                  </p:stCondLst>
                                  <p:iterate type="lt">
                                    <p:tmPct val="14000"/>
                                  </p:iterate>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857625" y="2731135"/>
            <a:ext cx="3837305"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lành, không gặp điều gì tai hại, rủi ro.</a:t>
            </a:r>
          </a:p>
        </p:txBody>
      </p:sp>
      <p:sp>
        <p:nvSpPr>
          <p:cNvPr id="17" name="Text Box 20"/>
          <p:cNvSpPr txBox="1">
            <a:spLocks noChangeArrowheads="1"/>
          </p:cNvSpPr>
          <p:nvPr/>
        </p:nvSpPr>
        <p:spPr bwMode="auto">
          <a:xfrm>
            <a:off x="4447659" y="1526693"/>
            <a:ext cx="2204333"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Bình yên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17" name="Text Box 20"/>
          <p:cNvSpPr txBox="1">
            <a:spLocks noChangeArrowheads="1"/>
          </p:cNvSpPr>
          <p:nvPr/>
        </p:nvSpPr>
        <p:spPr bwMode="auto">
          <a:xfrm>
            <a:off x="3863975" y="1526540"/>
            <a:ext cx="3281680"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 name="Rectangle 35"/>
          <p:cNvSpPr>
            <a:spLocks noChangeArrowheads="1"/>
          </p:cNvSpPr>
          <p:nvPr/>
        </p:nvSpPr>
        <p:spPr bwMode="auto">
          <a:xfrm>
            <a:off x="4249420" y="2731135"/>
            <a:ext cx="260096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vui trong cảnh hoà bình.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724275" y="2731135"/>
            <a:ext cx="378968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000" b="1">
                <a:solidFill>
                  <a:srgbClr val="000000"/>
                </a:solidFill>
                <a:latin typeface="Times New Roman" panose="02020603050405020304" pitchFamily="18" charset="0"/>
              </a:rPr>
              <a:t>Yên ổn, không có loạn lạc, chiến tranh.</a:t>
            </a:r>
          </a:p>
        </p:txBody>
      </p:sp>
      <p:sp>
        <p:nvSpPr>
          <p:cNvPr id="17" name="Text Box 20"/>
          <p:cNvSpPr txBox="1">
            <a:spLocks noChangeArrowheads="1"/>
          </p:cNvSpPr>
          <p:nvPr/>
        </p:nvSpPr>
        <p:spPr bwMode="auto">
          <a:xfrm>
            <a:off x="3857625" y="1526540"/>
            <a:ext cx="3201035"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2306955"/>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GB" alt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 nghĩa với hòa bình: bình yên, thanh bình, thái bình.</a:t>
            </a:r>
          </a:p>
        </p:txBody>
      </p:sp>
      <p:pic>
        <p:nvPicPr>
          <p:cNvPr id="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292100" y="438785"/>
            <a:ext cx="1975918"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Bình thản:</a:t>
            </a:r>
          </a:p>
        </p:txBody>
      </p:sp>
      <p:sp>
        <p:nvSpPr>
          <p:cNvPr id="7" name="Rectangle 7"/>
          <p:cNvSpPr>
            <a:spLocks noChangeArrowheads="1"/>
          </p:cNvSpPr>
          <p:nvPr/>
        </p:nvSpPr>
        <p:spPr bwMode="auto">
          <a:xfrm>
            <a:off x="292100" y="1115079"/>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Lặng yên:</a:t>
            </a:r>
          </a:p>
        </p:txBody>
      </p:sp>
      <p:sp>
        <p:nvSpPr>
          <p:cNvPr id="10" name="Rectangle 8"/>
          <p:cNvSpPr>
            <a:spLocks noChangeArrowheads="1"/>
          </p:cNvSpPr>
          <p:nvPr/>
        </p:nvSpPr>
        <p:spPr bwMode="auto">
          <a:xfrm>
            <a:off x="292100" y="1791373"/>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Hiền hoà:</a:t>
            </a:r>
          </a:p>
        </p:txBody>
      </p:sp>
      <p:sp>
        <p:nvSpPr>
          <p:cNvPr id="11" name="Rectangle 11"/>
          <p:cNvSpPr>
            <a:spLocks noChangeArrowheads="1"/>
          </p:cNvSpPr>
          <p:nvPr/>
        </p:nvSpPr>
        <p:spPr bwMode="auto">
          <a:xfrm>
            <a:off x="292100" y="2467667"/>
            <a:ext cx="2000250"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Thanh thản:</a:t>
            </a:r>
          </a:p>
        </p:txBody>
      </p:sp>
      <p:sp>
        <p:nvSpPr>
          <p:cNvPr id="12" name="Rectangle 12"/>
          <p:cNvSpPr>
            <a:spLocks noChangeArrowheads="1"/>
          </p:cNvSpPr>
          <p:nvPr/>
        </p:nvSpPr>
        <p:spPr bwMode="auto">
          <a:xfrm>
            <a:off x="292100" y="3490037"/>
            <a:ext cx="1817846"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Yên tĩnh:</a:t>
            </a:r>
          </a:p>
        </p:txBody>
      </p:sp>
      <p:sp>
        <p:nvSpPr>
          <p:cNvPr id="13" name="Rectangle 14"/>
          <p:cNvSpPr>
            <a:spLocks noChangeArrowheads="1"/>
          </p:cNvSpPr>
          <p:nvPr/>
        </p:nvSpPr>
        <p:spPr bwMode="auto">
          <a:xfrm>
            <a:off x="2276877" y="438785"/>
            <a:ext cx="7378417"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Tự nhiên như thường, coi như không có việc gì xảy ra</a:t>
            </a:r>
          </a:p>
        </p:txBody>
      </p:sp>
      <p:sp>
        <p:nvSpPr>
          <p:cNvPr id="14" name="Rectangle 15"/>
          <p:cNvSpPr>
            <a:spLocks noChangeArrowheads="1"/>
          </p:cNvSpPr>
          <p:nvPr/>
        </p:nvSpPr>
        <p:spPr bwMode="auto">
          <a:xfrm>
            <a:off x="2276877" y="1115079"/>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Yên và không có tiếng động</a:t>
            </a:r>
          </a:p>
        </p:txBody>
      </p:sp>
      <p:sp>
        <p:nvSpPr>
          <p:cNvPr id="15" name="Rectangle 16"/>
          <p:cNvSpPr>
            <a:spLocks noChangeArrowheads="1"/>
          </p:cNvSpPr>
          <p:nvPr/>
        </p:nvSpPr>
        <p:spPr bwMode="auto">
          <a:xfrm>
            <a:off x="2276877" y="1791373"/>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Hiền lành và ôn hoà</a:t>
            </a:r>
          </a:p>
        </p:txBody>
      </p:sp>
      <p:sp>
        <p:nvSpPr>
          <p:cNvPr id="2" name="Rectangle 19"/>
          <p:cNvSpPr>
            <a:spLocks noChangeArrowheads="1"/>
          </p:cNvSpPr>
          <p:nvPr/>
        </p:nvSpPr>
        <p:spPr bwMode="auto">
          <a:xfrm>
            <a:off x="2276877" y="246766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Trạng thái nhẹ nhàng, thoải mái, vì trong lòng không có điều gì bận tâm lo nghĩ, áy náy nữa</a:t>
            </a:r>
          </a:p>
        </p:txBody>
      </p:sp>
      <p:sp>
        <p:nvSpPr>
          <p:cNvPr id="4" name="Rectangle 20"/>
          <p:cNvSpPr>
            <a:spLocks noChangeArrowheads="1"/>
          </p:cNvSpPr>
          <p:nvPr/>
        </p:nvSpPr>
        <p:spPr bwMode="auto">
          <a:xfrm>
            <a:off x="2270810" y="349003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Ở trạng thái không có tiếng ồn, tiếng động hoặc không bị xáo trộn.</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anim calcmode="lin" valueType="num">
                                      <p:cBhvr>
                                        <p:cTn id="71" dur="1000" fill="hold"/>
                                        <p:tgtEl>
                                          <p:spTgt spid="4"/>
                                        </p:tgtEl>
                                        <p:attrNameLst>
                                          <p:attrName>ppt_x</p:attrName>
                                        </p:attrNameLst>
                                      </p:cBhvr>
                                      <p:tavLst>
                                        <p:tav tm="0">
                                          <p:val>
                                            <p:strVal val="#ppt_x"/>
                                          </p:val>
                                        </p:tav>
                                        <p:tav tm="100000">
                                          <p:val>
                                            <p:strVal val="#ppt_x"/>
                                          </p:val>
                                        </p:tav>
                                      </p:tavLst>
                                    </p:anim>
                                    <p:anim calcmode="lin" valueType="num">
                                      <p:cBhvr>
                                        <p:cTn id="7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10" grpId="0" bldLvl="0" animBg="1"/>
      <p:bldP spid="11" grpId="0" bldLvl="0" animBg="1"/>
      <p:bldP spid="12" grpId="0" bldLvl="0" animBg="1"/>
      <p:bldP spid="13" grpId="0" bldLvl="0" animBg="1"/>
      <p:bldP spid="14" grpId="0" bldLvl="0" animBg="1"/>
      <p:bldP spid="15" grpId="0" bldLvl="0" animBg="1"/>
      <p:bldP spid="2" grpId="0" bldLvl="0" animBg="1"/>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8600" y="91440"/>
            <a:ext cx="7992110" cy="2765425"/>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665" y="784225"/>
            <a:ext cx="2032635" cy="2072640"/>
          </a:xfrm>
          <a:prstGeom prst="rect">
            <a:avLst/>
          </a:prstGeom>
        </p:spPr>
      </p:pic>
      <p:sp>
        <p:nvSpPr>
          <p:cNvPr id="4" name="Rectangle 9"/>
          <p:cNvSpPr>
            <a:spLocks noChangeArrowheads="1"/>
          </p:cNvSpPr>
          <p:nvPr/>
        </p:nvSpPr>
        <p:spPr bwMode="auto">
          <a:xfrm>
            <a:off x="660400" y="481717"/>
            <a:ext cx="633920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700" b="1">
                <a:solidFill>
                  <a:srgbClr val="000000"/>
                </a:solidFill>
                <a:latin typeface="Times New Roman" panose="02020603050405020304" pitchFamily="18" charset="0"/>
                <a:cs typeface="Times New Roman" panose="02020603050405020304" pitchFamily="18" charset="0"/>
              </a:rPr>
              <a:t>    </a:t>
            </a:r>
            <a:r>
              <a:rPr lang="en-US" sz="2700" b="1" u="sng">
                <a:solidFill>
                  <a:srgbClr val="000000"/>
                </a:solidFill>
                <a:latin typeface="Times New Roman" panose="02020603050405020304" pitchFamily="18" charset="0"/>
                <a:cs typeface="Times New Roman" panose="02020603050405020304" pitchFamily="18" charset="0"/>
              </a:rPr>
              <a:t>Bài 3</a:t>
            </a:r>
            <a:r>
              <a:rPr lang="en-US" sz="2700" b="1">
                <a:solidFill>
                  <a:srgbClr val="000000"/>
                </a:solidFill>
                <a:latin typeface="Times New Roman" panose="02020603050405020304" pitchFamily="18" charset="0"/>
                <a:cs typeface="Times New Roman" panose="02020603050405020304" pitchFamily="18" charset="0"/>
              </a:rPr>
              <a:t>: Em hãy viết một đoạn văn từ 5 đến 7 câu miêu tả cảnh thanh bình của một miền quê hoặc thành phố mà em biết.</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1"/>
            </p:custDataLst>
          </p:nvPr>
        </p:nvSpPr>
        <p:spPr bwMode="auto">
          <a:xfrm flipH="1">
            <a:off x="506730" y="279400"/>
            <a:ext cx="4720590" cy="814705"/>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a:bodyPr>
          <a:lstStyle/>
          <a:p>
            <a:pPr algn="ctr">
              <a:defRPr/>
            </a:pPr>
            <a:endParaRPr lang="zh-CN" altLang="zh-CN" sz="1600" kern="0" dirty="0">
              <a:solidFill>
                <a:srgbClr val="FFFFFF"/>
              </a:solidFill>
              <a:latin typeface="Microsoft YaHei" panose="020B0503020204020204" pitchFamily="34" charset="-122"/>
              <a:ea typeface="Microsoft YaHei" panose="020B0503020204020204" pitchFamily="34" charset="-122"/>
            </a:endParaRPr>
          </a:p>
        </p:txBody>
      </p:sp>
      <p:sp>
        <p:nvSpPr>
          <p:cNvPr id="5" name="Rectangle 9"/>
          <p:cNvSpPr>
            <a:spLocks noChangeArrowheads="1"/>
          </p:cNvSpPr>
          <p:nvPr/>
        </p:nvSpPr>
        <p:spPr bwMode="auto">
          <a:xfrm>
            <a:off x="858520" y="279400"/>
            <a:ext cx="6724015" cy="478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en-US" sz="2700" b="1" i="1" u="sng">
                <a:solidFill>
                  <a:srgbClr val="000000"/>
                </a:solidFill>
                <a:latin typeface="Times New Roman" panose="02020603050405020304" pitchFamily="18" charset="0"/>
                <a:cs typeface="Times New Roman" panose="02020603050405020304" pitchFamily="18" charset="0"/>
              </a:rPr>
              <a:t>Một số tiêu chí nhận xét:</a:t>
            </a:r>
          </a:p>
          <a:p>
            <a:pPr>
              <a:lnSpc>
                <a:spcPct val="120000"/>
              </a:lnSpc>
              <a:spcBef>
                <a:spcPct val="50000"/>
              </a:spcBef>
            </a:pPr>
            <a:endParaRPr lang="en-US" sz="2700" b="1" i="1" u="sng">
              <a:solidFill>
                <a:srgbClr val="000000"/>
              </a:solidFill>
              <a:latin typeface="Times New Roman" panose="02020603050405020304" pitchFamily="18" charset="0"/>
              <a:cs typeface="Times New Roman" panose="02020603050405020304" pitchFamily="18" charset="0"/>
            </a:endParaRP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Đúng hình thức đoạn văn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Đủ số lượng từ 5 -7 câu</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Viết được nội dung tả cảnh thanh bình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Phong cảnh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Hoạt động</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Có câu mở đoạn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Biết sử dụng các biện pháp nghệ thuật</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56920" y="1541145"/>
            <a:ext cx="523875" cy="530860"/>
          </a:xfrm>
          <a:prstGeom prst="rect">
            <a:avLst/>
          </a:prstGeom>
        </p:spPr>
      </p:pic>
      <p:pic>
        <p:nvPicPr>
          <p:cNvPr id="2"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56920" y="2072005"/>
            <a:ext cx="523875" cy="530860"/>
          </a:xfrm>
          <a:prstGeom prst="rect">
            <a:avLst/>
          </a:prstGeom>
        </p:spPr>
      </p:pic>
      <p:pic>
        <p:nvPicPr>
          <p:cNvPr id="3"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56920" y="2602865"/>
            <a:ext cx="523875" cy="530860"/>
          </a:xfrm>
          <a:prstGeom prst="rect">
            <a:avLst/>
          </a:prstGeom>
        </p:spPr>
      </p:pic>
      <p:pic>
        <p:nvPicPr>
          <p:cNvPr id="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56920" y="3981450"/>
            <a:ext cx="523875" cy="530860"/>
          </a:xfrm>
          <a:prstGeom prst="rect">
            <a:avLst/>
          </a:prstGeom>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56920" y="4554220"/>
            <a:ext cx="523875" cy="5308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barn(inVertical)">
                                      <p:cBhvr>
                                        <p:cTn id="35" dur="500"/>
                                        <p:tgtEl>
                                          <p:spTgt spid="5">
                                            <p:txEl>
                                              <p:pRg st="4" end="4"/>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barn(inVertical)">
                                      <p:cBhvr>
                                        <p:cTn id="45" dur="500"/>
                                        <p:tgtEl>
                                          <p:spTgt spid="5">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xEl>
                                              <p:pRg st="6" end="6"/>
                                            </p:txEl>
                                          </p:spTgt>
                                        </p:tgtEl>
                                        <p:attrNameLst>
                                          <p:attrName>style.visibility</p:attrName>
                                        </p:attrNameLst>
                                      </p:cBhvr>
                                      <p:to>
                                        <p:strVal val="visible"/>
                                      </p:to>
                                    </p:set>
                                    <p:animEffect transition="in" filter="barn(inVertical)">
                                      <p:cBhvr>
                                        <p:cTn id="50" dur="500"/>
                                        <p:tgtEl>
                                          <p:spTgt spid="5">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Effect transition="in" filter="barn(inVertical)">
                                      <p:cBhvr>
                                        <p:cTn id="55" dur="500"/>
                                        <p:tgtEl>
                                          <p:spTgt spid="5">
                                            <p:txEl>
                                              <p:pRg st="7" end="7"/>
                                            </p:txEl>
                                          </p:spTgt>
                                        </p:tgtEl>
                                      </p:cBhvr>
                                    </p:animEffect>
                                  </p:childTnLst>
                                </p:cTn>
                              </p:par>
                              <p:par>
                                <p:cTn id="56" presetID="53" presetClass="entr" presetSubtype="16"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p:cTn id="58" dur="500" fill="hold"/>
                                        <p:tgtEl>
                                          <p:spTgt spid="4"/>
                                        </p:tgtEl>
                                        <p:attrNameLst>
                                          <p:attrName>ppt_w</p:attrName>
                                        </p:attrNameLst>
                                      </p:cBhvr>
                                      <p:tavLst>
                                        <p:tav tm="0">
                                          <p:val>
                                            <p:fltVal val="0"/>
                                          </p:val>
                                        </p:tav>
                                        <p:tav tm="100000">
                                          <p:val>
                                            <p:strVal val="#ppt_w"/>
                                          </p:val>
                                        </p:tav>
                                      </p:tavLst>
                                    </p:anim>
                                    <p:anim calcmode="lin" valueType="num">
                                      <p:cBhvr>
                                        <p:cTn id="59" dur="500" fill="hold"/>
                                        <p:tgtEl>
                                          <p:spTgt spid="4"/>
                                        </p:tgtEl>
                                        <p:attrNameLst>
                                          <p:attrName>ppt_h</p:attrName>
                                        </p:attrNameLst>
                                      </p:cBhvr>
                                      <p:tavLst>
                                        <p:tav tm="0">
                                          <p:val>
                                            <p:fltVal val="0"/>
                                          </p:val>
                                        </p:tav>
                                        <p:tav tm="100000">
                                          <p:val>
                                            <p:strVal val="#ppt_h"/>
                                          </p:val>
                                        </p:tav>
                                      </p:tavLst>
                                    </p:anim>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Effect transition="in" filter="barn(inVertical)">
                                      <p:cBhvr>
                                        <p:cTn id="65" dur="500"/>
                                        <p:tgtEl>
                                          <p:spTgt spid="5">
                                            <p:txEl>
                                              <p:pRg st="8" end="8"/>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p:cTn id="68" dur="500" fill="hold"/>
                                        <p:tgtEl>
                                          <p:spTgt spid="6"/>
                                        </p:tgtEl>
                                        <p:attrNameLst>
                                          <p:attrName>ppt_w</p:attrName>
                                        </p:attrNameLst>
                                      </p:cBhvr>
                                      <p:tavLst>
                                        <p:tav tm="0">
                                          <p:val>
                                            <p:fltVal val="0"/>
                                          </p:val>
                                        </p:tav>
                                        <p:tav tm="100000">
                                          <p:val>
                                            <p:strVal val="#ppt_w"/>
                                          </p:val>
                                        </p:tav>
                                      </p:tavLst>
                                    </p:anim>
                                    <p:anim calcmode="lin" valueType="num">
                                      <p:cBhvr>
                                        <p:cTn id="69" dur="500" fill="hold"/>
                                        <p:tgtEl>
                                          <p:spTgt spid="6"/>
                                        </p:tgtEl>
                                        <p:attrNameLst>
                                          <p:attrName>ppt_h</p:attrName>
                                        </p:attrNameLst>
                                      </p:cBhvr>
                                      <p:tavLst>
                                        <p:tav tm="0">
                                          <p:val>
                                            <p:fltVal val="0"/>
                                          </p:val>
                                        </p:tav>
                                        <p:tav tm="100000">
                                          <p:val>
                                            <p:strVal val="#ppt_h"/>
                                          </p:val>
                                        </p:tav>
                                      </p:tavLst>
                                    </p:anim>
                                    <p:animEffect transition="in" filter="fade">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0" y="0"/>
            <a:ext cx="9144000" cy="5131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16575" y="200025"/>
            <a:ext cx="3527425" cy="1984375"/>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591185" y="442595"/>
            <a:ext cx="4678680" cy="2427605"/>
          </a:xfrm>
          <a:prstGeom prst="rect">
            <a:avLst/>
          </a:prstGeom>
        </p:spPr>
      </p:pic>
      <p:sp>
        <p:nvSpPr>
          <p:cNvPr id="4" name="Text Box 3"/>
          <p:cNvSpPr txBox="1"/>
          <p:nvPr/>
        </p:nvSpPr>
        <p:spPr>
          <a:xfrm>
            <a:off x="1358900" y="862330"/>
            <a:ext cx="3143250" cy="1322070"/>
          </a:xfrm>
          <a:prstGeom prst="rect">
            <a:avLst/>
          </a:prstGeom>
          <a:noFill/>
        </p:spPr>
        <p:txBody>
          <a:bodyPr wrap="square" rtlCol="0" anchor="t">
            <a:spAutoFit/>
            <a:scene3d>
              <a:camera prst="orthographicFront"/>
              <a:lightRig rig="threePt" dir="t"/>
            </a:scene3d>
          </a:bodyPr>
          <a:lstStyle/>
          <a:p>
            <a:pPr lvl="0" algn="ctr" eaLnBrk="0" hangingPunct="0">
              <a:spcBef>
                <a:spcPts val="600"/>
              </a:spcBef>
              <a:defRPr/>
            </a:pPr>
            <a:r>
              <a:rPr 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Luyện tập về từ trái nghĩa</a:t>
            </a:r>
            <a:endParaRPr lang="en-US"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5" name="Text Box 4"/>
          <p:cNvSpPr txBox="1"/>
          <p:nvPr/>
        </p:nvSpPr>
        <p:spPr>
          <a:xfrm>
            <a:off x="949960" y="3203575"/>
            <a:ext cx="6771005" cy="460375"/>
          </a:xfrm>
          <a:prstGeom prst="rect">
            <a:avLst/>
          </a:prstGeom>
          <a:noFill/>
        </p:spPr>
        <p:txBody>
          <a:bodyPr wrap="square" rtlCol="0" anchor="t">
            <a:spAutoFit/>
            <a:scene3d>
              <a:camera prst="orthographicFront"/>
              <a:lightRig rig="threePt" dir="t"/>
            </a:scene3d>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1/ Tìm từ trái nghĩa với từ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hoà bình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a:r>
            <a:endParaRPr lang="en-US"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endParaRPr>
          </a:p>
        </p:txBody>
      </p:sp>
      <p:sp>
        <p:nvSpPr>
          <p:cNvPr id="7" name="Text Box 6"/>
          <p:cNvSpPr txBox="1"/>
          <p:nvPr/>
        </p:nvSpPr>
        <p:spPr>
          <a:xfrm>
            <a:off x="949960" y="3985260"/>
            <a:ext cx="7042785" cy="460375"/>
          </a:xfrm>
          <a:prstGeom prst="rect">
            <a:avLst/>
          </a:prstGeom>
          <a:noFill/>
        </p:spPr>
        <p:txBody>
          <a:bodyPr wrap="none" rtlCol="0" anchor="t">
            <a:spAutoFit/>
            <a:scene3d>
              <a:camera prst="orthographicFront"/>
              <a:lightRig rig="threePt" dir="t"/>
            </a:scene3d>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2/ Đặt câu có cặp từ trái nghĩa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hoà bình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chiến tranh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a:r>
            <a:endParaRPr lang="en-US"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0" y="0"/>
            <a:ext cx="9144000" cy="5144135"/>
          </a:xfrm>
          <a:prstGeom prst="rect">
            <a:avLst/>
          </a:prstGeom>
        </p:spPr>
      </p:pic>
      <p:sp>
        <p:nvSpPr>
          <p:cNvPr id="2" name="Rounded Rectangle 1"/>
          <p:cNvSpPr/>
          <p:nvPr/>
        </p:nvSpPr>
        <p:spPr>
          <a:xfrm>
            <a:off x="239395" y="247015"/>
            <a:ext cx="8663305" cy="4649470"/>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3" name="Rectangle 9"/>
          <p:cNvSpPr>
            <a:spLocks noChangeArrowheads="1"/>
          </p:cNvSpPr>
          <p:nvPr/>
        </p:nvSpPr>
        <p:spPr bwMode="auto">
          <a:xfrm>
            <a:off x="631190" y="337820"/>
            <a:ext cx="7790815"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700" b="1" dirty="0">
                <a:solidFill>
                  <a:srgbClr val="000000"/>
                </a:solidFill>
                <a:latin typeface="Times New Roman" panose="02020603050405020304" pitchFamily="18" charset="0"/>
                <a:cs typeface="Times New Roman" panose="02020603050405020304" pitchFamily="18" charset="0"/>
              </a:rPr>
              <a:t>    </a:t>
            </a:r>
            <a:r>
              <a:rPr lang="en-US" sz="2400" b="1" u="sng" dirty="0" err="1">
                <a:solidFill>
                  <a:srgbClr val="000000"/>
                </a:solidFill>
                <a:latin typeface="Times New Roman" panose="02020603050405020304" pitchFamily="18" charset="0"/>
                <a:cs typeface="Times New Roman" panose="02020603050405020304" pitchFamily="18" charset="0"/>
              </a:rPr>
              <a:t>Bài</a:t>
            </a:r>
            <a:r>
              <a:rPr lang="en-US" sz="2400" b="1" u="sng" dirty="0">
                <a:solidFill>
                  <a:srgbClr val="000000"/>
                </a:solidFill>
                <a:latin typeface="Times New Roman" panose="02020603050405020304" pitchFamily="18" charset="0"/>
                <a:cs typeface="Times New Roman" panose="02020603050405020304" pitchFamily="18" charset="0"/>
              </a:rPr>
              <a:t> </a:t>
            </a:r>
            <a:r>
              <a:rPr lang="en-US" sz="2400" b="1" u="sng" dirty="0" err="1">
                <a:solidFill>
                  <a:srgbClr val="000000"/>
                </a:solidFill>
                <a:latin typeface="Times New Roman" panose="02020603050405020304" pitchFamily="18" charset="0"/>
                <a:cs typeface="Times New Roman" panose="02020603050405020304" pitchFamily="18" charset="0"/>
              </a:rPr>
              <a:t>làm</a:t>
            </a:r>
            <a:endParaRPr lang="en-US" sz="2400" b="1" u="sng" dirty="0">
              <a:solidFill>
                <a:srgbClr val="000000"/>
              </a:solidFill>
              <a:latin typeface="Times New Roman" panose="02020603050405020304" pitchFamily="18" charset="0"/>
              <a:cs typeface="Times New Roman" panose="02020603050405020304" pitchFamily="18" charset="0"/>
            </a:endParaRPr>
          </a:p>
          <a:p>
            <a:pPr algn="just">
              <a:spcBef>
                <a:spcPct val="50000"/>
              </a:spcBef>
            </a:pP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Hè</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vừa</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rồi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em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được</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về</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quê</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thăm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ông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bà</a:t>
            </a:r>
            <a:r>
              <a:rPr lang="en-US" sz="2475" b="1" dirty="0">
                <a:solidFill>
                  <a:srgbClr val="000000"/>
                </a:solidFill>
                <a:latin typeface="Times New Roman" panose="02020603050405020304" pitchFamily="18" charset="0"/>
              </a:rPr>
              <a:t> ở </a:t>
            </a:r>
            <a:r>
              <a:rPr lang="en-US" sz="2475" b="1" dirty="0" err="1">
                <a:solidFill>
                  <a:srgbClr val="000000"/>
                </a:solidFill>
                <a:latin typeface="Times New Roman" panose="02020603050405020304" pitchFamily="18" charset="0"/>
              </a:rPr>
              <a:t>Thái</a:t>
            </a:r>
            <a:r>
              <a:rPr lang="en-US" sz="2475" b="1" dirty="0">
                <a:solidFill>
                  <a:srgbClr val="000000"/>
                </a:solidFill>
                <a:latin typeface="Times New Roman" panose="02020603050405020304" pitchFamily="18" charset="0"/>
              </a:rPr>
              <a:t> </a:t>
            </a:r>
            <a:r>
              <a:rPr lang="en-US" sz="2475" b="1">
                <a:solidFill>
                  <a:srgbClr val="000000"/>
                </a:solidFill>
                <a:latin typeface="Times New Roman" panose="02020603050405020304" pitchFamily="18" charset="0"/>
              </a:rPr>
              <a:t>Bình. </a:t>
            </a:r>
            <a:r>
              <a:rPr lang="en-US" sz="2475" b="1" dirty="0" err="1">
                <a:solidFill>
                  <a:srgbClr val="000000"/>
                </a:solidFill>
                <a:latin typeface="Times New Roman" panose="02020603050405020304" pitchFamily="18" charset="0"/>
              </a:rPr>
              <a:t>Cảnh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nơi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đây</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thật</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thanh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bình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Em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rất</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thích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ngắm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nhìn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đàn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cò</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trắng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phau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đang</a:t>
            </a:r>
            <a:r>
              <a:rPr lang="en-US" sz="2475" b="1" dirty="0">
                <a:solidFill>
                  <a:srgbClr val="000000"/>
                </a:solidFill>
                <a:latin typeface="Times New Roman" panose="02020603050405020304" pitchFamily="18" charset="0"/>
              </a:rPr>
              <a:t> chao </a:t>
            </a:r>
            <a:r>
              <a:rPr lang="en-US" sz="2475" b="1" dirty="0" err="1">
                <a:solidFill>
                  <a:srgbClr val="000000"/>
                </a:solidFill>
                <a:latin typeface="Times New Roman" panose="02020603050405020304" pitchFamily="18" charset="0"/>
              </a:rPr>
              <a:t>mình</a:t>
            </a:r>
            <a:r>
              <a:rPr lang="en-US" sz="2475" b="1" dirty="0">
                <a:solidFill>
                  <a:srgbClr val="000000"/>
                </a:solidFill>
                <a:latin typeface="Times New Roman" panose="02020603050405020304" pitchFamily="18" charset="0"/>
              </a:rPr>
              <a:t> bay </a:t>
            </a:r>
            <a:r>
              <a:rPr lang="en-US" sz="2475" b="1" dirty="0" err="1">
                <a:solidFill>
                  <a:srgbClr val="000000"/>
                </a:solidFill>
                <a:latin typeface="Times New Roman" panose="02020603050405020304" pitchFamily="18" charset="0"/>
              </a:rPr>
              <a:t>liệng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trên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cánh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đồng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lúa</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chín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vàng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Dòng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sông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cứ</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êm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đềm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hiền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hoà</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uốn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lượn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quanh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xóm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làng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Với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em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điều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vui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nhất</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có</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lẽ</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là</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được</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cùng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các</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bạn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trong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xóm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chăn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trâu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thả</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diều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Không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đâu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trong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lành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và</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mát</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mẻ</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hơn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nơi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đây</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Em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cảm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thấy</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yêu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quê</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mình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nhiều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hơn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và</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yêu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luôn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những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người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dân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hiền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lành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chất</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phác</a:t>
            </a:r>
            <a:r>
              <a:rPr lang="en-US" sz="2475" b="1" dirty="0">
                <a:solidFill>
                  <a:srgbClr val="000000"/>
                </a:solidFill>
                <a:latin typeface="Times New Roman" panose="02020603050405020304" pitchFamily="18" charset="0"/>
              </a:rPr>
              <a:t>.</a:t>
            </a:r>
            <a:endParaRPr lang="en-US" sz="27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83640" y="4037330"/>
            <a:ext cx="6323330" cy="768350"/>
          </a:xfrm>
          <a:prstGeom prst="rect">
            <a:avLst/>
          </a:prstGeom>
          <a:noFill/>
        </p:spPr>
        <p:txBody>
          <a:bodyPr wrap="square" rtlCol="0">
            <a:spAutoFit/>
          </a:bodyPr>
          <a:lstStyle/>
          <a:p>
            <a:r>
              <a:rPr lang="en-GB" altLang="en-US" sz="4400" b="1" dirty="0">
                <a:solidFill>
                  <a:schemeClr val="tx2"/>
                </a:solidFill>
                <a:effectLst>
                  <a:outerShdw blurRad="38100" dist="19050" dir="2700000" algn="tl" rotWithShape="0">
                    <a:schemeClr val="dk1">
                      <a:alpha val="40000"/>
                    </a:schemeClr>
                  </a:outerShdw>
                </a:effectLst>
                <a:latin typeface="SVN-Hole Hearted" panose="020B0A06020104020203" charset="0"/>
                <a:ea typeface="Microsoft YaHei" panose="020B0503020204020204" pitchFamily="34" charset="-122"/>
                <a:cs typeface="SVN-Hole Hearted" panose="020B0A06020104020203" charset="0"/>
              </a:rPr>
              <a:t>CHÚC CÁC EM HỌC TỐT</a:t>
            </a:r>
          </a:p>
        </p:txBody>
      </p:sp>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920000">
            <a:off x="290195" y="635000"/>
            <a:ext cx="4170045" cy="2276475"/>
          </a:xfrm>
          <a:prstGeom prst="rect">
            <a:avLst/>
          </a:prstGeom>
        </p:spPr>
      </p:pic>
      <p:pic>
        <p:nvPicPr>
          <p:cNvPr id="17"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18615" y="988695"/>
            <a:ext cx="5888990" cy="30486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45560" y="0"/>
            <a:ext cx="9121379" cy="1428750"/>
          </a:xfrm>
          <a:prstGeom prst="rect">
            <a:avLst/>
          </a:prstGeom>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pPr algn="ctr">
              <a:lnSpc>
                <a:spcPct val="150000"/>
              </a:lnSpc>
            </a:pPr>
            <a:r>
              <a:rPr lang="en-US" sz="2100" b="0" dirty="0" err="1"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Luyện</a:t>
            </a:r>
            <a:r>
              <a:rPr lang="en-US" sz="2100" b="0"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sz="2100" b="0" dirty="0" err="1">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từ</a:t>
            </a:r>
            <a:r>
              <a:rPr lang="en-US" sz="2100" b="0" dirty="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sz="2100" b="0" dirty="0" err="1">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và</a:t>
            </a:r>
            <a:r>
              <a:rPr lang="en-US" sz="2100" b="0" dirty="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sz="2100" b="0" dirty="0" err="1">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câu</a:t>
            </a:r>
            <a:endParaRPr lang="en-US" sz="2100" dirty="0">
              <a:solidFill>
                <a:schemeClr val="bg1"/>
              </a:solidFill>
              <a:latin typeface="Calibri" panose="020F0502020204030204" pitchFamily="34" charset="0"/>
              <a:cs typeface="Calibri" panose="020F0502020204030204" pitchFamily="34" charset="0"/>
            </a:endParaRPr>
          </a:p>
        </p:txBody>
      </p:sp>
      <p:cxnSp>
        <p:nvCxnSpPr>
          <p:cNvPr id="9" name="Straight Connector 8"/>
          <p:cNvCxnSpPr/>
          <p:nvPr/>
        </p:nvCxnSpPr>
        <p:spPr>
          <a:xfrm>
            <a:off x="3772020" y="571500"/>
            <a:ext cx="1485900" cy="0"/>
          </a:xfrm>
          <a:prstGeom prst="line">
            <a:avLst/>
          </a:prstGeom>
          <a:ln w="28575">
            <a:solidFill>
              <a:srgbClr val="003300"/>
            </a:solidFill>
          </a:ln>
        </p:spPr>
        <p:style>
          <a:lnRef idx="1">
            <a:schemeClr val="accent3"/>
          </a:lnRef>
          <a:fillRef idx="0">
            <a:schemeClr val="accent3"/>
          </a:fillRef>
          <a:effectRef idx="0">
            <a:schemeClr val="accent3"/>
          </a:effectRef>
          <a:fontRef idx="minor">
            <a:schemeClr val="tx1"/>
          </a:fontRef>
        </p:style>
      </p:cxnSp>
      <p:sp>
        <p:nvSpPr>
          <p:cNvPr id="6" name="Rectangle 5"/>
          <p:cNvSpPr/>
          <p:nvPr/>
        </p:nvSpPr>
        <p:spPr>
          <a:xfrm>
            <a:off x="1617884" y="998921"/>
            <a:ext cx="5811736" cy="583565"/>
          </a:xfrm>
          <a:prstGeom prst="rect">
            <a:avLst/>
          </a:prstGeom>
        </p:spPr>
        <p:txBody>
          <a:bodyPr wrap="square">
            <a:spAutoFit/>
          </a:bodyPr>
          <a:lstStyle/>
          <a:p>
            <a:pPr algn="ctr"/>
            <a:r>
              <a:rPr lang="en-US" sz="3200" dirty="0" err="1">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Mở</a:t>
            </a:r>
            <a:r>
              <a:rPr lang="en-US" sz="32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 </a:t>
            </a:r>
            <a:r>
              <a:rPr lang="en-US" sz="3200" dirty="0" err="1">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rộng</a:t>
            </a:r>
            <a:r>
              <a:rPr lang="en-US" sz="32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 </a:t>
            </a:r>
            <a:r>
              <a:rPr lang="en-US" sz="3200" dirty="0" err="1">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vốn</a:t>
            </a:r>
            <a:r>
              <a:rPr lang="en-US" sz="32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 </a:t>
            </a:r>
            <a:r>
              <a:rPr lang="en-US" sz="3200" dirty="0" err="1">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từ</a:t>
            </a:r>
            <a:r>
              <a:rPr lang="en-US" sz="32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 </a:t>
            </a:r>
            <a:r>
              <a:rPr lang="en-US" sz="3200" dirty="0" err="1">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Hòa</a:t>
            </a:r>
            <a:r>
              <a:rPr lang="en-US" sz="32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 </a:t>
            </a:r>
            <a:r>
              <a:rPr lang="en-US" sz="3200" dirty="0" err="1">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bình</a:t>
            </a:r>
            <a:endParaRPr lang="en-US" sz="32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endParaRPr>
          </a:p>
        </p:txBody>
      </p:sp>
      <p:pic>
        <p:nvPicPr>
          <p:cNvPr id="2"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84300" y="1605280"/>
            <a:ext cx="3007360" cy="300736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777105" y="1605280"/>
            <a:ext cx="4366895" cy="3477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5410" y="164465"/>
            <a:ext cx="3102610" cy="1137920"/>
          </a:xfrm>
          <a:prstGeom prst="rect">
            <a:avLst/>
          </a:prstGeom>
        </p:spPr>
      </p:pic>
      <p:sp>
        <p:nvSpPr>
          <p:cNvPr id="4" name="任意多边形 3"/>
          <p:cNvSpPr/>
          <p:nvPr/>
        </p:nvSpPr>
        <p:spPr>
          <a:xfrm>
            <a:off x="172708" y="2261040"/>
            <a:ext cx="1012327" cy="1306996"/>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3</a:t>
            </a:r>
          </a:p>
        </p:txBody>
      </p:sp>
      <p:sp>
        <p:nvSpPr>
          <p:cNvPr id="5" name="任意多边形 4"/>
          <p:cNvSpPr/>
          <p:nvPr/>
        </p:nvSpPr>
        <p:spPr>
          <a:xfrm>
            <a:off x="197660" y="1542194"/>
            <a:ext cx="1308184" cy="1006388"/>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1</a:t>
            </a:r>
          </a:p>
        </p:txBody>
      </p:sp>
      <p:sp>
        <p:nvSpPr>
          <p:cNvPr id="6" name="任意多边形 5"/>
          <p:cNvSpPr/>
          <p:nvPr/>
        </p:nvSpPr>
        <p:spPr>
          <a:xfrm>
            <a:off x="1218305" y="1565956"/>
            <a:ext cx="1012327" cy="1308185"/>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 </a:t>
            </a: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2</a:t>
            </a:r>
          </a:p>
        </p:txBody>
      </p:sp>
      <p:sp>
        <p:nvSpPr>
          <p:cNvPr id="7" name="任意多边形 6"/>
          <p:cNvSpPr/>
          <p:nvPr/>
        </p:nvSpPr>
        <p:spPr>
          <a:xfrm>
            <a:off x="893931" y="2588978"/>
            <a:ext cx="1308184" cy="1012328"/>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4</a:t>
            </a:r>
          </a:p>
        </p:txBody>
      </p:sp>
      <p:grpSp>
        <p:nvGrpSpPr>
          <p:cNvPr id="24" name="组合 23"/>
          <p:cNvGrpSpPr/>
          <p:nvPr/>
        </p:nvGrpSpPr>
        <p:grpSpPr>
          <a:xfrm>
            <a:off x="2287905" y="1302385"/>
            <a:ext cx="6175375" cy="521970"/>
            <a:chOff x="4546978" y="1913734"/>
            <a:chExt cx="6630538" cy="695959"/>
          </a:xfrm>
        </p:grpSpPr>
        <p:sp>
          <p:nvSpPr>
            <p:cNvPr id="19" name="等腰三角形 18"/>
            <p:cNvSpPr/>
            <p:nvPr/>
          </p:nvSpPr>
          <p:spPr>
            <a:xfrm>
              <a:off x="4546978" y="2123000"/>
              <a:ext cx="404884" cy="322332"/>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21" name="矩形 20"/>
            <p:cNvSpPr/>
            <p:nvPr/>
          </p:nvSpPr>
          <p:spPr>
            <a:xfrm>
              <a:off x="5130823" y="1913734"/>
              <a:ext cx="6046693" cy="69595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Hiểu ý nghĩa của từ hòa bình</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25" name="组合 24"/>
          <p:cNvGrpSpPr/>
          <p:nvPr/>
        </p:nvGrpSpPr>
        <p:grpSpPr>
          <a:xfrm>
            <a:off x="2287905" y="1997710"/>
            <a:ext cx="6856095" cy="521970"/>
            <a:chOff x="4546978" y="1913734"/>
            <a:chExt cx="7362436" cy="695960"/>
          </a:xfrm>
        </p:grpSpPr>
        <p:sp>
          <p:nvSpPr>
            <p:cNvPr id="26" name="等腰三角形 25"/>
            <p:cNvSpPr/>
            <p:nvPr/>
          </p:nvSpPr>
          <p:spPr>
            <a:xfrm>
              <a:off x="4546978" y="2123000"/>
              <a:ext cx="404884" cy="322332"/>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27" name="矩形 26"/>
            <p:cNvSpPr/>
            <p:nvPr/>
          </p:nvSpPr>
          <p:spPr>
            <a:xfrm>
              <a:off x="5130681" y="1913734"/>
              <a:ext cx="6778733" cy="6959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T</a:t>
              </a: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ìm được từ đồng nghĩa với từ hòa bình</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28" name="组合 27"/>
          <p:cNvGrpSpPr/>
          <p:nvPr/>
        </p:nvGrpSpPr>
        <p:grpSpPr>
          <a:xfrm>
            <a:off x="2287905" y="2704465"/>
            <a:ext cx="6731635" cy="953135"/>
            <a:chOff x="4546978" y="1929821"/>
            <a:chExt cx="7228439" cy="1270847"/>
          </a:xfrm>
        </p:grpSpPr>
        <p:sp>
          <p:nvSpPr>
            <p:cNvPr id="29" name="等腰三角形 28"/>
            <p:cNvSpPr/>
            <p:nvPr/>
          </p:nvSpPr>
          <p:spPr>
            <a:xfrm>
              <a:off x="4546978" y="2123000"/>
              <a:ext cx="404884" cy="32233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0" name="矩形 29"/>
            <p:cNvSpPr/>
            <p:nvPr/>
          </p:nvSpPr>
          <p:spPr>
            <a:xfrm>
              <a:off x="5130472" y="1929821"/>
              <a:ext cx="6644945" cy="127084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Viết được đoạn văn miêu tả cảnh thanh bình của một miền quê hoặc thành phố</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31" name="组合 30"/>
          <p:cNvGrpSpPr/>
          <p:nvPr/>
        </p:nvGrpSpPr>
        <p:grpSpPr>
          <a:xfrm>
            <a:off x="2287905" y="3749675"/>
            <a:ext cx="6175375" cy="521970"/>
            <a:chOff x="4546978" y="2106778"/>
            <a:chExt cx="6630538" cy="695959"/>
          </a:xfrm>
        </p:grpSpPr>
        <p:sp>
          <p:nvSpPr>
            <p:cNvPr id="32" name="等腰三角形 31"/>
            <p:cNvSpPr/>
            <p:nvPr/>
          </p:nvSpPr>
          <p:spPr>
            <a:xfrm>
              <a:off x="4546978" y="2123000"/>
              <a:ext cx="404884" cy="322332"/>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3" name="矩形 32"/>
            <p:cNvSpPr/>
            <p:nvPr/>
          </p:nvSpPr>
          <p:spPr>
            <a:xfrm>
              <a:off x="5130823" y="2106778"/>
              <a:ext cx="6046693" cy="69595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Mong muốn thế giới hòa bình.</a:t>
              </a:r>
            </a:p>
          </p:txBody>
        </p:sp>
      </p:grpSp>
      <p:pic>
        <p:nvPicPr>
          <p:cNvPr id="8" name="Picture 7"/>
          <p:cNvPicPr>
            <a:picLocks noChangeAspect="1"/>
          </p:cNvPicPr>
          <p:nvPr/>
        </p:nvPicPr>
        <p:blipFill>
          <a:blip r:embed="rId5"/>
          <a:stretch>
            <a:fillRect/>
          </a:stretch>
        </p:blipFill>
        <p:spPr>
          <a:xfrm>
            <a:off x="607695" y="372110"/>
            <a:ext cx="2057400" cy="714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strVal val="#ppt_x"/>
                                          </p:val>
                                        </p:tav>
                                        <p:tav tm="100000">
                                          <p:val>
                                            <p:strVal val="#ppt_x"/>
                                          </p:val>
                                        </p:tav>
                                      </p:tavLst>
                                    </p:anim>
                                    <p:anim calcmode="lin" valueType="num">
                                      <p:cBhvr>
                                        <p:cTn id="3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anim calcmode="lin" valueType="num">
                                      <p:cBhvr>
                                        <p:cTn id="42" dur="500" fill="hold"/>
                                        <p:tgtEl>
                                          <p:spTgt spid="4"/>
                                        </p:tgtEl>
                                        <p:attrNameLst>
                                          <p:attrName>ppt_x</p:attrName>
                                        </p:attrNameLst>
                                      </p:cBhvr>
                                      <p:tavLst>
                                        <p:tav tm="0">
                                          <p:val>
                                            <p:strVal val="#ppt_x"/>
                                          </p:val>
                                        </p:tav>
                                        <p:tav tm="100000">
                                          <p:val>
                                            <p:strVal val="#ppt_x"/>
                                          </p:val>
                                        </p:tav>
                                      </p:tavLst>
                                    </p:anim>
                                    <p:anim calcmode="lin" valueType="num">
                                      <p:cBhvr>
                                        <p:cTn id="43" dur="5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anim calcmode="lin" valueType="num">
                                      <p:cBhvr>
                                        <p:cTn id="47" dur="500" fill="hold"/>
                                        <p:tgtEl>
                                          <p:spTgt spid="28"/>
                                        </p:tgtEl>
                                        <p:attrNameLst>
                                          <p:attrName>ppt_x</p:attrName>
                                        </p:attrNameLst>
                                      </p:cBhvr>
                                      <p:tavLst>
                                        <p:tav tm="0">
                                          <p:val>
                                            <p:strVal val="#ppt_x"/>
                                          </p:val>
                                        </p:tav>
                                        <p:tav tm="100000">
                                          <p:val>
                                            <p:strVal val="#ppt_x"/>
                                          </p:val>
                                        </p:tav>
                                      </p:tavLst>
                                    </p:anim>
                                    <p:anim calcmode="lin" valueType="num">
                                      <p:cBhvr>
                                        <p:cTn id="4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anim calcmode="lin" valueType="num">
                                      <p:cBhvr>
                                        <p:cTn id="54" dur="500" fill="hold"/>
                                        <p:tgtEl>
                                          <p:spTgt spid="7"/>
                                        </p:tgtEl>
                                        <p:attrNameLst>
                                          <p:attrName>ppt_x</p:attrName>
                                        </p:attrNameLst>
                                      </p:cBhvr>
                                      <p:tavLst>
                                        <p:tav tm="0">
                                          <p:val>
                                            <p:strVal val="#ppt_x"/>
                                          </p:val>
                                        </p:tav>
                                        <p:tav tm="100000">
                                          <p:val>
                                            <p:strVal val="#ppt_x"/>
                                          </p:val>
                                        </p:tav>
                                      </p:tavLst>
                                    </p:anim>
                                    <p:anim calcmode="lin" valueType="num">
                                      <p:cBhvr>
                                        <p:cTn id="55" dur="500" fill="hold"/>
                                        <p:tgtEl>
                                          <p:spTgt spid="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anim calcmode="lin" valueType="num">
                                      <p:cBhvr>
                                        <p:cTn id="59" dur="500" fill="hold"/>
                                        <p:tgtEl>
                                          <p:spTgt spid="31"/>
                                        </p:tgtEl>
                                        <p:attrNameLst>
                                          <p:attrName>ppt_x</p:attrName>
                                        </p:attrNameLst>
                                      </p:cBhvr>
                                      <p:tavLst>
                                        <p:tav tm="0">
                                          <p:val>
                                            <p:strVal val="#ppt_x"/>
                                          </p:val>
                                        </p:tav>
                                        <p:tav tm="100000">
                                          <p:val>
                                            <p:strVal val="#ppt_x"/>
                                          </p:val>
                                        </p:tav>
                                      </p:tavLst>
                                    </p:anim>
                                    <p:anim calcmode="lin" valueType="num">
                                      <p:cBhvr>
                                        <p:cTn id="60"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Users\zyf\Pictures\花\6ffa5773gw1eiem94ntwqj20jh0dut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3840795" cy="25824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p:cNvPicPr>
            <a:picLocks noChangeAspect="1"/>
          </p:cNvPicPr>
          <p:nvPr/>
        </p:nvPicPr>
        <p:blipFill>
          <a:blip r:embed="rId4"/>
          <a:srcRect/>
          <a:stretch>
            <a:fillRect/>
          </a:stretch>
        </p:blipFill>
        <p:spPr>
          <a:xfrm>
            <a:off x="980237" y="2582419"/>
            <a:ext cx="3548583" cy="2561081"/>
          </a:xfrm>
          <a:prstGeom prst="rect">
            <a:avLst/>
          </a:prstGeom>
        </p:spPr>
      </p:pic>
      <p:pic>
        <p:nvPicPr>
          <p:cNvPr id="9" name="Picture 4"/>
          <p:cNvPicPr>
            <a:picLocks noChangeAspect="1"/>
          </p:cNvPicPr>
          <p:nvPr/>
        </p:nvPicPr>
        <p:blipFill>
          <a:blip r:embed="rId5"/>
          <a:srcRect/>
          <a:stretch>
            <a:fillRect/>
          </a:stretch>
        </p:blipFill>
        <p:spPr>
          <a:xfrm>
            <a:off x="4528820" y="2035"/>
            <a:ext cx="3855823" cy="2580383"/>
          </a:xfrm>
          <a:prstGeom prst="rect">
            <a:avLst/>
          </a:prstGeom>
        </p:spPr>
      </p:pic>
      <p:pic>
        <p:nvPicPr>
          <p:cNvPr id="11" name="Picture 2"/>
          <p:cNvPicPr>
            <a:picLocks noChangeAspect="1"/>
          </p:cNvPicPr>
          <p:nvPr/>
        </p:nvPicPr>
        <p:blipFill>
          <a:blip r:embed="rId6"/>
          <a:srcRect/>
          <a:stretch>
            <a:fillRect/>
          </a:stretch>
        </p:blipFill>
        <p:spPr>
          <a:xfrm>
            <a:off x="5453915" y="2583423"/>
            <a:ext cx="3690085" cy="2560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heckerboard(across)">
                                      <p:cBhvr>
                                        <p:cTn id="7" dur="500"/>
                                        <p:tgtEl>
                                          <p:spTgt spid="4100"/>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91440"/>
            <a:ext cx="7992110" cy="1621155"/>
          </a:xfrm>
          <a:prstGeom prst="rect">
            <a:avLst/>
          </a:prstGeom>
        </p:spPr>
      </p:pic>
      <p:sp>
        <p:nvSpPr>
          <p:cNvPr id="5" name="Rectangle 2"/>
          <p:cNvSpPr txBox="1">
            <a:spLocks noChangeArrowheads="1"/>
          </p:cNvSpPr>
          <p:nvPr/>
        </p:nvSpPr>
        <p:spPr>
          <a:xfrm>
            <a:off x="285869" y="2070100"/>
            <a:ext cx="5168781" cy="536972"/>
          </a:xfrm>
          <a:prstGeom prst="rect">
            <a:avLst/>
          </a:prstGeom>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r>
              <a:rPr lang="en-US" sz="2700">
                <a:solidFill>
                  <a:srgbClr val="000000"/>
                </a:solidFill>
                <a:latin typeface="Times New Roman" panose="02020603050405020304" pitchFamily="18" charset="0"/>
                <a:cs typeface="Times New Roman" panose="02020603050405020304" pitchFamily="18" charset="0"/>
              </a:rPr>
              <a:t>a/ Trạng thái bình thản.</a:t>
            </a:r>
          </a:p>
        </p:txBody>
      </p:sp>
      <p:sp>
        <p:nvSpPr>
          <p:cNvPr id="10" name="Rectangle 5"/>
          <p:cNvSpPr>
            <a:spLocks noChangeArrowheads="1"/>
          </p:cNvSpPr>
          <p:nvPr/>
        </p:nvSpPr>
        <p:spPr bwMode="auto">
          <a:xfrm>
            <a:off x="285869" y="2698750"/>
            <a:ext cx="5928896" cy="47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700" b="1">
                <a:solidFill>
                  <a:srgbClr val="000000"/>
                </a:solidFill>
                <a:latin typeface="Times New Roman" panose="02020603050405020304" pitchFamily="18" charset="0"/>
                <a:cs typeface="Times New Roman" panose="02020603050405020304" pitchFamily="18" charset="0"/>
              </a:rPr>
              <a:t>b/ Trạng thái không có chiến tranh.</a:t>
            </a:r>
          </a:p>
        </p:txBody>
      </p:sp>
      <p:sp>
        <p:nvSpPr>
          <p:cNvPr id="12" name="Rectangle 7"/>
          <p:cNvSpPr>
            <a:spLocks noChangeArrowheads="1"/>
          </p:cNvSpPr>
          <p:nvPr/>
        </p:nvSpPr>
        <p:spPr bwMode="auto">
          <a:xfrm>
            <a:off x="285869" y="3235722"/>
            <a:ext cx="516878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r>
              <a:rPr lang="en-US" sz="2700" b="1">
                <a:solidFill>
                  <a:srgbClr val="000000"/>
                </a:solidFill>
                <a:latin typeface="Times New Roman" panose="02020603050405020304" pitchFamily="18" charset="0"/>
                <a:cs typeface="Times New Roman" panose="02020603050405020304" pitchFamily="18" charset="0"/>
              </a:rPr>
              <a:t/>
            </a:r>
            <a:br>
              <a:rPr lang="en-US" sz="2700" b="1">
                <a:solidFill>
                  <a:srgbClr val="000000"/>
                </a:solidFill>
                <a:latin typeface="Times New Roman" panose="02020603050405020304" pitchFamily="18" charset="0"/>
                <a:cs typeface="Times New Roman" panose="02020603050405020304" pitchFamily="18" charset="0"/>
              </a:rPr>
            </a:br>
            <a:r>
              <a:rPr lang="en-US" sz="2700" b="1">
                <a:solidFill>
                  <a:srgbClr val="000000"/>
                </a:solidFill>
                <a:latin typeface="Times New Roman" panose="02020603050405020304" pitchFamily="18" charset="0"/>
                <a:cs typeface="Times New Roman" panose="02020603050405020304" pitchFamily="18" charset="0"/>
              </a:rPr>
              <a:t>c/ Trạng thái hiền hoà, yên ả.</a:t>
            </a:r>
            <a:br>
              <a:rPr lang="en-US" sz="2700" b="1">
                <a:solidFill>
                  <a:srgbClr val="000000"/>
                </a:solidFill>
                <a:latin typeface="Times New Roman" panose="02020603050405020304" pitchFamily="18" charset="0"/>
                <a:cs typeface="Times New Roman" panose="02020603050405020304" pitchFamily="18" charset="0"/>
              </a:rPr>
            </a:br>
            <a:endParaRPr lang="en-US" sz="2700" b="1">
              <a:solidFill>
                <a:srgbClr val="000000"/>
              </a:solidFill>
              <a:latin typeface="Times New Roman" panose="02020603050405020304" pitchFamily="18" charset="0"/>
              <a:cs typeface="Times New Roman" panose="02020603050405020304" pitchFamily="18" charset="0"/>
            </a:endParaRPr>
          </a:p>
        </p:txBody>
      </p:sp>
      <p:sp>
        <p:nvSpPr>
          <p:cNvPr id="14" name="Rectangle 9"/>
          <p:cNvSpPr>
            <a:spLocks noChangeArrowheads="1"/>
          </p:cNvSpPr>
          <p:nvPr/>
        </p:nvSpPr>
        <p:spPr bwMode="auto">
          <a:xfrm>
            <a:off x="1282700" y="42545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a:solidFill>
                  <a:srgbClr val="000000"/>
                </a:solidFill>
                <a:latin typeface="Times New Roman" panose="02020603050405020304" pitchFamily="18" charset="0"/>
                <a:cs typeface="Times New Roman" panose="02020603050405020304" pitchFamily="18" charset="0"/>
              </a:rPr>
              <a:t> </a:t>
            </a:r>
            <a:r>
              <a:rPr lang="en-GB" altLang="en-US" sz="2800" b="1">
                <a:solidFill>
                  <a:srgbClr val="000000"/>
                </a:solidFill>
                <a:latin typeface="Times New Roman" panose="02020603050405020304" pitchFamily="18" charset="0"/>
                <a:cs typeface="Times New Roman" panose="02020603050405020304" pitchFamily="18" charset="0"/>
              </a:rPr>
              <a:t>Bài 1: </a:t>
            </a:r>
            <a:r>
              <a:rPr lang="en-US" sz="2800" b="1">
                <a:solidFill>
                  <a:srgbClr val="000000"/>
                </a:solidFill>
                <a:latin typeface="Times New Roman" panose="02020603050405020304" pitchFamily="18" charset="0"/>
                <a:cs typeface="Times New Roman" panose="02020603050405020304" pitchFamily="18" charset="0"/>
              </a:rPr>
              <a:t>Dòng nào dưới đây nêu đúng nghĩa</a:t>
            </a:r>
            <a:r>
              <a:rPr lang="en-GB" altLang="en-US" sz="2800" b="1">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của từ </a:t>
            </a:r>
            <a:r>
              <a:rPr lang="en-US" sz="2800" b="1">
                <a:solidFill>
                  <a:srgbClr val="FF0000"/>
                </a:solidFill>
                <a:latin typeface="Times New Roman" panose="02020603050405020304" pitchFamily="18" charset="0"/>
                <a:cs typeface="Times New Roman" panose="02020603050405020304" pitchFamily="18" charset="0"/>
              </a:rPr>
              <a:t>hoà bình</a:t>
            </a:r>
            <a:r>
              <a:rPr lang="en-US" sz="2800" b="1">
                <a:solidFill>
                  <a:srgbClr val="000000"/>
                </a:solidFill>
                <a:latin typeface="Times New Roman" panose="02020603050405020304" pitchFamily="18" charset="0"/>
                <a:cs typeface="Times New Roman" panose="02020603050405020304" pitchFamily="18" charset="0"/>
              </a:rPr>
              <a:t>? </a:t>
            </a:r>
          </a:p>
        </p:txBody>
      </p:sp>
      <p:sp>
        <p:nvSpPr>
          <p:cNvPr id="2" name="Oval 1"/>
          <p:cNvSpPr/>
          <p:nvPr/>
        </p:nvSpPr>
        <p:spPr>
          <a:xfrm>
            <a:off x="228719" y="2698750"/>
            <a:ext cx="479822" cy="4798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3" name="TextBox 2"/>
          <p:cNvSpPr txBox="1"/>
          <p:nvPr/>
        </p:nvSpPr>
        <p:spPr>
          <a:xfrm>
            <a:off x="3775004" y="2092722"/>
            <a:ext cx="40011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700" b="1">
                <a:solidFill>
                  <a:srgbClr val="FF0000"/>
                </a:solidFill>
                <a:latin typeface="Times New Roman" panose="02020603050405020304" pitchFamily="18" charset="0"/>
                <a:cs typeface="Times New Roman" panose="02020603050405020304" pitchFamily="18" charset="0"/>
              </a:rPr>
              <a:t>tinh thần của con người</a:t>
            </a:r>
          </a:p>
        </p:txBody>
      </p:sp>
      <p:sp>
        <p:nvSpPr>
          <p:cNvPr id="17" name="TextBox 16"/>
          <p:cNvSpPr txBox="1"/>
          <p:nvPr/>
        </p:nvSpPr>
        <p:spPr>
          <a:xfrm>
            <a:off x="4572119" y="3236748"/>
            <a:ext cx="45345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 vật/tính nết con người</a:t>
            </a:r>
            <a:endParaRPr lang="en-US" sz="2700" b="1">
              <a:solidFill>
                <a:srgbClr val="FF0000"/>
              </a:solidFill>
              <a:latin typeface="Times New Roman" panose="02020603050405020304" pitchFamily="18" charset="0"/>
              <a:cs typeface="Times New Roman" panose="02020603050405020304" pitchFamily="18" charset="0"/>
            </a:endParaRP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par>
                          <p:cTn id="18" fill="hold">
                            <p:stCondLst>
                              <p:cond delay="1500"/>
                            </p:stCondLst>
                            <p:childTnLst>
                              <p:par>
                                <p:cTn id="19" presetID="5"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par>
                          <p:cTn id="22" fill="hold">
                            <p:stCondLst>
                              <p:cond delay="2000"/>
                            </p:stCondLst>
                            <p:childTnLst>
                              <p:par>
                                <p:cTn id="23" presetID="5" presetClass="entr" presetSubtype="1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bldLvl="0" animBg="1"/>
      <p:bldP spid="2" grpId="0" animBg="1"/>
      <p:bldP spid="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1568450"/>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 bình là trạng thái không có chiến tranh.</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1"/>
          <p:cNvSpPr txBox="1">
            <a:spLocks noChangeArrowheads="1"/>
          </p:cNvSpPr>
          <p:nvPr/>
        </p:nvSpPr>
        <p:spPr bwMode="auto">
          <a:xfrm>
            <a:off x="585871" y="2100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10" name="Text Box 12"/>
          <p:cNvSpPr txBox="1">
            <a:spLocks noChangeArrowheads="1"/>
          </p:cNvSpPr>
          <p:nvPr/>
        </p:nvSpPr>
        <p:spPr bwMode="auto">
          <a:xfrm>
            <a:off x="571619" y="2671598"/>
            <a:ext cx="2218585"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11" name="Text Box 13"/>
          <p:cNvSpPr txBox="1">
            <a:spLocks noChangeArrowheads="1"/>
          </p:cNvSpPr>
          <p:nvPr/>
        </p:nvSpPr>
        <p:spPr bwMode="auto">
          <a:xfrm>
            <a:off x="585871" y="3243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12" name="Text Box 14"/>
          <p:cNvSpPr txBox="1">
            <a:spLocks noChangeArrowheads="1"/>
          </p:cNvSpPr>
          <p:nvPr/>
        </p:nvSpPr>
        <p:spPr bwMode="auto">
          <a:xfrm>
            <a:off x="585871"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13" name="Text Box 15"/>
          <p:cNvSpPr txBox="1">
            <a:spLocks noChangeArrowheads="1"/>
          </p:cNvSpPr>
          <p:nvPr/>
        </p:nvSpPr>
        <p:spPr bwMode="auto">
          <a:xfrm>
            <a:off x="3559821" y="3243098"/>
            <a:ext cx="219483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14" name="Text Box 16"/>
          <p:cNvSpPr txBox="1">
            <a:spLocks noChangeArrowheads="1"/>
          </p:cNvSpPr>
          <p:nvPr/>
        </p:nvSpPr>
        <p:spPr bwMode="auto">
          <a:xfrm>
            <a:off x="3550319" y="2100098"/>
            <a:ext cx="21900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15" name="Text Box 17"/>
          <p:cNvSpPr txBox="1">
            <a:spLocks noChangeArrowheads="1"/>
          </p:cNvSpPr>
          <p:nvPr/>
        </p:nvSpPr>
        <p:spPr bwMode="auto">
          <a:xfrm>
            <a:off x="3555071" y="2671598"/>
            <a:ext cx="21995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16" name="Text Box 19"/>
          <p:cNvSpPr txBox="1">
            <a:spLocks noChangeArrowheads="1"/>
          </p:cNvSpPr>
          <p:nvPr/>
        </p:nvSpPr>
        <p:spPr bwMode="auto">
          <a:xfrm>
            <a:off x="3550319"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sp>
        <p:nvSpPr>
          <p:cNvPr id="3" name="Explosion 2 2"/>
          <p:cNvSpPr/>
          <p:nvPr/>
        </p:nvSpPr>
        <p:spPr>
          <a:xfrm>
            <a:off x="5906513" y="2104912"/>
            <a:ext cx="3046214" cy="2447823"/>
          </a:xfrm>
          <a:prstGeom prst="irregularSeal2">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a:t>
            </a:r>
            <a:r>
              <a:rPr 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phút</a:t>
            </a: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91440"/>
            <a:ext cx="7992110" cy="1621155"/>
          </a:xfrm>
          <a:prstGeom prst="rect">
            <a:avLst/>
          </a:prstGeom>
        </p:spPr>
      </p:pic>
      <p:sp>
        <p:nvSpPr>
          <p:cNvPr id="2" name="Rectangle 9"/>
          <p:cNvSpPr>
            <a:spLocks noChangeArrowheads="1"/>
          </p:cNvSpPr>
          <p:nvPr/>
        </p:nvSpPr>
        <p:spPr bwMode="auto">
          <a:xfrm>
            <a:off x="1122499" y="32843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sz="2800" b="1" dirty="0" err="1">
                <a:latin typeface="Times New Roman" panose="02020603050405020304" pitchFamily="18" charset="0"/>
                <a:cs typeface="Times New Roman" panose="02020603050405020304" pitchFamily="18" charset="0"/>
              </a:rPr>
              <a:t>Bài</a:t>
            </a:r>
            <a:r>
              <a:rPr sz="2800" b="1" dirty="0">
                <a:latin typeface="Times New Roman" panose="02020603050405020304" pitchFamily="18" charset="0"/>
                <a:cs typeface="Times New Roman" panose="02020603050405020304" pitchFamily="18" charset="0"/>
              </a:rPr>
              <a:t> 2: </a:t>
            </a:r>
            <a:r>
              <a:rPr sz="2800" b="1" dirty="0" err="1">
                <a:latin typeface="Times New Roman" panose="02020603050405020304" pitchFamily="18" charset="0"/>
                <a:cs typeface="Times New Roman" panose="02020603050405020304" pitchFamily="18" charset="0"/>
              </a:rPr>
              <a:t>Những</a:t>
            </a:r>
            <a:r>
              <a:rPr sz="2800" b="1" dirty="0">
                <a:latin typeface="Times New Roman" panose="02020603050405020304" pitchFamily="18" charset="0"/>
                <a:cs typeface="Times New Roman" panose="02020603050405020304" pitchFamily="18" charset="0"/>
              </a:rPr>
              <a:t> </a:t>
            </a:r>
            <a:r>
              <a:rPr sz="2800" b="1" dirty="0" err="1">
                <a:latin typeface="Times New Roman" panose="02020603050405020304" pitchFamily="18" charset="0"/>
                <a:cs typeface="Times New Roman" panose="02020603050405020304" pitchFamily="18" charset="0"/>
              </a:rPr>
              <a:t>từ</a:t>
            </a:r>
            <a:r>
              <a:rPr sz="2800" b="1" dirty="0">
                <a:latin typeface="Times New Roman" panose="02020603050405020304" pitchFamily="18" charset="0"/>
                <a:cs typeface="Times New Roman" panose="02020603050405020304" pitchFamily="18" charset="0"/>
              </a:rPr>
              <a:t> </a:t>
            </a:r>
            <a:r>
              <a:rPr sz="2800" b="1" dirty="0" err="1">
                <a:latin typeface="Times New Roman" panose="02020603050405020304" pitchFamily="18" charset="0"/>
                <a:cs typeface="Times New Roman" panose="02020603050405020304" pitchFamily="18" charset="0"/>
              </a:rPr>
              <a:t>nào</a:t>
            </a:r>
            <a:r>
              <a:rPr sz="2800" b="1" dirty="0">
                <a:latin typeface="Times New Roman" panose="02020603050405020304" pitchFamily="18" charset="0"/>
                <a:cs typeface="Times New Roman" panose="02020603050405020304" pitchFamily="18" charset="0"/>
              </a:rPr>
              <a:t> </a:t>
            </a:r>
            <a:r>
              <a:rPr sz="2800" b="1" dirty="0" err="1">
                <a:latin typeface="Times New Roman" panose="02020603050405020304" pitchFamily="18" charset="0"/>
                <a:cs typeface="Times New Roman" panose="02020603050405020304" pitchFamily="18" charset="0"/>
              </a:rPr>
              <a:t>dưới</a:t>
            </a:r>
            <a:r>
              <a:rPr sz="2800" b="1" dirty="0">
                <a:latin typeface="Times New Roman" panose="02020603050405020304" pitchFamily="18" charset="0"/>
                <a:cs typeface="Times New Roman" panose="02020603050405020304" pitchFamily="18" charset="0"/>
              </a:rPr>
              <a:t> </a:t>
            </a:r>
            <a:r>
              <a:rPr sz="2800" b="1" dirty="0" err="1">
                <a:latin typeface="Times New Roman" panose="02020603050405020304" pitchFamily="18" charset="0"/>
                <a:cs typeface="Times New Roman" panose="02020603050405020304" pitchFamily="18" charset="0"/>
              </a:rPr>
              <a:t>đây</a:t>
            </a:r>
            <a:r>
              <a:rPr sz="2800" b="1" dirty="0">
                <a:latin typeface="Times New Roman" panose="02020603050405020304" pitchFamily="18" charset="0"/>
                <a:cs typeface="Times New Roman" panose="02020603050405020304" pitchFamily="18" charset="0"/>
              </a:rPr>
              <a:t> </a:t>
            </a:r>
            <a:r>
              <a:rPr sz="2800" b="1" dirty="0" err="1">
                <a:latin typeface="Times New Roman" panose="02020603050405020304" pitchFamily="18" charset="0"/>
                <a:cs typeface="Times New Roman" panose="02020603050405020304" pitchFamily="18" charset="0"/>
              </a:rPr>
              <a:t>đồng</a:t>
            </a:r>
            <a:r>
              <a:rPr sz="2800" b="1" dirty="0">
                <a:latin typeface="Times New Roman" panose="02020603050405020304" pitchFamily="18" charset="0"/>
                <a:cs typeface="Times New Roman" panose="02020603050405020304" pitchFamily="18" charset="0"/>
              </a:rPr>
              <a:t> </a:t>
            </a:r>
            <a:r>
              <a:rPr sz="2800" b="1" dirty="0" err="1">
                <a:latin typeface="Times New Roman" panose="02020603050405020304" pitchFamily="18" charset="0"/>
                <a:cs typeface="Times New Roman" panose="02020603050405020304" pitchFamily="18" charset="0"/>
              </a:rPr>
              <a:t>nghĩa</a:t>
            </a:r>
            <a:r>
              <a:rPr sz="2800" b="1" dirty="0">
                <a:latin typeface="Times New Roman" panose="02020603050405020304" pitchFamily="18" charset="0"/>
                <a:cs typeface="Times New Roman" panose="02020603050405020304" pitchFamily="18" charset="0"/>
              </a:rPr>
              <a:t> </a:t>
            </a:r>
            <a:r>
              <a:rPr sz="2800" b="1" dirty="0" err="1">
                <a:latin typeface="Times New Roman" panose="02020603050405020304" pitchFamily="18" charset="0"/>
                <a:cs typeface="Times New Roman" panose="02020603050405020304" pitchFamily="18" charset="0"/>
              </a:rPr>
              <a:t>với</a:t>
            </a:r>
            <a:r>
              <a:rPr sz="2800" b="1" dirty="0">
                <a:latin typeface="Times New Roman" panose="02020603050405020304" pitchFamily="18" charset="0"/>
                <a:cs typeface="Times New Roman" panose="02020603050405020304" pitchFamily="18" charset="0"/>
              </a:rPr>
              <a:t> </a:t>
            </a:r>
            <a:r>
              <a:rPr sz="2800" b="1" dirty="0" err="1">
                <a:latin typeface="Times New Roman" panose="02020603050405020304" pitchFamily="18" charset="0"/>
                <a:cs typeface="Times New Roman" panose="02020603050405020304" pitchFamily="18" charset="0"/>
              </a:rPr>
              <a:t>từ</a:t>
            </a:r>
            <a:r>
              <a:rPr sz="2800" b="1" dirty="0">
                <a:latin typeface="Times New Roman" panose="02020603050405020304" pitchFamily="18" charset="0"/>
                <a:cs typeface="Times New Roman" panose="02020603050405020304" pitchFamily="18" charset="0"/>
              </a:rPr>
              <a:t> </a:t>
            </a:r>
            <a:r>
              <a:rPr sz="2800" b="1" dirty="0" err="1">
                <a:solidFill>
                  <a:srgbClr val="FF0000"/>
                </a:solidFill>
                <a:latin typeface="Times New Roman" panose="02020603050405020304" pitchFamily="18" charset="0"/>
                <a:cs typeface="Times New Roman" panose="02020603050405020304" pitchFamily="18" charset="0"/>
              </a:rPr>
              <a:t>hoà</a:t>
            </a:r>
            <a:r>
              <a:rPr sz="2800" b="1" dirty="0">
                <a:solidFill>
                  <a:srgbClr val="FF0000"/>
                </a:solidFill>
                <a:latin typeface="Times New Roman" panose="02020603050405020304" pitchFamily="18" charset="0"/>
                <a:cs typeface="Times New Roman" panose="02020603050405020304" pitchFamily="18" charset="0"/>
              </a:rPr>
              <a:t> </a:t>
            </a:r>
            <a:r>
              <a:rPr sz="2800" b="1" dirty="0" err="1">
                <a:solidFill>
                  <a:srgbClr val="FF0000"/>
                </a:solidFill>
                <a:latin typeface="Times New Roman" panose="02020603050405020304" pitchFamily="18" charset="0"/>
                <a:cs typeface="Times New Roman" panose="02020603050405020304" pitchFamily="18" charset="0"/>
              </a:rPr>
              <a:t>bình</a:t>
            </a:r>
            <a:r>
              <a:rPr sz="2800" b="1" dirty="0">
                <a:latin typeface="Times New Roman" panose="02020603050405020304" pitchFamily="18" charset="0"/>
                <a:cs typeface="Times New Roman" panose="02020603050405020304" pitchFamily="18" charset="0"/>
              </a:rPr>
              <a:t>?  </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2"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anim calcmode="lin" valueType="num">
                                      <p:cBhvr>
                                        <p:cTn id="51" dur="500" fill="hold"/>
                                        <p:tgtEl>
                                          <p:spTgt spid="13"/>
                                        </p:tgtEl>
                                        <p:attrNameLst>
                                          <p:attrName>ppt_x</p:attrName>
                                        </p:attrNameLst>
                                      </p:cBhvr>
                                      <p:tavLst>
                                        <p:tav tm="0">
                                          <p:val>
                                            <p:strVal val="#ppt_x"/>
                                          </p:val>
                                        </p:tav>
                                        <p:tav tm="100000">
                                          <p:val>
                                            <p:strVal val="#ppt_x"/>
                                          </p:val>
                                        </p:tav>
                                      </p:tavLst>
                                    </p:anim>
                                    <p:anim calcmode="lin" valueType="num">
                                      <p:cBhvr>
                                        <p:cTn id="52" dur="500" fill="hold"/>
                                        <p:tgtEl>
                                          <p:spTgt spid="13"/>
                                        </p:tgtEl>
                                        <p:attrNameLst>
                                          <p:attrName>ppt_y</p:attrName>
                                        </p:attrNameLst>
                                      </p:cBhvr>
                                      <p:tavLst>
                                        <p:tav tm="0">
                                          <p:val>
                                            <p:strVal val="#ppt_y+.1"/>
                                          </p:val>
                                        </p:tav>
                                        <p:tav tm="100000">
                                          <p:val>
                                            <p:strVal val="#ppt_y"/>
                                          </p:val>
                                        </p:tav>
                                      </p:tavLst>
                                    </p:anim>
                                  </p:childTnLst>
                                </p:cTn>
                              </p:par>
                            </p:childTnLst>
                          </p:cTn>
                        </p:par>
                        <p:par>
                          <p:cTn id="53" fill="hold">
                            <p:stCondLst>
                              <p:cond delay="3500"/>
                            </p:stCondLst>
                            <p:childTnLst>
                              <p:par>
                                <p:cTn id="54" presetID="42" presetClass="entr" presetSubtype="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12" grpId="0" bldLvl="0" animBg="1"/>
      <p:bldP spid="14" grpId="0" bldLvl="0" animBg="1"/>
      <p:bldP spid="3" grpId="0" bldLvl="0" animBg="1"/>
      <p:bldP spid="2" grpId="0" bldLvl="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rt 4"/>
          <p:cNvSpPr/>
          <p:nvPr/>
        </p:nvSpPr>
        <p:spPr>
          <a:xfrm>
            <a:off x="1085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6" name="Heart 5"/>
          <p:cNvSpPr/>
          <p:nvPr/>
        </p:nvSpPr>
        <p:spPr>
          <a:xfrm>
            <a:off x="25152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7" name="Heart 6"/>
          <p:cNvSpPr/>
          <p:nvPr/>
        </p:nvSpPr>
        <p:spPr>
          <a:xfrm>
            <a:off x="49218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9" name="Heart 8"/>
          <p:cNvSpPr/>
          <p:nvPr/>
        </p:nvSpPr>
        <p:spPr>
          <a:xfrm>
            <a:off x="73285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12" name="Heart 11"/>
          <p:cNvSpPr/>
          <p:nvPr/>
        </p:nvSpPr>
        <p:spPr>
          <a:xfrm>
            <a:off x="952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3" name="Heart 12"/>
          <p:cNvSpPr/>
          <p:nvPr/>
        </p:nvSpPr>
        <p:spPr>
          <a:xfrm>
            <a:off x="25019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4" name="Heart 13"/>
          <p:cNvSpPr/>
          <p:nvPr/>
        </p:nvSpPr>
        <p:spPr>
          <a:xfrm>
            <a:off x="49085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5" name="Heart 14"/>
          <p:cNvSpPr/>
          <p:nvPr/>
        </p:nvSpPr>
        <p:spPr>
          <a:xfrm>
            <a:off x="73152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9" name="Text Box 11"/>
          <p:cNvSpPr txBox="1">
            <a:spLocks noChangeArrowheads="1"/>
          </p:cNvSpPr>
          <p:nvPr/>
        </p:nvSpPr>
        <p:spPr bwMode="auto">
          <a:xfrm>
            <a:off x="-129774"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20" name="Text Box 12"/>
          <p:cNvSpPr txBox="1">
            <a:spLocks noChangeArrowheads="1"/>
          </p:cNvSpPr>
          <p:nvPr/>
        </p:nvSpPr>
        <p:spPr bwMode="auto">
          <a:xfrm>
            <a:off x="2324219" y="493548"/>
            <a:ext cx="2218585"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21" name="Text Box 13"/>
          <p:cNvSpPr txBox="1">
            <a:spLocks noChangeArrowheads="1"/>
          </p:cNvSpPr>
          <p:nvPr/>
        </p:nvSpPr>
        <p:spPr bwMode="auto">
          <a:xfrm>
            <a:off x="4630186"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22" name="Text Box 14"/>
          <p:cNvSpPr txBox="1">
            <a:spLocks noChangeArrowheads="1"/>
          </p:cNvSpPr>
          <p:nvPr/>
        </p:nvSpPr>
        <p:spPr bwMode="auto">
          <a:xfrm>
            <a:off x="7091446" y="493548"/>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3" name="Text Box 15"/>
          <p:cNvSpPr txBox="1">
            <a:spLocks noChangeArrowheads="1"/>
          </p:cNvSpPr>
          <p:nvPr/>
        </p:nvSpPr>
        <p:spPr bwMode="auto">
          <a:xfrm>
            <a:off x="4686311" y="3933343"/>
            <a:ext cx="219483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24" name="Text Box 16"/>
          <p:cNvSpPr txBox="1">
            <a:spLocks noChangeArrowheads="1"/>
          </p:cNvSpPr>
          <p:nvPr/>
        </p:nvSpPr>
        <p:spPr bwMode="auto">
          <a:xfrm>
            <a:off x="-130141" y="3933343"/>
            <a:ext cx="21900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25" name="Text Box 17"/>
          <p:cNvSpPr txBox="1">
            <a:spLocks noChangeArrowheads="1"/>
          </p:cNvSpPr>
          <p:nvPr/>
        </p:nvSpPr>
        <p:spPr bwMode="auto">
          <a:xfrm>
            <a:off x="2319996" y="3933343"/>
            <a:ext cx="21995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26" name="Text Box 19"/>
          <p:cNvSpPr txBox="1">
            <a:spLocks noChangeArrowheads="1"/>
          </p:cNvSpPr>
          <p:nvPr/>
        </p:nvSpPr>
        <p:spPr bwMode="auto">
          <a:xfrm>
            <a:off x="7160929" y="3933343"/>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694805" y="1573530"/>
            <a:ext cx="1683385" cy="1620520"/>
          </a:xfrm>
          <a:prstGeom prst="rect">
            <a:avLst/>
          </a:prstGeom>
        </p:spPr>
      </p:pic>
      <p:sp>
        <p:nvSpPr>
          <p:cNvPr id="3" name="Text Box 2"/>
          <p:cNvSpPr txBox="1"/>
          <p:nvPr/>
        </p:nvSpPr>
        <p:spPr>
          <a:xfrm>
            <a:off x="878205" y="2028190"/>
            <a:ext cx="5803265" cy="829945"/>
          </a:xfrm>
          <a:prstGeom prst="rect">
            <a:avLst/>
          </a:prstGeom>
          <a:noFill/>
        </p:spPr>
        <p:txBody>
          <a:bodyPr wrap="none" rtlCol="0">
            <a:spAutoFit/>
          </a:bodyPr>
          <a:lstStyle/>
          <a:p>
            <a:pPr algn="l"/>
            <a:r>
              <a:rPr lang="en-GB" altLang="en-US" sz="4800">
                <a:solidFill>
                  <a:srgbClr val="FF0000"/>
                </a:solidFill>
                <a:effectLst>
                  <a:outerShdw blurRad="38100" dist="38100" dir="2700000" algn="tl">
                    <a:srgbClr val="000000">
                      <a:alpha val="43137"/>
                    </a:srgbClr>
                  </a:outerShdw>
                </a:effectLst>
                <a:latin typeface="SVN-Shintia Script" panose="02000804000000020003" charset="0"/>
                <a:cs typeface="SVN-Shintia Script" panose="02000804000000020003" charset="0"/>
                <a:sym typeface="+mn-ea"/>
              </a:rPr>
              <a:t>Đồng nghĩa với từ hoà bình</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grpId="1" nodeType="clickEffect">
                                  <p:stCondLst>
                                    <p:cond delay="0"/>
                                  </p:stCondLst>
                                  <p:childTnLst>
                                    <p:animScale>
                                      <p:cBhvr>
                                        <p:cTn id="6" dur="2000" fill="hold"/>
                                        <p:tgtEl>
                                          <p:spTgt spid="19">
                                            <p:bg/>
                                          </p:spTgt>
                                        </p:tgtEl>
                                      </p:cBhvr>
                                      <p:by x="150000" y="150000"/>
                                    </p:animScale>
                                  </p:childTnLst>
                                </p:cTn>
                              </p:par>
                              <p:par>
                                <p:cTn id="7" presetID="6" presetClass="emph" presetSubtype="0" autoRev="1" fill="hold" grpId="1" nodeType="withEffect">
                                  <p:stCondLst>
                                    <p:cond delay="0"/>
                                  </p:stCondLst>
                                  <p:childTnLst>
                                    <p:animScale>
                                      <p:cBhvr>
                                        <p:cTn id="8" dur="2000" fill="hold"/>
                                        <p:tgtEl>
                                          <p:spTgt spid="19">
                                            <p:txEl>
                                              <p:pRg st="0" end="0"/>
                                            </p:txEl>
                                          </p:spTgt>
                                        </p:tgtEl>
                                      </p:cBhvr>
                                      <p:by x="150000" y="150000"/>
                                    </p:animScale>
                                  </p:childTnLst>
                                </p:cTn>
                              </p:par>
                              <p:par>
                                <p:cTn id="9" presetID="6" presetClass="emph" presetSubtype="0" autoRev="1" fill="hold" grpId="1" nodeType="withEffect">
                                  <p:stCondLst>
                                    <p:cond delay="0"/>
                                  </p:stCondLst>
                                  <p:childTnLst>
                                    <p:animScale>
                                      <p:cBhvr>
                                        <p:cTn id="10" dur="2000" fill="hold"/>
                                        <p:tgtEl>
                                          <p:spTgt spid="22">
                                            <p:bg/>
                                          </p:spTgt>
                                        </p:tgtEl>
                                      </p:cBhvr>
                                      <p:by x="150000" y="150000"/>
                                    </p:animScale>
                                  </p:childTnLst>
                                </p:cTn>
                              </p:par>
                              <p:par>
                                <p:cTn id="11" presetID="6" presetClass="emph" presetSubtype="0" autoRev="1" fill="hold" grpId="1" nodeType="withEffect">
                                  <p:stCondLst>
                                    <p:cond delay="0"/>
                                  </p:stCondLst>
                                  <p:childTnLst>
                                    <p:animScale>
                                      <p:cBhvr>
                                        <p:cTn id="12" dur="2000" fill="hold"/>
                                        <p:tgtEl>
                                          <p:spTgt spid="22">
                                            <p:txEl>
                                              <p:pRg st="0" end="0"/>
                                            </p:txEl>
                                          </p:spTgt>
                                        </p:tgtEl>
                                      </p:cBhvr>
                                      <p:by x="150000" y="150000"/>
                                    </p:animScale>
                                  </p:childTnLst>
                                </p:cTn>
                              </p:par>
                              <p:par>
                                <p:cTn id="13" presetID="6" presetClass="emph" presetSubtype="0" autoRev="1" fill="hold" grpId="1" nodeType="withEffect">
                                  <p:stCondLst>
                                    <p:cond delay="0"/>
                                  </p:stCondLst>
                                  <p:childTnLst>
                                    <p:animScale>
                                      <p:cBhvr>
                                        <p:cTn id="14" dur="2000" fill="hold"/>
                                        <p:tgtEl>
                                          <p:spTgt spid="25">
                                            <p:bg/>
                                          </p:spTgt>
                                        </p:tgtEl>
                                      </p:cBhvr>
                                      <p:by x="150000" y="150000"/>
                                    </p:animScale>
                                  </p:childTnLst>
                                </p:cTn>
                              </p:par>
                              <p:par>
                                <p:cTn id="15" presetID="6" presetClass="emph" presetSubtype="0" autoRev="1" fill="hold" grpId="1" nodeType="withEffect">
                                  <p:stCondLst>
                                    <p:cond delay="0"/>
                                  </p:stCondLst>
                                  <p:childTnLst>
                                    <p:animScale>
                                      <p:cBhvr>
                                        <p:cTn id="16" dur="2000" fill="hold"/>
                                        <p:tgtEl>
                                          <p:spTgt spid="25">
                                            <p:txEl>
                                              <p:pRg st="0" end="0"/>
                                            </p:txEl>
                                          </p:spTgt>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1.94444E-6 -1.60494E-6 L -1.94444E-6 -0.01296 L -1.94444E-6 -0.02592 L -1.94444E-6 -0.03889 L -0.00243 -0.05617 L -0.00972 -0.06481 L -0.01215 -0.07747 L -0.01944 -0.08611 L -0.02413 -0.09907 L -0.03142 -0.10771 L -0.03871 -0.11636 L -0.046 -0.125 L -0.0533 -0.125 L -0.06059 -0.125 L -0.06771 -0.125 L -0.075 -0.125 L -0.08472 -0.125 L -0.09201 -0.125 L -0.0993 -0.125 L -0.1066 -0.125 L -0.11389 -0.125 L -0.12361 -0.12932 L -0.13073 -0.12932 L -0.13802 -0.12932 L -0.14531 -0.125 L -0.1526 -0.12068 L -0.15989 -0.11636 L -0.16701 -0.10771 L -0.17673 -0.09907 L -0.18403 -0.09043 L -0.18889 -0.07747 L -0.19132 -0.06481 L -0.19375 -0.05185 L -0.19375 -0.03889 L -0.19375 -0.02592 L -0.19375 -0.01296 L -0.19375 -1.60494E-6 L -0.19375 0.01296 L -0.19132 0.02593 L -0.18646 0.03889 L -0.17916 0.0429 L -0.1743 0.05587 L -0.16701 0.06451 L -0.15989 0.07315 L -0.1526 0.08179 L -0.14531 0.08611 L -0.13802 0.08611 L -0.1283 0.08611 L -0.12118 0.09043 L -0.11389 0.09908 L -0.1066 0.09908 L -0.0993 0.09908 L -0.08958 0.09908 L -0.08229 0.09908 L -0.075 0.09908 L -0.06771 0.09908 L -0.05573 0.09908 L -0.04844 0.09908 L -0.04114 0.09475 L -0.03385 0.08179 L -0.02656 0.06883 L -0.02656 0.05587 L -0.02656 0.0429 L -0.02656 0.03025 L -0.02656 0.01729 L -0.02656 0.00432 L -0.03385 -0.00432 L -0.03871 -0.01728 L -0.046 -0.0216 L -0.0533 -0.03025 L -0.06059 -0.03025 L -0.06771 -0.03457 L -0.075 -0.03457 L -0.08229 -0.03457 L -0.08958 -0.03457 L -0.09687 -0.03457 L -0.10416 -0.03457 L -0.10416 -0.0216 L -0.10416 -0.00864 " pathEditMode="relative" rAng="0" ptsTypes="AAAAAAAAAAAAAAAAAAAAAAAAAAAAAAAAAAAAAAAAAAAAAAAAAAAAAAAAAAAAAAAAAAAAAAAAAAAAAAA">
                                      <p:cBhvr>
                                        <p:cTn id="20" dur="2000" fill="hold"/>
                                        <p:tgtEl>
                                          <p:spTgt spid="8"/>
                                        </p:tgtEl>
                                        <p:attrNameLst>
                                          <p:attrName>ppt_x</p:attrName>
                                          <p:attrName>ppt_y</p:attrName>
                                        </p:attrNameLst>
                                      </p:cBhvr>
                                      <p:rCtr x="-9687" y="-1512"/>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2" nodeType="clickEffect">
                                  <p:stCondLst>
                                    <p:cond delay="0"/>
                                  </p:stCondLst>
                                  <p:childTnLst>
                                    <p:animMotion origin="layout" path="M 3.33333E-6 -2.09877E-6 L 0.08559 0.22253 " pathEditMode="relative" rAng="0" ptsTypes="AA">
                                      <p:cBhvr>
                                        <p:cTn id="24" dur="2000" fill="hold"/>
                                        <p:tgtEl>
                                          <p:spTgt spid="19">
                                            <p:txEl>
                                              <p:pRg st="0" end="0"/>
                                            </p:txEl>
                                          </p:spTgt>
                                        </p:tgtEl>
                                        <p:attrNameLst>
                                          <p:attrName>ppt_x</p:attrName>
                                          <p:attrName>ppt_y</p:attrName>
                                        </p:attrNameLst>
                                      </p:cBhvr>
                                      <p:rCtr x="4271" y="11111"/>
                                    </p:animMotion>
                                  </p:childTnLst>
                                </p:cTn>
                              </p:par>
                              <p:par>
                                <p:cTn id="25" presetID="42" presetClass="path" presetSubtype="0" accel="50000" decel="50000" fill="hold" grpId="0" nodeType="withEffect">
                                  <p:stCondLst>
                                    <p:cond delay="0"/>
                                  </p:stCondLst>
                                  <p:childTnLst>
                                    <p:animMotion origin="layout" path="M -5.55556E-7 -2.22222E-6 L 0.08733 0.19074 " pathEditMode="relative" rAng="0" ptsTypes="AA">
                                      <p:cBhvr>
                                        <p:cTn id="26" dur="2000" fill="hold"/>
                                        <p:tgtEl>
                                          <p:spTgt spid="5"/>
                                        </p:tgtEl>
                                        <p:attrNameLst>
                                          <p:attrName>ppt_x</p:attrName>
                                          <p:attrName>ppt_y</p:attrName>
                                        </p:attrNameLst>
                                      </p:cBhvr>
                                      <p:rCtr x="4358" y="953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2" nodeType="clickEffect">
                                  <p:stCondLst>
                                    <p:cond delay="0"/>
                                  </p:stCondLst>
                                  <p:childTnLst>
                                    <p:animMotion origin="layout" path="M -4.72222E-6 -2.09877E-6 L -0.38159 0.24969 " pathEditMode="relative" rAng="0" ptsTypes="AA">
                                      <p:cBhvr>
                                        <p:cTn id="30" dur="2000" fill="hold"/>
                                        <p:tgtEl>
                                          <p:spTgt spid="22">
                                            <p:txEl>
                                              <p:pRg st="0" end="0"/>
                                            </p:txEl>
                                          </p:spTgt>
                                        </p:tgtEl>
                                        <p:attrNameLst>
                                          <p:attrName>ppt_x</p:attrName>
                                          <p:attrName>ppt_y</p:attrName>
                                        </p:attrNameLst>
                                      </p:cBhvr>
                                      <p:rCtr x="-19080" y="12469"/>
                                    </p:animMotion>
                                  </p:childTnLst>
                                </p:cTn>
                              </p:par>
                              <p:par>
                                <p:cTn id="31" presetID="42" presetClass="path" presetSubtype="0" accel="50000" decel="50000" fill="hold" grpId="0" nodeType="withEffect">
                                  <p:stCondLst>
                                    <p:cond delay="0"/>
                                  </p:stCondLst>
                                  <p:childTnLst>
                                    <p:animMotion origin="layout" path="M -3.88889E-6 -2.22222E-6 L -0.38107 0.2179 " pathEditMode="relative" rAng="0" ptsTypes="AA">
                                      <p:cBhvr>
                                        <p:cTn id="32" dur="2000" fill="hold"/>
                                        <p:tgtEl>
                                          <p:spTgt spid="9"/>
                                        </p:tgtEl>
                                        <p:attrNameLst>
                                          <p:attrName>ppt_x</p:attrName>
                                          <p:attrName>ppt_y</p:attrName>
                                        </p:attrNameLst>
                                      </p:cBhvr>
                                      <p:rCtr x="-19062" y="1089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2" nodeType="clickEffect">
                                  <p:stCondLst>
                                    <p:cond delay="0"/>
                                  </p:stCondLst>
                                  <p:childTnLst>
                                    <p:animMotion origin="layout" path="M 5E-6 7.40741E-7 L -0.02256 -0.2537 " pathEditMode="relative" rAng="0" ptsTypes="AA">
                                      <p:cBhvr>
                                        <p:cTn id="36" dur="2000" fill="hold"/>
                                        <p:tgtEl>
                                          <p:spTgt spid="25">
                                            <p:txEl>
                                              <p:pRg st="0" end="0"/>
                                            </p:txEl>
                                          </p:spTgt>
                                        </p:tgtEl>
                                        <p:attrNameLst>
                                          <p:attrName>ppt_x</p:attrName>
                                          <p:attrName>ppt_y</p:attrName>
                                        </p:attrNameLst>
                                      </p:cBhvr>
                                      <p:rCtr x="-1128" y="-12685"/>
                                    </p:animMotion>
                                  </p:childTnLst>
                                </p:cTn>
                              </p:par>
                              <p:par>
                                <p:cTn id="37" presetID="42" presetClass="path" presetSubtype="0" accel="50000" decel="50000" fill="hold" grpId="0" nodeType="withEffect">
                                  <p:stCondLst>
                                    <p:cond delay="0"/>
                                  </p:stCondLst>
                                  <p:childTnLst>
                                    <p:animMotion origin="layout" path="M 3.88889E-6 -2.46914E-7 L -0.01493 -0.24846 " pathEditMode="relative" rAng="0" ptsTypes="AA">
                                      <p:cBhvr>
                                        <p:cTn id="38" dur="2000" fill="hold"/>
                                        <p:tgtEl>
                                          <p:spTgt spid="13"/>
                                        </p:tgtEl>
                                        <p:attrNameLst>
                                          <p:attrName>ppt_x</p:attrName>
                                          <p:attrName>ppt_y</p:attrName>
                                        </p:attrNameLst>
                                      </p:cBhvr>
                                      <p:rCtr x="-747" y="-12438"/>
                                    </p:animMotion>
                                  </p:childTnLst>
                                </p:cTn>
                              </p:par>
                              <p:par>
                                <p:cTn id="39" presetID="16" presetClass="exit" presetSubtype="21" fill="hold" grpId="0" nodeType="withEffect">
                                  <p:stCondLst>
                                    <p:cond delay="0"/>
                                  </p:stCondLst>
                                  <p:childTnLst>
                                    <p:animEffect transition="out" filter="barn(inVertical)">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par>
                                <p:cTn id="48" presetID="16" presetClass="exit" presetSubtype="21" fill="hold" grpId="0" nodeType="withEffect">
                                  <p:stCondLst>
                                    <p:cond delay="0"/>
                                  </p:stCondLst>
                                  <p:childTnLst>
                                    <p:animEffect transition="out" filter="barn(inVertical)">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6" presetClass="exit" presetSubtype="21" fill="hold" grpId="0" nodeType="withEffect">
                                  <p:stCondLst>
                                    <p:cond delay="0"/>
                                  </p:stCondLst>
                                  <p:childTnLst>
                                    <p:animEffect transition="out" filter="barn(inVertical)">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6" presetClass="exit" presetSubtype="21" fill="hold" grpId="0" nodeType="withEffect">
                                  <p:stCondLst>
                                    <p:cond delay="0"/>
                                  </p:stCondLst>
                                  <p:childTnLst>
                                    <p:animEffect transition="out" filter="barn(inVertic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6" presetClass="exit" presetSubtype="21" fill="hold" grpId="0" nodeType="withEffect">
                                  <p:stCondLst>
                                    <p:cond delay="0"/>
                                  </p:stCondLst>
                                  <p:childTnLst>
                                    <p:animEffect transition="out" filter="barn(inVertical)">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16" presetClass="exit" presetSubtype="21" fill="hold" grpId="0" nodeType="withEffect">
                                  <p:stCondLst>
                                    <p:cond delay="0"/>
                                  </p:stCondLst>
                                  <p:childTnLst>
                                    <p:animEffect transition="out" filter="barn(inVertical)">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6" presetClass="exit" presetSubtype="21" fill="hold" grpId="0" nodeType="withEffect">
                                  <p:stCondLst>
                                    <p:cond delay="0"/>
                                  </p:stCondLst>
                                  <p:childTnLst>
                                    <p:animEffect transition="out" filter="barn(inVertical)">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6" presetClass="exit" presetSubtype="21" fill="hold" grpId="0" nodeType="withEffect">
                                  <p:stCondLst>
                                    <p:cond delay="0"/>
                                  </p:stCondLst>
                                  <p:childTnLst>
                                    <p:animEffect transition="out" filter="barn(inVertical)">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2" grpId="0" animBg="1"/>
      <p:bldP spid="13" grpId="0" animBg="1"/>
      <p:bldP spid="14" grpId="0" animBg="1"/>
      <p:bldP spid="15" grpId="0" animBg="1"/>
      <p:bldP spid="19" grpId="1" uiExpand="1" build="allAtOnce" bldLvl="0" animBg="1"/>
      <p:bldP spid="19" grpId="2" build="allAtOnce"/>
      <p:bldP spid="20" grpId="0"/>
      <p:bldP spid="21" grpId="0"/>
      <p:bldP spid="22" grpId="1" uiExpand="1" build="allAtOnce" bldLvl="0" animBg="1"/>
      <p:bldP spid="22" grpId="2" build="allAtOnce"/>
      <p:bldP spid="23" grpId="0"/>
      <p:bldP spid="24" grpId="0"/>
      <p:bldP spid="25" grpId="1" uiExpand="1" build="allAtOnce" bldLvl="0" animBg="1"/>
      <p:bldP spid="25" grpId="2" build="allAtOnce"/>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小学生儿童暑假班培训招生PPT模板"/>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TotalTime>
  <Words>887</Words>
  <Application>Microsoft Office PowerPoint</Application>
  <PresentationFormat>On-screen Show (16:9)</PresentationFormat>
  <Paragraphs>95</Paragraphs>
  <Slides>22</Slides>
  <Notes>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Microsoft YaHei</vt:lpstr>
      <vt:lpstr>Adobe 繁黑體 Std B</vt:lpstr>
      <vt:lpstr>Arial</vt:lpstr>
      <vt:lpstr>Calibri</vt:lpstr>
      <vt:lpstr>Calibri Light</vt:lpstr>
      <vt:lpstr>等线</vt:lpstr>
      <vt:lpstr>等线 Light</vt:lpstr>
      <vt:lpstr>SVN-Hole Hearted</vt:lpstr>
      <vt:lpstr>SVN-Shintia Script</vt:lpstr>
      <vt:lpstr>Times New Roman</vt:lpstr>
      <vt:lpstr>Wingdings</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幼儿园小学生儿童暑假班培训招生PPT模板</dc:title>
  <dc:subject>9Slide.vn</dc:subject>
  <dc:creator>HP</dc:creator>
  <dc:description>9Slide.vn</dc:description>
  <cp:lastModifiedBy>Windows User</cp:lastModifiedBy>
  <cp:revision>50</cp:revision>
  <dcterms:created xsi:type="dcterms:W3CDTF">2017-03-04T06:55:00Z</dcterms:created>
  <dcterms:modified xsi:type="dcterms:W3CDTF">2023-08-01T16:29:37Z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54CFDBDDDE84486DBC23A10E2C4506B8</vt:lpwstr>
  </property>
  <property fmtid="{D5CDD505-2E9C-101B-9397-08002B2CF9AE}" pid="3" name="KSOProductBuildVer">
    <vt:lpwstr>2057-11.2.0.10323</vt:lpwstr>
  </property>
</Properties>
</file>