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59" r:id="rId5"/>
    <p:sldId id="260" r:id="rId6"/>
    <p:sldId id="338" r:id="rId7"/>
    <p:sldId id="339" r:id="rId8"/>
    <p:sldId id="340" r:id="rId9"/>
    <p:sldId id="341" r:id="rId10"/>
    <p:sldId id="342" r:id="rId11"/>
    <p:sldId id="343" r:id="rId12"/>
    <p:sldId id="345" r:id="rId13"/>
    <p:sldId id="348" r:id="rId14"/>
    <p:sldId id="349" r:id="rId15"/>
    <p:sldId id="346" r:id="rId16"/>
    <p:sldId id="34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FFFF"/>
    <a:srgbClr val="3C8F9E"/>
    <a:srgbClr val="FAC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7" autoAdjust="0"/>
    <p:restoredTop sz="94660"/>
  </p:normalViewPr>
  <p:slideViewPr>
    <p:cSldViewPr snapToGrid="0" showGuides="1">
      <p:cViewPr varScale="1">
        <p:scale>
          <a:sx n="69" d="100"/>
          <a:sy n="69" d="100"/>
        </p:scale>
        <p:origin x="7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D2AD5-9D0E-4597-AECD-A7EF4A482FF4}" type="datetimeFigureOut">
              <a:rPr lang="zh-CN" altLang="en-US" smtClean="0"/>
              <a:t>2023/8/2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FBB0-20A2-4DA4-9853-D41A52744F1C}" type="slidenum">
              <a:rPr lang="zh-CN" altLang="en-US" smtClean="0"/>
              <a:t>‹#›</a:t>
            </a:fld>
            <a:endParaRPr lang="zh-CN" altLang="en-US"/>
          </a:p>
        </p:txBody>
      </p:sp>
    </p:spTree>
    <p:extLst>
      <p:ext uri="{BB962C8B-B14F-4D97-AF65-F5344CB8AC3E}">
        <p14:creationId xmlns:p14="http://schemas.microsoft.com/office/powerpoint/2010/main" val="75783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t>4</a:t>
            </a:fld>
            <a:endParaRPr lang="zh-CN" altLang="en-US"/>
          </a:p>
        </p:txBody>
      </p:sp>
    </p:spTree>
    <p:extLst>
      <p:ext uri="{BB962C8B-B14F-4D97-AF65-F5344CB8AC3E}">
        <p14:creationId xmlns:p14="http://schemas.microsoft.com/office/powerpoint/2010/main" val="39631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C0FBB0-20A2-4DA4-9853-D41A52744F1C}" type="slidenum">
              <a:rPr lang="zh-CN" altLang="en-US" smtClean="0"/>
              <a:t>11</a:t>
            </a:fld>
            <a:endParaRPr lang="zh-CN" altLang="en-US"/>
          </a:p>
        </p:txBody>
      </p:sp>
    </p:spTree>
    <p:extLst>
      <p:ext uri="{BB962C8B-B14F-4D97-AF65-F5344CB8AC3E}">
        <p14:creationId xmlns:p14="http://schemas.microsoft.com/office/powerpoint/2010/main" val="249410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7D5FAF-6B34-405F-A3CA-D5B60F2ADC8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48FCD8-E78D-429B-AB41-0931A3DAD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57D3D87-A0B3-425A-8824-09DF3072BB24}"/>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5" name="页脚占位符 4">
            <a:extLst>
              <a:ext uri="{FF2B5EF4-FFF2-40B4-BE49-F238E27FC236}">
                <a16:creationId xmlns:a16="http://schemas.microsoft.com/office/drawing/2014/main" id="{C955323F-A66C-40FE-B48D-F2CBE83687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2F2351-D504-42D5-90AA-48E2796D666E}"/>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48912589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FBB06-33C7-411A-9CF5-E224560E09D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6337799-0B9A-4A51-A1A3-739CA3A2911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425A3C-F339-40D1-83E1-4908D2E5763E}"/>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5" name="页脚占位符 4">
            <a:extLst>
              <a:ext uri="{FF2B5EF4-FFF2-40B4-BE49-F238E27FC236}">
                <a16:creationId xmlns:a16="http://schemas.microsoft.com/office/drawing/2014/main" id="{08D51BB1-D7CC-4477-8FF0-DF580822786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465D00-AE98-4F65-84EA-8763181FE1AD}"/>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6896297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96F766-791B-4222-975D-5070B57D2EE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6EFBFCB-D969-403B-B7E3-D050012A70F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410FC2-5A38-4515-8BA3-FE776BD00D39}"/>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5" name="页脚占位符 4">
            <a:extLst>
              <a:ext uri="{FF2B5EF4-FFF2-40B4-BE49-F238E27FC236}">
                <a16:creationId xmlns:a16="http://schemas.microsoft.com/office/drawing/2014/main" id="{8FDAE2DB-9BFC-4520-99A3-C495D20DA3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59F2FE-B41C-4EA2-B952-4FCFADC9C042}"/>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25137402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36DFBB-5B43-4AC6-BC43-B92B68F307D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4624BF-6FD4-4DA8-938C-E54DC258DEA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B2CB2F-5D15-4AEC-98A1-2D12489BD7D6}"/>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5" name="页脚占位符 4">
            <a:extLst>
              <a:ext uri="{FF2B5EF4-FFF2-40B4-BE49-F238E27FC236}">
                <a16:creationId xmlns:a16="http://schemas.microsoft.com/office/drawing/2014/main" id="{3B61E54B-7C4F-4E36-AC93-8D2AA137C9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1C8698-31AF-474A-BF1D-7B6F3C2E0635}"/>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27216677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3462F9-4EA8-4D2D-9887-4D69F84FEFA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0D08D3-822B-48EE-B9FB-00FC60FA2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03B4B96-2F35-4363-BFF1-D99C54CD625C}"/>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5" name="页脚占位符 4">
            <a:extLst>
              <a:ext uri="{FF2B5EF4-FFF2-40B4-BE49-F238E27FC236}">
                <a16:creationId xmlns:a16="http://schemas.microsoft.com/office/drawing/2014/main" id="{5CD3D0B5-4E04-4095-B5E6-7A03B8897E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2ECED2-1783-4E1C-A909-ED29593C517B}"/>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0910100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42A5C5-2746-4B72-BAA7-AAF4E4A06A4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42F6E4-0121-431B-BD4F-0C7F0366089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9449832-6126-4EFB-AF46-A0F4B002A8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EFD7BCF-0F50-4653-8879-40432A2C7938}"/>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6" name="页脚占位符 5">
            <a:extLst>
              <a:ext uri="{FF2B5EF4-FFF2-40B4-BE49-F238E27FC236}">
                <a16:creationId xmlns:a16="http://schemas.microsoft.com/office/drawing/2014/main" id="{FC60E989-6ADA-40E6-85F6-5E3B7B538D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9DCA18-3440-4B6B-9486-B9FA41D0C286}"/>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38481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922EF-24CC-4384-B7F6-D9D809615AB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0FF1741-7B7D-4CAE-9A1C-9A0AE174E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6EE3D10-75AB-4F29-A2CD-B4CCE921375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A6BCD09-CA2D-432A-9A9A-CDDBB383A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58FA72A-B672-4A1D-A13D-E4FA1B6FE77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FE29FB1-ABE5-4C2A-B7C1-6512A7ABFFF4}"/>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8" name="页脚占位符 7">
            <a:extLst>
              <a:ext uri="{FF2B5EF4-FFF2-40B4-BE49-F238E27FC236}">
                <a16:creationId xmlns:a16="http://schemas.microsoft.com/office/drawing/2014/main" id="{DD2E99D2-96B6-4288-859B-4A87905091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0842C0B-1006-4275-BF1A-A38D8799DE1B}"/>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33172533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3BE60-D353-44DB-B444-173BB0BD30E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9C0FF2A-DBC0-4027-ACE9-C785061B9853}"/>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4" name="页脚占位符 3">
            <a:extLst>
              <a:ext uri="{FF2B5EF4-FFF2-40B4-BE49-F238E27FC236}">
                <a16:creationId xmlns:a16="http://schemas.microsoft.com/office/drawing/2014/main" id="{DCEEB87F-1313-42E6-90BE-948F6E1FD4C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06E1EDD-1E07-4813-A388-6C93802D3E39}"/>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4032289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356553F-C3E2-45C5-A98A-B28621E08C4F}"/>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3" name="页脚占位符 2">
            <a:extLst>
              <a:ext uri="{FF2B5EF4-FFF2-40B4-BE49-F238E27FC236}">
                <a16:creationId xmlns:a16="http://schemas.microsoft.com/office/drawing/2014/main" id="{D2583EBC-4CA6-4117-8E42-24F089AA749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AFDFFCD-1399-4F3F-A277-D0ECF373B0AD}"/>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339936834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561AC-FF97-44F4-A37D-B89F047B18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73F8CB-1676-4674-BDDC-3358660CD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5627238-EF74-4F6B-AB98-F829670EB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953A9D-74CF-46F1-8FF1-C9A2D3153E0A}"/>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6" name="页脚占位符 5">
            <a:extLst>
              <a:ext uri="{FF2B5EF4-FFF2-40B4-BE49-F238E27FC236}">
                <a16:creationId xmlns:a16="http://schemas.microsoft.com/office/drawing/2014/main" id="{3B2D27A9-4554-49A3-ADC8-627B396965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501E4A1-EAA7-4A52-9567-2CE45E600FB7}"/>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7425663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F2608-4B6E-4C2C-9AF3-9386B7CA1C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21B01B-2B26-4540-B7B8-D47203986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A6115F-A2AC-4E3B-85BA-398FE8C62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968B49-DC02-4715-BF47-5FA81B758B9D}"/>
              </a:ext>
            </a:extLst>
          </p:cNvPr>
          <p:cNvSpPr>
            <a:spLocks noGrp="1"/>
          </p:cNvSpPr>
          <p:nvPr>
            <p:ph type="dt" sz="half" idx="10"/>
          </p:nvPr>
        </p:nvSpPr>
        <p:spPr/>
        <p:txBody>
          <a:bodyPr/>
          <a:lstStyle/>
          <a:p>
            <a:fld id="{AC6CE249-B7B0-48E9-BAEF-DBF7CD63921D}" type="datetimeFigureOut">
              <a:rPr lang="zh-CN" altLang="en-US" smtClean="0"/>
              <a:t>2023/8/2</a:t>
            </a:fld>
            <a:endParaRPr lang="zh-CN" altLang="en-US"/>
          </a:p>
        </p:txBody>
      </p:sp>
      <p:sp>
        <p:nvSpPr>
          <p:cNvPr id="6" name="页脚占位符 5">
            <a:extLst>
              <a:ext uri="{FF2B5EF4-FFF2-40B4-BE49-F238E27FC236}">
                <a16:creationId xmlns:a16="http://schemas.microsoft.com/office/drawing/2014/main" id="{884D5CD2-F827-4EA9-9471-3B42AE44E11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76048AA-D98C-4E78-BBD4-ADD8B3A11C8A}"/>
              </a:ext>
            </a:extLst>
          </p:cNvPr>
          <p:cNvSpPr>
            <a:spLocks noGrp="1"/>
          </p:cNvSpPr>
          <p:nvPr>
            <p:ph type="sldNum" sz="quarter" idx="12"/>
          </p:nvPr>
        </p:nvSpPr>
        <p:spPr/>
        <p:txBody>
          <a:bodyPr/>
          <a:lstStyle/>
          <a:p>
            <a:fld id="{D21626DA-4C7E-47CD-9457-2B495812707A}" type="slidenum">
              <a:rPr lang="zh-CN" altLang="en-US" smtClean="0"/>
              <a:t>‹#›</a:t>
            </a:fld>
            <a:endParaRPr lang="zh-CN" altLang="en-US"/>
          </a:p>
        </p:txBody>
      </p:sp>
    </p:spTree>
    <p:extLst>
      <p:ext uri="{BB962C8B-B14F-4D97-AF65-F5344CB8AC3E}">
        <p14:creationId xmlns:p14="http://schemas.microsoft.com/office/powerpoint/2010/main" val="10255291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8AD54FC-B242-4A03-ADFE-A96E3E4AE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202480D-B3D5-47A2-85A6-67812C62F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4ADF8E-4426-47E3-BE56-48E99BA79B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CE249-B7B0-48E9-BAEF-DBF7CD63921D}" type="datetimeFigureOut">
              <a:rPr lang="zh-CN" altLang="en-US" smtClean="0"/>
              <a:t>2023/8/2</a:t>
            </a:fld>
            <a:endParaRPr lang="zh-CN" altLang="en-US"/>
          </a:p>
        </p:txBody>
      </p:sp>
      <p:sp>
        <p:nvSpPr>
          <p:cNvPr id="5" name="页脚占位符 4">
            <a:extLst>
              <a:ext uri="{FF2B5EF4-FFF2-40B4-BE49-F238E27FC236}">
                <a16:creationId xmlns:a16="http://schemas.microsoft.com/office/drawing/2014/main" id="{8C9CB86F-AE06-4834-8037-CE01CB0887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CA8F968-D60C-4F07-A5EF-27743FEEF5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626DA-4C7E-47CD-9457-2B495812707A}" type="slidenum">
              <a:rPr lang="zh-CN" altLang="en-US" smtClean="0"/>
              <a:t>‹#›</a:t>
            </a:fld>
            <a:endParaRPr lang="zh-CN" altLang="en-US"/>
          </a:p>
        </p:txBody>
      </p:sp>
      <p:sp>
        <p:nvSpPr>
          <p:cNvPr id="7" name="Oval 6">
            <a:extLst>
              <a:ext uri="{FF2B5EF4-FFF2-40B4-BE49-F238E27FC236}">
                <a16:creationId xmlns:a16="http://schemas.microsoft.com/office/drawing/2014/main" id="{E293A4D6-B935-40BE-913F-7D2899EBC45D}"/>
              </a:ext>
            </a:extLst>
          </p:cNvPr>
          <p:cNvSpPr/>
          <p:nvPr userDrawn="1"/>
        </p:nvSpPr>
        <p:spPr>
          <a:xfrm>
            <a:off x="-1653702" y="0"/>
            <a:ext cx="1325563" cy="1325563"/>
          </a:xfrm>
          <a:prstGeom prst="ellipse">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52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387734A-14EF-48A5-9B84-26A21063FF23}"/>
              </a:ext>
            </a:extLst>
          </p:cNvPr>
          <p:cNvPicPr>
            <a:picLocks noChangeAspect="1"/>
          </p:cNvPicPr>
          <p:nvPr/>
        </p:nvPicPr>
        <p:blipFill>
          <a:blip r:embed="rId3"/>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1" name="图片 10">
            <a:extLst>
              <a:ext uri="{FF2B5EF4-FFF2-40B4-BE49-F238E27FC236}">
                <a16:creationId xmlns:a16="http://schemas.microsoft.com/office/drawing/2014/main" id="{FAC2EB2C-52DA-4F55-A9DD-2A52899C607B}"/>
              </a:ext>
            </a:extLst>
          </p:cNvPr>
          <p:cNvPicPr>
            <a:picLocks noChangeAspect="1"/>
          </p:cNvPicPr>
          <p:nvPr/>
        </p:nvPicPr>
        <p:blipFill>
          <a:blip r:embed="rId4"/>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5" name="Rectangle 4">
            <a:extLst>
              <a:ext uri="{FF2B5EF4-FFF2-40B4-BE49-F238E27FC236}">
                <a16:creationId xmlns:a16="http://schemas.microsoft.com/office/drawing/2014/main" id="{5713FA18-EDEA-455A-AEFD-979031CB3CDD}"/>
              </a:ext>
            </a:extLst>
          </p:cNvPr>
          <p:cNvSpPr/>
          <p:nvPr/>
        </p:nvSpPr>
        <p:spPr>
          <a:xfrm>
            <a:off x="2182557" y="2442803"/>
            <a:ext cx="7787974" cy="2994823"/>
          </a:xfrm>
          <a:prstGeom prst="rect">
            <a:avLst/>
          </a:prstGeom>
          <a:noFill/>
        </p:spPr>
        <p:txBody>
          <a:bodyPr wrap="none" lIns="91440" tIns="45720" rIns="91440" bIns="45720">
            <a:prstTxWarp prst="textPlain">
              <a:avLst/>
            </a:prstTxWarp>
            <a:spAutoFit/>
          </a:bodyPr>
          <a:lstStyle/>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ÔN TẬP GIỮA KÌ I</a:t>
            </a:r>
          </a:p>
          <a:p>
            <a:pPr algn="ctr"/>
            <a:r>
              <a:rPr lang="vi-VN" sz="6000" b="1">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rPr>
              <a:t>TIẾT 2</a:t>
            </a:r>
            <a:endParaRPr lang="en-US" sz="6000" b="1" dirty="0">
              <a:ln w="57150">
                <a:solidFill>
                  <a:schemeClr val="tx1"/>
                </a:solidFill>
                <a:prstDash val="solid"/>
              </a:ln>
              <a:solidFill>
                <a:srgbClr val="FFFF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grpSp>
        <p:nvGrpSpPr>
          <p:cNvPr id="3" name="Group 2">
            <a:extLst>
              <a:ext uri="{FF2B5EF4-FFF2-40B4-BE49-F238E27FC236}">
                <a16:creationId xmlns:a16="http://schemas.microsoft.com/office/drawing/2014/main" id="{14792FCC-E02A-4E27-8F81-A87D0ED40AA7}"/>
              </a:ext>
            </a:extLst>
          </p:cNvPr>
          <p:cNvGrpSpPr/>
          <p:nvPr/>
        </p:nvGrpSpPr>
        <p:grpSpPr>
          <a:xfrm>
            <a:off x="3920599" y="1019063"/>
            <a:ext cx="4273296" cy="1080919"/>
            <a:chOff x="3409595" y="1292166"/>
            <a:chExt cx="4273296" cy="1080919"/>
          </a:xfrm>
        </p:grpSpPr>
        <p:sp>
          <p:nvSpPr>
            <p:cNvPr id="2" name="Rectangle: Rounded Corners 1">
              <a:extLst>
                <a:ext uri="{FF2B5EF4-FFF2-40B4-BE49-F238E27FC236}">
                  <a16:creationId xmlns:a16="http://schemas.microsoft.com/office/drawing/2014/main" id="{3ECD5522-46E3-45FB-8E35-1ED41EF623EF}"/>
                </a:ext>
              </a:extLst>
            </p:cNvPr>
            <p:cNvSpPr/>
            <p:nvPr/>
          </p:nvSpPr>
          <p:spPr>
            <a:xfrm>
              <a:off x="3409595" y="1292166"/>
              <a:ext cx="4273296" cy="1080919"/>
            </a:xfrm>
            <a:prstGeom prst="roundRect">
              <a:avLst>
                <a:gd name="adj" fmla="val 50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2DF66D4-6061-4221-95D8-AE7B03E0C317}"/>
                </a:ext>
              </a:extLst>
            </p:cNvPr>
            <p:cNvSpPr/>
            <p:nvPr/>
          </p:nvSpPr>
          <p:spPr>
            <a:xfrm>
              <a:off x="3939344" y="1446238"/>
              <a:ext cx="3213797" cy="772773"/>
            </a:xfrm>
            <a:prstGeom prst="rect">
              <a:avLst/>
            </a:prstGeom>
            <a:noFill/>
          </p:spPr>
          <p:txBody>
            <a:bodyPr wrap="none" lIns="91440" tIns="45720" rIns="91440" bIns="45720">
              <a:prstTxWarp prst="textPlain">
                <a:avLst/>
              </a:prstTxWarp>
              <a:spAutoFit/>
            </a:bodyPr>
            <a:lstStyle/>
            <a:p>
              <a:pPr algn="ctr"/>
              <a:r>
                <a:rPr lang="vi-VN" sz="6000" b="1" dirty="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rPr>
                <a:t>Tiếng </a:t>
              </a:r>
              <a:r>
                <a:rPr lang="vi-VN" sz="6000" b="1" dirty="0" smtClean="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rPr>
                <a:t>Việt</a:t>
              </a:r>
              <a:r>
                <a:rPr lang="en-US" sz="6000" b="1" smtClean="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rPr>
                <a:t> 5</a:t>
              </a:r>
              <a:endParaRPr lang="en-US" sz="6000" b="1" dirty="0">
                <a:ln w="28575">
                  <a:solidFill>
                    <a:sysClr val="windowText" lastClr="000000"/>
                  </a:solidFill>
                  <a:prstDash val="solid"/>
                </a:ln>
                <a:solidFill>
                  <a:schemeClr val="bg1"/>
                </a:solidFill>
                <a:effectLst>
                  <a:outerShdw blurRad="12700" dist="38100" dir="2700000" algn="tl" rotWithShape="0">
                    <a:schemeClr val="accent5">
                      <a:lumMod val="60000"/>
                      <a:lumOff val="40000"/>
                    </a:schemeClr>
                  </a:outerShdw>
                </a:effectLst>
                <a:latin typeface="UTM Flamenco" panose="02040603050506020204" pitchFamily="18" charset="0"/>
              </a:endParaRPr>
            </a:p>
          </p:txBody>
        </p:sp>
      </p:grpSp>
    </p:spTree>
    <p:extLst>
      <p:ext uri="{BB962C8B-B14F-4D97-AF65-F5344CB8AC3E}">
        <p14:creationId xmlns:p14="http://schemas.microsoft.com/office/powerpoint/2010/main" val="3573424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5"/>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1210193" y="916394"/>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356CE794-688B-434E-A9A6-17F54AB9A1F4}"/>
              </a:ext>
            </a:extLst>
          </p:cNvPr>
          <p:cNvGrpSpPr>
            <a:grpSpLocks/>
          </p:cNvGrpSpPr>
          <p:nvPr/>
        </p:nvGrpSpPr>
        <p:grpSpPr bwMode="auto">
          <a:xfrm>
            <a:off x="5602666" y="1706681"/>
            <a:ext cx="4768850" cy="2051050"/>
            <a:chOff x="6257664" y="4829850"/>
            <a:chExt cx="4690807" cy="1697193"/>
          </a:xfrm>
          <a:solidFill>
            <a:srgbClr val="CCFFFF"/>
          </a:solidFill>
          <a:effectLst>
            <a:outerShdw blurRad="50800" dist="38100" dir="2700000" algn="tl" rotWithShape="0">
              <a:prstClr val="black">
                <a:alpha val="40000"/>
              </a:prstClr>
            </a:outerShdw>
          </a:effectLst>
        </p:grpSpPr>
        <p:sp>
          <p:nvSpPr>
            <p:cNvPr id="30" name="云形 25">
              <a:extLst>
                <a:ext uri="{FF2B5EF4-FFF2-40B4-BE49-F238E27FC236}">
                  <a16:creationId xmlns:a16="http://schemas.microsoft.com/office/drawing/2014/main" id="{625D4E1F-B803-4087-9592-13E34A88BDC0}"/>
                </a:ext>
              </a:extLst>
            </p:cNvPr>
            <p:cNvSpPr/>
            <p:nvPr/>
          </p:nvSpPr>
          <p:spPr>
            <a:xfrm>
              <a:off x="6257664" y="4829850"/>
              <a:ext cx="4675192" cy="1697193"/>
            </a:xfrm>
            <a:prstGeom prst="cloud">
              <a:avLst/>
            </a:prstGeom>
            <a:grp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4" name="文本框 26">
              <a:extLst>
                <a:ext uri="{FF2B5EF4-FFF2-40B4-BE49-F238E27FC236}">
                  <a16:creationId xmlns:a16="http://schemas.microsoft.com/office/drawing/2014/main" id="{5B0BCFC0-A311-4C65-916D-B89DB464C36B}"/>
                </a:ext>
              </a:extLst>
            </p:cNvPr>
            <p:cNvSpPr txBox="1"/>
            <p:nvPr/>
          </p:nvSpPr>
          <p:spPr>
            <a:xfrm>
              <a:off x="6457539" y="5250207"/>
              <a:ext cx="4490932" cy="706726"/>
            </a:xfrm>
            <a:prstGeom prst="rect">
              <a:avLst/>
            </a:prstGeom>
            <a:noFill/>
            <a:ln>
              <a:noFill/>
            </a:ln>
          </p:spPr>
          <p:txBody>
            <a:bodyPr>
              <a:spAutoFit/>
            </a:bodyPr>
            <a:lstStyle/>
            <a:p>
              <a:pPr algn="ctr" defTabSz="668655" eaLnBrk="1" fontAlgn="auto" hangingPunct="1">
                <a:spcBef>
                  <a:spcPts val="0"/>
                </a:spcBef>
                <a:spcAft>
                  <a:spcPts val="0"/>
                </a:spcAft>
                <a:defRPr/>
              </a:pPr>
              <a:r>
                <a:rPr lang="en-US" altLang="zh-CN" sz="4950" b="1" dirty="0" err="1">
                  <a:solidFill>
                    <a:schemeClr val="tx1"/>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chemeClr val="tx1"/>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H</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ồng</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grpSp>
        <p:nvGrpSpPr>
          <p:cNvPr id="35" name="Group 34">
            <a:extLst>
              <a:ext uri="{FF2B5EF4-FFF2-40B4-BE49-F238E27FC236}">
                <a16:creationId xmlns:a16="http://schemas.microsoft.com/office/drawing/2014/main" id="{A8F65E92-66C0-41A9-9920-6016B65D3B96}"/>
              </a:ext>
            </a:extLst>
          </p:cNvPr>
          <p:cNvGrpSpPr>
            <a:grpSpLocks/>
          </p:cNvGrpSpPr>
          <p:nvPr/>
        </p:nvGrpSpPr>
        <p:grpSpPr bwMode="auto">
          <a:xfrm>
            <a:off x="5602665" y="4064430"/>
            <a:ext cx="4768851" cy="2051051"/>
            <a:chOff x="6189924" y="4605875"/>
            <a:chExt cx="4674587" cy="1697193"/>
          </a:xfrm>
        </p:grpSpPr>
        <p:sp>
          <p:nvSpPr>
            <p:cNvPr id="36" name="云形 25">
              <a:extLst>
                <a:ext uri="{FF2B5EF4-FFF2-40B4-BE49-F238E27FC236}">
                  <a16:creationId xmlns:a16="http://schemas.microsoft.com/office/drawing/2014/main" id="{47ED8CA5-EA94-44CC-B2DE-5B575C066AB3}"/>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2925">
                <a:solidFill>
                  <a:prstClr val="white"/>
                </a:solidFill>
                <a:latin typeface="Times New Roman" panose="02020603050405020304" pitchFamily="18" charset="0"/>
                <a:cs typeface="Times New Roman" panose="02020603050405020304" pitchFamily="18" charset="0"/>
              </a:endParaRPr>
            </a:p>
          </p:txBody>
        </p:sp>
        <p:sp>
          <p:nvSpPr>
            <p:cNvPr id="37" name="文本框 26">
              <a:extLst>
                <a:ext uri="{FF2B5EF4-FFF2-40B4-BE49-F238E27FC236}">
                  <a16:creationId xmlns:a16="http://schemas.microsoft.com/office/drawing/2014/main" id="{9EB60045-73A4-4121-B26B-1E4BCA007000}"/>
                </a:ext>
              </a:extLst>
            </p:cNvPr>
            <p:cNvSpPr txBox="1"/>
            <p:nvPr/>
          </p:nvSpPr>
          <p:spPr>
            <a:xfrm>
              <a:off x="6280918" y="5113447"/>
              <a:ext cx="4418825" cy="706730"/>
            </a:xfrm>
            <a:prstGeom prst="rect">
              <a:avLst/>
            </a:prstGeom>
            <a:noFill/>
          </p:spPr>
          <p:txBody>
            <a:bodyPr wrap="square">
              <a:spAutoFit/>
            </a:bodyPr>
            <a:lstStyle/>
            <a:p>
              <a:pPr algn="ctr" defTabSz="668655" eaLnBrk="1" fontAlgn="auto" hangingPunct="1">
                <a:spcBef>
                  <a:spcPts val="0"/>
                </a:spcBef>
                <a:spcAft>
                  <a:spcPts val="0"/>
                </a:spcAft>
                <a:defRPr/>
              </a:pP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sông</a:t>
              </a:r>
              <a:r>
                <a:rPr lang="en-US" altLang="zh-CN" sz="4950" b="1" dirty="0">
                  <a:solidFill>
                    <a:srgbClr val="000000"/>
                  </a:solidFill>
                  <a:latin typeface="HP001 4 hàng" panose="020B0603050302020204" pitchFamily="34" charset="0"/>
                  <a:ea typeface="字体管家棉花糖" panose="00020600040101010101" charset="-122"/>
                  <a:cs typeface="Times New Roman" panose="02020603050405020304" pitchFamily="18" charset="0"/>
                </a:rPr>
                <a:t> </a:t>
              </a:r>
              <a:r>
                <a:rPr lang="en-US" altLang="zh-CN" sz="4950" b="1" dirty="0" err="1">
                  <a:solidFill>
                    <a:srgbClr val="FF0066"/>
                  </a:solidFill>
                  <a:latin typeface="HP001 4 hàng" panose="020B0603050302020204" pitchFamily="34" charset="0"/>
                  <a:ea typeface="字体管家棉花糖" panose="00020600040101010101" charset="-122"/>
                  <a:cs typeface="Times New Roman" panose="02020603050405020304" pitchFamily="18" charset="0"/>
                </a:rPr>
                <a:t>Đ</a:t>
              </a:r>
              <a:r>
                <a:rPr lang="en-US" altLang="zh-CN" sz="4950" b="1" dirty="0" err="1">
                  <a:solidFill>
                    <a:srgbClr val="000000"/>
                  </a:solidFill>
                  <a:latin typeface="HP001 4 hàng" panose="020B0603050302020204" pitchFamily="34" charset="0"/>
                  <a:ea typeface="字体管家棉花糖" panose="00020600040101010101" charset="-122"/>
                  <a:cs typeface="Times New Roman" panose="02020603050405020304" pitchFamily="18" charset="0"/>
                </a:rPr>
                <a:t>à</a:t>
              </a:r>
              <a:endParaRPr lang="zh-CN" altLang="en-US" sz="4950" b="1" spc="220" dirty="0">
                <a:solidFill>
                  <a:srgbClr val="000000"/>
                </a:solidFill>
                <a:latin typeface="HP001 4 hàng" panose="020B0603050302020204" pitchFamily="34" charset="0"/>
                <a:ea typeface="字体管家天蝎座" panose="00020600040101010101" charset="-122"/>
                <a:cs typeface="Times New Roman" panose="02020603050405020304" pitchFamily="18" charset="0"/>
              </a:endParaRPr>
            </a:p>
          </p:txBody>
        </p:sp>
      </p:grpSp>
      <p:pic>
        <p:nvPicPr>
          <p:cNvPr id="38" name="图片 6">
            <a:extLst>
              <a:ext uri="{FF2B5EF4-FFF2-40B4-BE49-F238E27FC236}">
                <a16:creationId xmlns:a16="http://schemas.microsoft.com/office/drawing/2014/main" id="{18608048-390E-4CF3-B5B1-572B4D26F2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val="405074720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val="102440026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id="{B9A36800-B7DE-429D-A552-163B0C3D7ACD}"/>
              </a:ext>
            </a:extLst>
          </p:cNvPr>
          <p:cNvSpPr/>
          <p:nvPr/>
        </p:nvSpPr>
        <p:spPr>
          <a:xfrm>
            <a:off x="4643081" y="2422386"/>
            <a:ext cx="6160745" cy="2013227"/>
          </a:xfrm>
          <a:prstGeom prst="rect">
            <a:avLst/>
          </a:prstGeom>
          <a:noFill/>
        </p:spPr>
        <p:txBody>
          <a:bodyPr wrap="none" lIns="91440" tIns="45720" rIns="91440" bIns="45720">
            <a:prstTxWarp prst="textPlain">
              <a:avLst/>
            </a:prstTxWarp>
            <a:spAutoFit/>
          </a:bodyPr>
          <a:lstStyle/>
          <a:p>
            <a:pPr algn="ctr"/>
            <a:r>
              <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LIÊN HỆ</a:t>
            </a:r>
          </a:p>
        </p:txBody>
      </p:sp>
    </p:spTree>
    <p:extLst>
      <p:ext uri="{BB962C8B-B14F-4D97-AF65-F5344CB8AC3E}">
        <p14:creationId xmlns:p14="http://schemas.microsoft.com/office/powerpoint/2010/main" val="35827944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08664B-168A-4F15-850C-DEB55B536CF8}"/>
              </a:ext>
            </a:extLst>
          </p:cNvPr>
          <p:cNvSpPr>
            <a:spLocks noChangeArrowheads="1"/>
          </p:cNvSpPr>
          <p:nvPr/>
        </p:nvSpPr>
        <p:spPr bwMode="auto">
          <a:xfrm>
            <a:off x="2221233" y="3044279"/>
            <a:ext cx="84013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Video </a:t>
            </a:r>
            <a:r>
              <a:rPr lang="vi-VN" altLang="en-US" sz="4400">
                <a:solidFill>
                  <a:srgbClr val="FF0000"/>
                </a:solidFill>
                <a:latin typeface="UTM Isadora" panose="02040603050506020204" pitchFamily="18" charset="0"/>
                <a:cs typeface="Times New Roman" panose="02020603050405020304" pitchFamily="18" charset="0"/>
              </a:rPr>
              <a:t>Tái chế lá cây thành giấy</a:t>
            </a:r>
            <a:endParaRPr lang="en-US" altLang="en-US" sz="4400">
              <a:solidFill>
                <a:srgbClr val="FF0000"/>
              </a:solidFill>
              <a:latin typeface="UTM Isadora"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75827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101D15E9-AB24-494B-8F42-A6FBCB11F5C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61192CD0-1913-4956-9305-5A2A2E582BAC}"/>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068466" y="147025"/>
            <a:ext cx="5897979" cy="23970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rot="11112132">
            <a:off x="3090367" y="2535841"/>
            <a:ext cx="6974119" cy="417372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800829" y="748152"/>
            <a:ext cx="629845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Chúng mình cần làm gì</a:t>
            </a:r>
          </a:p>
          <a:p>
            <a:pPr algn="ctr"/>
            <a:r>
              <a:rPr lang="vi-VN" altLang="en-US" sz="3800">
                <a:solidFill>
                  <a:srgbClr val="FF0000"/>
                </a:solidFill>
                <a:latin typeface="UTM Flamenco" panose="02040603050506020204" pitchFamily="18" charset="0"/>
              </a:rPr>
              <a:t>để bảo vệ nước và rừng ?</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3274259" y="3497303"/>
            <a:ext cx="630399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 Tuyên truyền mọi người </a:t>
            </a:r>
          </a:p>
          <a:p>
            <a:pPr algn="ctr"/>
            <a:r>
              <a:rPr lang="vi-VN" altLang="en-US" sz="3800">
                <a:latin typeface="UTM Flamenco" panose="02040603050506020204" pitchFamily="18" charset="0"/>
              </a:rPr>
              <a:t>bảo vệ môi trường.</a:t>
            </a:r>
          </a:p>
          <a:p>
            <a:pPr algn="ctr"/>
            <a:r>
              <a:rPr lang="vi-VN" altLang="en-US" sz="3800">
                <a:latin typeface="UTM Flamenco" panose="02040603050506020204" pitchFamily="18" charset="0"/>
              </a:rPr>
              <a:t>- Không xả rác bừa bãi</a:t>
            </a:r>
          </a:p>
          <a:p>
            <a:pPr algn="ctr"/>
            <a:r>
              <a:rPr lang="vi-VN" altLang="en-US" sz="3800">
                <a:latin typeface="UTM Flamenco" panose="02040603050506020204" pitchFamily="18" charset="0"/>
              </a:rPr>
              <a:t>- Sử dụng tiết kiệm nước, giấy</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124453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rot="11165740">
            <a:off x="3895563" y="1103623"/>
            <a:ext cx="7821039" cy="4601109"/>
          </a:xfrm>
          <a:prstGeom prst="cloud">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sp>
        <p:nvSpPr>
          <p:cNvPr id="2" name="Rectangle 1">
            <a:extLst>
              <a:ext uri="{FF2B5EF4-FFF2-40B4-BE49-F238E27FC236}">
                <a16:creationId xmlns:a16="http://schemas.microsoft.com/office/drawing/2014/main" id="{B9A36800-B7DE-429D-A552-163B0C3D7ACD}"/>
              </a:ext>
            </a:extLst>
          </p:cNvPr>
          <p:cNvSpPr/>
          <p:nvPr/>
        </p:nvSpPr>
        <p:spPr>
          <a:xfrm>
            <a:off x="5528843" y="701376"/>
            <a:ext cx="4273296" cy="1264396"/>
          </a:xfrm>
          <a:prstGeom prst="rect">
            <a:avLst/>
          </a:prstGeom>
          <a:noFill/>
        </p:spPr>
        <p:txBody>
          <a:bodyPr wrap="none" lIns="91440" tIns="45720" rIns="91440" bIns="45720">
            <a:prstTxWarp prst="textPlain">
              <a:avLst/>
            </a:prstTxWarp>
            <a:spAutoFit/>
          </a:bodyPr>
          <a:lstStyle/>
          <a:p>
            <a:pPr algn="ctr"/>
            <a:r>
              <a:rPr lang="vi-VN"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rPr>
              <a:t>DẶN DÒ</a:t>
            </a:r>
            <a:endParaRPr lang="en-US" sz="5400" b="1" cap="none" spc="0">
              <a:ln w="57150">
                <a:solidFill>
                  <a:schemeClr val="tx1"/>
                </a:solidFill>
                <a:prstDash val="solid"/>
              </a:ln>
              <a:solidFill>
                <a:srgbClr val="FF6600"/>
              </a:solidFill>
              <a:effectLst>
                <a:outerShdw blurRad="38100" dist="38100" dir="2700000" algn="tl">
                  <a:srgbClr val="000000">
                    <a:alpha val="43137"/>
                  </a:srgbClr>
                </a:outerShdw>
              </a:effectLst>
              <a:latin typeface="UTM Cookies" panose="02040603050506020204" pitchFamily="18" charset="0"/>
            </a:endParaRPr>
          </a:p>
        </p:txBody>
      </p:sp>
      <p:sp>
        <p:nvSpPr>
          <p:cNvPr id="7" name="TextBox 6">
            <a:extLst>
              <a:ext uri="{FF2B5EF4-FFF2-40B4-BE49-F238E27FC236}">
                <a16:creationId xmlns:a16="http://schemas.microsoft.com/office/drawing/2014/main" id="{9B0BAFD1-CD1B-4850-8DBD-3B61CADB699E}"/>
              </a:ext>
            </a:extLst>
          </p:cNvPr>
          <p:cNvSpPr txBox="1">
            <a:spLocks noChangeArrowheads="1"/>
          </p:cNvSpPr>
          <p:nvPr/>
        </p:nvSpPr>
        <p:spPr bwMode="auto">
          <a:xfrm>
            <a:off x="4228190" y="2151339"/>
            <a:ext cx="687460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Xem lại bài chính tả:</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Nỗi niềm giữ nước giữ rừng</a:t>
            </a:r>
          </a:p>
          <a:p>
            <a:pPr marL="571500" indent="-571500" algn="ctr" eaLnBrk="1" hangingPunct="1">
              <a:buFontTx/>
              <a:buChar char="-"/>
            </a:pPr>
            <a:r>
              <a:rPr lang="vi-VN" altLang="en-US" sz="4400">
                <a:solidFill>
                  <a:srgbClr val="002060"/>
                </a:solidFill>
                <a:latin typeface="UTM Flamenco" panose="02040603050506020204" pitchFamily="18" charset="0"/>
                <a:cs typeface="Times New Roman" panose="02020603050405020304" pitchFamily="18" charset="0"/>
              </a:rPr>
              <a:t>Chuẩn bị bài mới:</a:t>
            </a:r>
          </a:p>
          <a:p>
            <a:pPr algn="ctr" eaLnBrk="1" hangingPunct="1"/>
            <a:r>
              <a:rPr lang="vi-VN" altLang="en-US" sz="4400">
                <a:solidFill>
                  <a:srgbClr val="002060"/>
                </a:solidFill>
                <a:latin typeface="UTM Flamenco" panose="02040603050506020204" pitchFamily="18" charset="0"/>
                <a:cs typeface="Times New Roman" panose="02020603050405020304" pitchFamily="18" charset="0"/>
              </a:rPr>
              <a:t>Ôn tập Giữa kì I – Tiết 3</a:t>
            </a:r>
            <a:endParaRPr lang="en-GB" altLang="en-US" sz="4400">
              <a:solidFill>
                <a:srgbClr val="002060"/>
              </a:solidFill>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326833691"/>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EE48E8-602F-42E1-A1B3-303CAD2D0FB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id="{A5E0A082-F124-478F-9652-24A348B47305}"/>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id="{89EDC61B-904F-42D4-BDF0-328AE8FA48B9}"/>
              </a:ext>
            </a:extLst>
          </p:cNvPr>
          <p:cNvPicPr>
            <a:picLocks noChangeAspect="1"/>
          </p:cNvPicPr>
          <p:nvPr/>
        </p:nvPicPr>
        <p:blipFill>
          <a:blip r:embed="rId6"/>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id="{1EAE396E-F63B-40DD-8E26-B043F66E579A}"/>
              </a:ext>
            </a:extLst>
          </p:cNvPr>
          <p:cNvPicPr>
            <a:picLocks noChangeAspect="1"/>
          </p:cNvPicPr>
          <p:nvPr/>
        </p:nvPicPr>
        <p:blipFill>
          <a:blip r:embed="rId7"/>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CHÚC CÁC BẠN</a:t>
            </a:r>
          </a:p>
          <a:p>
            <a:pPr algn="ctr" eaLnBrk="1" hangingPunct="1"/>
            <a:r>
              <a:rPr lang="vi-VN"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HỌC TẬP TỐT !</a:t>
            </a:r>
            <a:endPar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7154223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7011FC6-EAE6-4D6E-9396-FC094E757A08}"/>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2FEE48E8-602F-42E1-A1B3-303CAD2D0FB1}"/>
              </a:ext>
            </a:extLst>
          </p:cNvPr>
          <p:cNvPicPr>
            <a:picLocks noChangeAspect="1"/>
          </p:cNvPicPr>
          <p:nvPr/>
        </p:nvPicPr>
        <p:blipFill>
          <a:blip r:embed="rId5"/>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16" name="图片 15">
            <a:extLst>
              <a:ext uri="{FF2B5EF4-FFF2-40B4-BE49-F238E27FC236}">
                <a16:creationId xmlns:a16="http://schemas.microsoft.com/office/drawing/2014/main" id="{A5E0A082-F124-478F-9652-24A348B47305}"/>
              </a:ext>
            </a:extLst>
          </p:cNvPr>
          <p:cNvPicPr>
            <a:picLocks noChangeAspect="1"/>
          </p:cNvPicPr>
          <p:nvPr/>
        </p:nvPicPr>
        <p:blipFill>
          <a:blip r:embed="rId6"/>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pic>
        <p:nvPicPr>
          <p:cNvPr id="25" name="图片 24">
            <a:extLst>
              <a:ext uri="{FF2B5EF4-FFF2-40B4-BE49-F238E27FC236}">
                <a16:creationId xmlns:a16="http://schemas.microsoft.com/office/drawing/2014/main" id="{89EDC61B-904F-42D4-BDF0-328AE8FA48B9}"/>
              </a:ext>
            </a:extLst>
          </p:cNvPr>
          <p:cNvPicPr>
            <a:picLocks noChangeAspect="1"/>
          </p:cNvPicPr>
          <p:nvPr/>
        </p:nvPicPr>
        <p:blipFill>
          <a:blip r:embed="rId7"/>
          <a:stretch>
            <a:fillRect/>
          </a:stretch>
        </p:blipFill>
        <p:spPr>
          <a:xfrm>
            <a:off x="22862" y="4301466"/>
            <a:ext cx="2767824" cy="2414225"/>
          </a:xfrm>
          <a:prstGeom prst="rect">
            <a:avLst/>
          </a:prstGeom>
        </p:spPr>
      </p:pic>
      <p:pic>
        <p:nvPicPr>
          <p:cNvPr id="26" name="图片 25">
            <a:extLst>
              <a:ext uri="{FF2B5EF4-FFF2-40B4-BE49-F238E27FC236}">
                <a16:creationId xmlns:a16="http://schemas.microsoft.com/office/drawing/2014/main" id="{1EAE396E-F63B-40DD-8E26-B043F66E579A}"/>
              </a:ext>
            </a:extLst>
          </p:cNvPr>
          <p:cNvPicPr>
            <a:picLocks noChangeAspect="1"/>
          </p:cNvPicPr>
          <p:nvPr/>
        </p:nvPicPr>
        <p:blipFill>
          <a:blip r:embed="rId8"/>
          <a:stretch>
            <a:fillRect/>
          </a:stretch>
        </p:blipFill>
        <p:spPr>
          <a:xfrm>
            <a:off x="8419773" y="3250719"/>
            <a:ext cx="3749365" cy="3664014"/>
          </a:xfrm>
          <a:prstGeom prst="rect">
            <a:avLst/>
          </a:prstGeom>
        </p:spPr>
      </p:pic>
      <p:sp>
        <p:nvSpPr>
          <p:cNvPr id="11" name="TextBox 79">
            <a:extLst>
              <a:ext uri="{FF2B5EF4-FFF2-40B4-BE49-F238E27FC236}">
                <a16:creationId xmlns:a16="http://schemas.microsoft.com/office/drawing/2014/main" id="{9B15284C-E378-4191-A74D-F7923B709FAA}"/>
              </a:ext>
            </a:extLst>
          </p:cNvPr>
          <p:cNvSpPr txBox="1">
            <a:spLocks noChangeArrowheads="1"/>
          </p:cNvSpPr>
          <p:nvPr/>
        </p:nvSpPr>
        <p:spPr bwMode="auto">
          <a:xfrm>
            <a:off x="875165" y="1568302"/>
            <a:ext cx="91801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Nỗi niềm </a:t>
            </a:r>
          </a:p>
          <a:p>
            <a:pPr algn="ctr" eaLnBrk="1" hangingPunct="1"/>
            <a:r>
              <a:rPr lang="en-GB" altLang="en-US" sz="8000">
                <a:ln w="38100">
                  <a:solidFill>
                    <a:sysClr val="windowText" lastClr="000000"/>
                  </a:solidFill>
                </a:ln>
                <a:solidFill>
                  <a:srgbClr val="FFFF00"/>
                </a:solidFill>
                <a:effectLst>
                  <a:outerShdw blurRad="38100" dist="38100" dir="2700000" algn="tl">
                    <a:srgbClr val="000000">
                      <a:alpha val="43137"/>
                    </a:srgbClr>
                  </a:outerShdw>
                </a:effectLst>
                <a:latin typeface="UTM Cookies" panose="02040603050506020204" pitchFamily="18" charset="0"/>
                <a:cs typeface="Times New Roman" panose="02020603050405020304" pitchFamily="18" charset="0"/>
              </a:rPr>
              <a:t>giữ nước giữ rừng</a:t>
            </a:r>
          </a:p>
        </p:txBody>
      </p:sp>
      <p:sp>
        <p:nvSpPr>
          <p:cNvPr id="12" name="TextBox 11">
            <a:extLst>
              <a:ext uri="{FF2B5EF4-FFF2-40B4-BE49-F238E27FC236}">
                <a16:creationId xmlns:a16="http://schemas.microsoft.com/office/drawing/2014/main" id="{8E2E3FB1-948A-416A-BE5D-525A4332049C}"/>
              </a:ext>
            </a:extLst>
          </p:cNvPr>
          <p:cNvSpPr txBox="1">
            <a:spLocks noChangeArrowheads="1"/>
          </p:cNvSpPr>
          <p:nvPr/>
        </p:nvSpPr>
        <p:spPr bwMode="auto">
          <a:xfrm>
            <a:off x="2517080" y="677458"/>
            <a:ext cx="55681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2060"/>
                </a:solidFill>
                <a:latin typeface="UTM Colossalis" panose="02040603050506020204" pitchFamily="18" charset="0"/>
                <a:cs typeface="Times New Roman" panose="02020603050405020304" pitchFamily="18" charset="0"/>
              </a:rPr>
              <a:t>   </a:t>
            </a:r>
            <a:r>
              <a:rPr lang="en-GB" altLang="en-US" sz="4400" u="sng">
                <a:solidFill>
                  <a:srgbClr val="002060"/>
                </a:solidFill>
                <a:latin typeface="UTM Colossalis" panose="02040603050506020204" pitchFamily="18" charset="0"/>
                <a:cs typeface="Times New Roman" panose="02020603050405020304" pitchFamily="18" charset="0"/>
              </a:rPr>
              <a:t>Viết chính tả bài: </a:t>
            </a:r>
          </a:p>
        </p:txBody>
      </p:sp>
      <p:sp>
        <p:nvSpPr>
          <p:cNvPr id="13" name="TextBox 12">
            <a:extLst>
              <a:ext uri="{FF2B5EF4-FFF2-40B4-BE49-F238E27FC236}">
                <a16:creationId xmlns:a16="http://schemas.microsoft.com/office/drawing/2014/main" id="{EFC41EC9-74AE-4451-A834-74D3562D3016}"/>
              </a:ext>
            </a:extLst>
          </p:cNvPr>
          <p:cNvSpPr txBox="1">
            <a:spLocks noChangeArrowheads="1"/>
          </p:cNvSpPr>
          <p:nvPr/>
        </p:nvSpPr>
        <p:spPr bwMode="auto">
          <a:xfrm>
            <a:off x="3038184" y="5431619"/>
            <a:ext cx="45259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eaLnBrk="1" hangingPunct="1">
              <a:spcBef>
                <a:spcPct val="50000"/>
              </a:spcBef>
            </a:pPr>
            <a:r>
              <a:rPr lang="en-GB" altLang="en-US" sz="4400">
                <a:solidFill>
                  <a:srgbClr val="0000FF"/>
                </a:solidFill>
                <a:latin typeface="UTM Flamenco" panose="02040603050506020204" pitchFamily="18" charset="0"/>
                <a:cs typeface="Times New Roman" panose="02020603050405020304" pitchFamily="18" charset="0"/>
              </a:rPr>
              <a:t>   </a:t>
            </a:r>
            <a:r>
              <a:rPr lang="en-GB" altLang="en-US" sz="4400">
                <a:solidFill>
                  <a:schemeClr val="tx1"/>
                </a:solidFill>
                <a:latin typeface="UTM Flamenco" panose="02040603050506020204" pitchFamily="18" charset="0"/>
                <a:cs typeface="Times New Roman" panose="02020603050405020304" pitchFamily="18" charset="0"/>
              </a:rPr>
              <a:t>(Trang 95, 96)</a:t>
            </a:r>
          </a:p>
        </p:txBody>
      </p:sp>
    </p:spTree>
    <p:extLst>
      <p:ext uri="{BB962C8B-B14F-4D97-AF65-F5344CB8AC3E}">
        <p14:creationId xmlns:p14="http://schemas.microsoft.com/office/powerpoint/2010/main" val="366859996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21"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6289D42F-3731-448A-8E2F-F19F4B096380}"/>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a:extLst>
              <a:ext uri="{FF2B5EF4-FFF2-40B4-BE49-F238E27FC236}">
                <a16:creationId xmlns:a16="http://schemas.microsoft.com/office/drawing/2014/main" id="{6C080812-41E6-4BCC-BFA9-CC40A9D1E157}"/>
              </a:ext>
            </a:extLst>
          </p:cNvPr>
          <p:cNvPicPr>
            <a:picLocks noChangeAspect="1"/>
          </p:cNvPicPr>
          <p:nvPr/>
        </p:nvPicPr>
        <p:blipFill>
          <a:blip r:embed="rId4"/>
          <a:stretch>
            <a:fillRect/>
          </a:stretch>
        </p:blipFill>
        <p:spPr>
          <a:xfrm>
            <a:off x="1417664" y="2342936"/>
            <a:ext cx="2255716" cy="2956816"/>
          </a:xfrm>
          <a:prstGeom prst="rect">
            <a:avLst/>
          </a:prstGeom>
        </p:spPr>
      </p:pic>
      <p:pic>
        <p:nvPicPr>
          <p:cNvPr id="28" name="图片 27">
            <a:extLst>
              <a:ext uri="{FF2B5EF4-FFF2-40B4-BE49-F238E27FC236}">
                <a16:creationId xmlns:a16="http://schemas.microsoft.com/office/drawing/2014/main" id="{1DB3302D-64FD-4CB8-B986-572274EC3F68}"/>
              </a:ext>
            </a:extLst>
          </p:cNvPr>
          <p:cNvPicPr>
            <a:picLocks noChangeAspect="1"/>
          </p:cNvPicPr>
          <p:nvPr/>
        </p:nvPicPr>
        <p:blipFill>
          <a:blip r:embed="rId5"/>
          <a:stretch>
            <a:fillRect/>
          </a:stretch>
        </p:blipFill>
        <p:spPr>
          <a:xfrm flipH="1">
            <a:off x="0" y="0"/>
            <a:ext cx="4273296" cy="6858000"/>
          </a:xfrm>
          <a:prstGeom prst="rect">
            <a:avLst/>
          </a:prstGeom>
          <a:effectLst>
            <a:outerShdw blurRad="25400" dist="25400" dir="13500000" algn="br" rotWithShape="0">
              <a:prstClr val="black">
                <a:alpha val="40000"/>
              </a:prstClr>
            </a:outerShdw>
          </a:effectLst>
        </p:spPr>
      </p:pic>
      <p:sp>
        <p:nvSpPr>
          <p:cNvPr id="29" name="矩形: 圆角 28">
            <a:extLst>
              <a:ext uri="{FF2B5EF4-FFF2-40B4-BE49-F238E27FC236}">
                <a16:creationId xmlns:a16="http://schemas.microsoft.com/office/drawing/2014/main" id="{9EC1494F-24F5-461E-9A02-A2F72A1CDD5F}"/>
              </a:ext>
            </a:extLst>
          </p:cNvPr>
          <p:cNvSpPr/>
          <p:nvPr/>
        </p:nvSpPr>
        <p:spPr>
          <a:xfrm>
            <a:off x="3673380" y="2063688"/>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1</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0" name="矩形: 圆角 29">
            <a:extLst>
              <a:ext uri="{FF2B5EF4-FFF2-40B4-BE49-F238E27FC236}">
                <a16:creationId xmlns:a16="http://schemas.microsoft.com/office/drawing/2014/main" id="{2C4D57BC-DF88-4578-AC62-4E39E383100A}"/>
              </a:ext>
            </a:extLst>
          </p:cNvPr>
          <p:cNvSpPr/>
          <p:nvPr/>
        </p:nvSpPr>
        <p:spPr>
          <a:xfrm>
            <a:off x="3673380" y="3380545"/>
            <a:ext cx="1069696" cy="106969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2</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sp>
        <p:nvSpPr>
          <p:cNvPr id="31" name="矩形: 圆角 30">
            <a:extLst>
              <a:ext uri="{FF2B5EF4-FFF2-40B4-BE49-F238E27FC236}">
                <a16:creationId xmlns:a16="http://schemas.microsoft.com/office/drawing/2014/main" id="{FE557F12-4F63-4744-88FD-857E1C5CB9D5}"/>
              </a:ext>
            </a:extLst>
          </p:cNvPr>
          <p:cNvSpPr/>
          <p:nvPr/>
        </p:nvSpPr>
        <p:spPr>
          <a:xfrm>
            <a:off x="3660633" y="4731153"/>
            <a:ext cx="1069696" cy="1069696"/>
          </a:xfrm>
          <a:prstGeom prst="roundRect">
            <a:avLst>
              <a:gd name="adj" fmla="val 38426"/>
            </a:avLst>
          </a:prstGeom>
          <a:solidFill>
            <a:srgbClr val="3C8F9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rPr>
              <a:t>3</a:t>
            </a:r>
            <a:endParaRPr lang="zh-CN" altLang="en-US" sz="6000" dirty="0">
              <a:effectLst>
                <a:outerShdw blurRad="25400" dist="25400" dir="2700000" algn="tl" rotWithShape="0">
                  <a:prstClr val="black">
                    <a:alpha val="40000"/>
                  </a:prstClr>
                </a:outerShdw>
              </a:effectLst>
              <a:latin typeface="字魂80号-萌趣小鱼体" panose="00000500000000000000" pitchFamily="2" charset="-122"/>
              <a:ea typeface="字魂80号-萌趣小鱼体" panose="00000500000000000000" pitchFamily="2" charset="-122"/>
            </a:endParaRPr>
          </a:p>
        </p:txBody>
      </p:sp>
      <p:pic>
        <p:nvPicPr>
          <p:cNvPr id="44" name="图片 43">
            <a:extLst>
              <a:ext uri="{FF2B5EF4-FFF2-40B4-BE49-F238E27FC236}">
                <a16:creationId xmlns:a16="http://schemas.microsoft.com/office/drawing/2014/main" id="{CEA658F6-2EA0-41D7-94D4-7406C833CCA1}"/>
              </a:ext>
            </a:extLst>
          </p:cNvPr>
          <p:cNvPicPr>
            <a:picLocks noChangeAspect="1"/>
          </p:cNvPicPr>
          <p:nvPr/>
        </p:nvPicPr>
        <p:blipFill>
          <a:blip r:embed="rId6"/>
          <a:srcRect t="4629" r="12234"/>
          <a:stretch>
            <a:fillRect/>
          </a:stretch>
        </p:blipFill>
        <p:spPr>
          <a:xfrm>
            <a:off x="10096500" y="0"/>
            <a:ext cx="2095500" cy="1402755"/>
          </a:xfrm>
          <a:custGeom>
            <a:avLst/>
            <a:gdLst>
              <a:gd name="connsiteX0" fmla="*/ 0 w 2095500"/>
              <a:gd name="connsiteY0" fmla="*/ 0 h 1402755"/>
              <a:gd name="connsiteX1" fmla="*/ 2095500 w 2095500"/>
              <a:gd name="connsiteY1" fmla="*/ 0 h 1402755"/>
              <a:gd name="connsiteX2" fmla="*/ 2095500 w 2095500"/>
              <a:gd name="connsiteY2" fmla="*/ 1402755 h 1402755"/>
              <a:gd name="connsiteX3" fmla="*/ 0 w 2095500"/>
              <a:gd name="connsiteY3" fmla="*/ 1402755 h 1402755"/>
            </a:gdLst>
            <a:ahLst/>
            <a:cxnLst>
              <a:cxn ang="0">
                <a:pos x="connsiteX0" y="connsiteY0"/>
              </a:cxn>
              <a:cxn ang="0">
                <a:pos x="connsiteX1" y="connsiteY1"/>
              </a:cxn>
              <a:cxn ang="0">
                <a:pos x="connsiteX2" y="connsiteY2"/>
              </a:cxn>
              <a:cxn ang="0">
                <a:pos x="connsiteX3" y="connsiteY3"/>
              </a:cxn>
            </a:cxnLst>
            <a:rect l="l" t="t" r="r" b="b"/>
            <a:pathLst>
              <a:path w="2095500" h="1402755">
                <a:moveTo>
                  <a:pt x="0" y="0"/>
                </a:moveTo>
                <a:lnTo>
                  <a:pt x="2095500" y="0"/>
                </a:lnTo>
                <a:lnTo>
                  <a:pt x="2095500" y="1402755"/>
                </a:lnTo>
                <a:lnTo>
                  <a:pt x="0" y="1402755"/>
                </a:lnTo>
                <a:close/>
              </a:path>
            </a:pathLst>
          </a:custGeom>
          <a:effectLst>
            <a:outerShdw blurRad="25400" dist="25400" dir="2700000" algn="tl" rotWithShape="0">
              <a:prstClr val="black">
                <a:alpha val="40000"/>
              </a:prstClr>
            </a:outerShdw>
          </a:effectLst>
        </p:spPr>
      </p:pic>
      <p:pic>
        <p:nvPicPr>
          <p:cNvPr id="3" name="Picture 2">
            <a:extLst>
              <a:ext uri="{FF2B5EF4-FFF2-40B4-BE49-F238E27FC236}">
                <a16:creationId xmlns:a16="http://schemas.microsoft.com/office/drawing/2014/main" id="{BAC6BB42-2FAA-4FD0-9EBA-3FF784E67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5468" y="985784"/>
            <a:ext cx="6714500" cy="887128"/>
          </a:xfrm>
          <a:prstGeom prst="rect">
            <a:avLst/>
          </a:prstGeom>
        </p:spPr>
      </p:pic>
      <p:sp>
        <p:nvSpPr>
          <p:cNvPr id="26" name="TextBox 25">
            <a:extLst>
              <a:ext uri="{FF2B5EF4-FFF2-40B4-BE49-F238E27FC236}">
                <a16:creationId xmlns:a16="http://schemas.microsoft.com/office/drawing/2014/main" id="{A7089BDA-71D5-4040-B009-6A46949FED36}"/>
              </a:ext>
            </a:extLst>
          </p:cNvPr>
          <p:cNvSpPr txBox="1"/>
          <p:nvPr/>
        </p:nvSpPr>
        <p:spPr>
          <a:xfrm>
            <a:off x="4154272" y="2051290"/>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Hiểu nội dung bài chính tả: </a:t>
            </a:r>
            <a:endParaRPr lang="vi-VN" sz="3000" b="1">
              <a:solidFill>
                <a:srgbClr val="3C8F9E"/>
              </a:solidFill>
              <a:effectLst>
                <a:outerShdw blurRad="38100" dist="38100" dir="2700000" algn="tl">
                  <a:srgbClr val="000000">
                    <a:alpha val="43137"/>
                  </a:srgbClr>
                </a:outerShdw>
              </a:effectLst>
            </a:endParaRPr>
          </a:p>
          <a:p>
            <a:pPr algn="ctr"/>
            <a:r>
              <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Nỗi niềm giữ nước giữ rừng</a:t>
            </a:r>
            <a:endPar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D14F1385-98BC-48DD-BC07-94D442B81EE2}"/>
              </a:ext>
            </a:extLst>
          </p:cNvPr>
          <p:cNvSpPr txBox="1"/>
          <p:nvPr/>
        </p:nvSpPr>
        <p:spPr>
          <a:xfrm>
            <a:off x="5251018" y="3422663"/>
            <a:ext cx="4970668" cy="1015663"/>
          </a:xfrm>
          <a:prstGeom prst="rect">
            <a:avLst/>
          </a:prstGeom>
          <a:noFill/>
        </p:spPr>
        <p:txBody>
          <a:bodyPr wrap="square">
            <a:spAutoFit/>
          </a:bodyPr>
          <a:lstStyle/>
          <a:p>
            <a:pPr algn="ct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t</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đúng chính tả, trình bày đúng hình thứ</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VNI-Times" pitchFamily="2" charset="0"/>
              </a:rPr>
              <a:t>c</a:t>
            </a:r>
            <a:r>
              <a:rPr lang="nl-NL"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vi-VN" sz="3000" b="1">
                <a:solidFill>
                  <a:srgbClr val="FAC10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văn xuôi</a:t>
            </a:r>
            <a:endParaRPr lang="en-US" sz="3000" b="1">
              <a:solidFill>
                <a:srgbClr val="FAC10E"/>
              </a:solidFill>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id="{590E99D0-4D2A-46CD-988B-C4A75EBA4927}"/>
              </a:ext>
            </a:extLst>
          </p:cNvPr>
          <p:cNvSpPr txBox="1"/>
          <p:nvPr/>
        </p:nvSpPr>
        <p:spPr>
          <a:xfrm>
            <a:off x="4211639" y="4731153"/>
            <a:ext cx="7164160" cy="1015663"/>
          </a:xfrm>
          <a:prstGeom prst="rect">
            <a:avLst/>
          </a:prstGeom>
          <a:noFill/>
        </p:spPr>
        <p:txBody>
          <a:bodyPr wrap="square">
            <a:spAutoFit/>
          </a:bodyPr>
          <a:lstStyle/>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 ý thức viết đúng, </a:t>
            </a:r>
            <a:endParaRPr lang="vi-VN"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nl-NL" sz="3000" b="1">
                <a:solidFill>
                  <a:srgbClr val="3C8F9E"/>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viết đẹp Tiếng Việt</a:t>
            </a:r>
            <a:endParaRPr lang="en-US" sz="3000" b="1">
              <a:solidFill>
                <a:srgbClr val="3C8F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18237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6" grpId="0"/>
      <p:bldP spid="27"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514A7D9F-CFAF-42E8-BA21-C1F86CE5D08D}"/>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45">
            <a:extLst>
              <a:ext uri="{FF2B5EF4-FFF2-40B4-BE49-F238E27FC236}">
                <a16:creationId xmlns:a16="http://schemas.microsoft.com/office/drawing/2014/main" id="{5AD2259A-C453-4E9D-9E31-9DECB4DFD378}"/>
              </a:ext>
            </a:extLst>
          </p:cNvPr>
          <p:cNvSpPr txBox="1">
            <a:spLocks noChangeArrowheads="1"/>
          </p:cNvSpPr>
          <p:nvPr/>
        </p:nvSpPr>
        <p:spPr bwMode="auto">
          <a:xfrm>
            <a:off x="1104164" y="1476570"/>
            <a:ext cx="9983672"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8775">
              <a:defRPr sz="4800" b="1">
                <a:solidFill>
                  <a:srgbClr val="0000CC"/>
                </a:solidFill>
                <a:latin typeface="VNI-Times" pitchFamily="2" charset="0"/>
              </a:defRPr>
            </a:lvl1pPr>
            <a:lvl2pPr marL="742950" indent="-285750">
              <a:defRPr sz="4800" b="1">
                <a:solidFill>
                  <a:srgbClr val="0000CC"/>
                </a:solidFill>
                <a:latin typeface="VNI-Times" pitchFamily="2" charset="0"/>
              </a:defRPr>
            </a:lvl2pPr>
            <a:lvl3pPr marL="1143000" indent="-228600">
              <a:defRPr sz="4800" b="1">
                <a:solidFill>
                  <a:srgbClr val="0000CC"/>
                </a:solidFill>
                <a:latin typeface="VNI-Times" pitchFamily="2" charset="0"/>
              </a:defRPr>
            </a:lvl3pPr>
            <a:lvl4pPr marL="1600200" indent="-228600">
              <a:defRPr sz="4800" b="1">
                <a:solidFill>
                  <a:srgbClr val="0000CC"/>
                </a:solidFill>
                <a:latin typeface="VNI-Times" pitchFamily="2" charset="0"/>
              </a:defRPr>
            </a:lvl4pPr>
            <a:lvl5pPr marL="2057400" indent="-228600">
              <a:defRPr sz="4800" b="1">
                <a:solidFill>
                  <a:srgbClr val="0000CC"/>
                </a:solidFill>
                <a:latin typeface="VNI-Times" pitchFamily="2" charset="0"/>
              </a:defRPr>
            </a:lvl5pPr>
            <a:lvl6pPr marL="2514600" indent="-228600" eaLnBrk="0" fontAlgn="base" hangingPunct="0">
              <a:spcBef>
                <a:spcPct val="0"/>
              </a:spcBef>
              <a:spcAft>
                <a:spcPct val="0"/>
              </a:spcAft>
              <a:defRPr sz="4800" b="1">
                <a:solidFill>
                  <a:srgbClr val="0000CC"/>
                </a:solidFill>
                <a:latin typeface="VNI-Times" pitchFamily="2" charset="0"/>
              </a:defRPr>
            </a:lvl6pPr>
            <a:lvl7pPr marL="2971800" indent="-228600" eaLnBrk="0" fontAlgn="base" hangingPunct="0">
              <a:spcBef>
                <a:spcPct val="0"/>
              </a:spcBef>
              <a:spcAft>
                <a:spcPct val="0"/>
              </a:spcAft>
              <a:defRPr sz="4800" b="1">
                <a:solidFill>
                  <a:srgbClr val="0000CC"/>
                </a:solidFill>
                <a:latin typeface="VNI-Times" pitchFamily="2" charset="0"/>
              </a:defRPr>
            </a:lvl7pPr>
            <a:lvl8pPr marL="3429000" indent="-228600" eaLnBrk="0" fontAlgn="base" hangingPunct="0">
              <a:spcBef>
                <a:spcPct val="0"/>
              </a:spcBef>
              <a:spcAft>
                <a:spcPct val="0"/>
              </a:spcAft>
              <a:defRPr sz="4800" b="1">
                <a:solidFill>
                  <a:srgbClr val="0000CC"/>
                </a:solidFill>
                <a:latin typeface="VNI-Times" pitchFamily="2" charset="0"/>
              </a:defRPr>
            </a:lvl8pPr>
            <a:lvl9pPr marL="3886200" indent="-228600" eaLnBrk="0" fontAlgn="base" hangingPunct="0">
              <a:spcBef>
                <a:spcPct val="0"/>
              </a:spcBef>
              <a:spcAft>
                <a:spcPct val="0"/>
              </a:spcAft>
              <a:defRPr sz="4800" b="1">
                <a:solidFill>
                  <a:srgbClr val="0000CC"/>
                </a:solidFill>
                <a:latin typeface="VNI-Times" pitchFamily="2" charset="0"/>
              </a:defRPr>
            </a:lvl9pPr>
          </a:lstStyle>
          <a:p>
            <a:pPr algn="just" eaLnBrk="1" hangingPunct="1">
              <a:spcBef>
                <a:spcPct val="20000"/>
              </a:spcBef>
            </a:pPr>
            <a:r>
              <a:rPr lang="en-US" altLang="en-US" sz="3200" b="0">
                <a:solidFill>
                  <a:schemeClr val="tx1"/>
                </a:solidFill>
                <a:latin typeface="Times New Roman" panose="02020603050405020304" pitchFamily="18" charset="0"/>
              </a:rPr>
              <a:t>Tôi biết tờ giấy tôi đang viết và cuốn sách này làm bằng bột nứa, bột gỗ của rừng. Ngồi trong lòng đò ngược sông Đà, nhìn lên nhiều đám cháy nghĩ mà giận người đốt rừng. Chính người đốt rừng đang đốt cơ man nào là sách.</a:t>
            </a:r>
          </a:p>
          <a:p>
            <a:pPr algn="just" eaLnBrk="1" hangingPunct="1">
              <a:spcBef>
                <a:spcPct val="20000"/>
              </a:spcBef>
            </a:pPr>
            <a:r>
              <a:rPr lang="en-US" altLang="en-US" sz="3200" b="0">
                <a:solidFill>
                  <a:schemeClr val="tx1"/>
                </a:solidFill>
                <a:latin typeface="Times New Roman" panose="02020603050405020304" pitchFamily="18"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            </a:t>
            </a:r>
          </a:p>
        </p:txBody>
      </p:sp>
      <p:sp>
        <p:nvSpPr>
          <p:cNvPr id="10" name="Rectangle 9">
            <a:extLst>
              <a:ext uri="{FF2B5EF4-FFF2-40B4-BE49-F238E27FC236}">
                <a16:creationId xmlns:a16="http://schemas.microsoft.com/office/drawing/2014/main" id="{A9DD7863-51D0-4BDB-BB4A-0C4DCA728F1E}"/>
              </a:ext>
            </a:extLst>
          </p:cNvPr>
          <p:cNvSpPr>
            <a:spLocks noChangeArrowheads="1"/>
          </p:cNvSpPr>
          <p:nvPr/>
        </p:nvSpPr>
        <p:spPr bwMode="auto">
          <a:xfrm>
            <a:off x="2396331" y="649962"/>
            <a:ext cx="7399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4400">
                <a:solidFill>
                  <a:srgbClr val="FF0000"/>
                </a:solidFill>
                <a:latin typeface="UTM Isadora" panose="02040603050506020204" pitchFamily="18" charset="0"/>
                <a:cs typeface="Times New Roman" panose="02020603050405020304" pitchFamily="18" charset="0"/>
              </a:rPr>
              <a:t>Nỗi niềm giữ nước giữ rừng</a:t>
            </a:r>
          </a:p>
        </p:txBody>
      </p:sp>
      <p:sp>
        <p:nvSpPr>
          <p:cNvPr id="12" name="Rectangle 11">
            <a:extLst>
              <a:ext uri="{FF2B5EF4-FFF2-40B4-BE49-F238E27FC236}">
                <a16:creationId xmlns:a16="http://schemas.microsoft.com/office/drawing/2014/main" id="{ABFF6267-8FDC-450F-9212-3611806F964C}"/>
              </a:ext>
            </a:extLst>
          </p:cNvPr>
          <p:cNvSpPr>
            <a:spLocks noChangeArrowheads="1"/>
          </p:cNvSpPr>
          <p:nvPr/>
        </p:nvSpPr>
        <p:spPr bwMode="auto">
          <a:xfrm>
            <a:off x="7160307" y="5662051"/>
            <a:ext cx="4643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3200" b="0">
                <a:solidFill>
                  <a:srgbClr val="000000"/>
                </a:solidFill>
                <a:latin typeface="UTM Aristote" panose="02040603050506020204" pitchFamily="18" charset="0"/>
                <a:cs typeface="Times New Roman" panose="02020603050405020304" pitchFamily="18" charset="0"/>
              </a:rPr>
              <a:t>Nguyễn Tuân</a:t>
            </a:r>
          </a:p>
        </p:txBody>
      </p:sp>
    </p:spTree>
    <p:extLst>
      <p:ext uri="{BB962C8B-B14F-4D97-AF65-F5344CB8AC3E}">
        <p14:creationId xmlns:p14="http://schemas.microsoft.com/office/powerpoint/2010/main" val="158561802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4"/>
          <a:stretch>
            <a:fillRect/>
          </a:stretch>
        </p:blipFill>
        <p:spPr>
          <a:xfrm>
            <a:off x="862691" y="744765"/>
            <a:ext cx="695004" cy="829128"/>
          </a:xfrm>
          <a:prstGeom prst="rect">
            <a:avLst/>
          </a:prstGeom>
        </p:spPr>
      </p:pic>
      <p:sp>
        <p:nvSpPr>
          <p:cNvPr id="6" name="Rectangle: Rounded Corners 5">
            <a:extLst>
              <a:ext uri="{FF2B5EF4-FFF2-40B4-BE49-F238E27FC236}">
                <a16:creationId xmlns:a16="http://schemas.microsoft.com/office/drawing/2014/main" id="{61E36F74-6E32-49B0-8609-42EA36EE29DB}"/>
              </a:ext>
            </a:extLst>
          </p:cNvPr>
          <p:cNvSpPr/>
          <p:nvPr/>
        </p:nvSpPr>
        <p:spPr>
          <a:xfrm>
            <a:off x="2232610"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047F354-87BA-4C9F-9577-22988E904306}"/>
              </a:ext>
            </a:extLst>
          </p:cNvPr>
          <p:cNvSpPr/>
          <p:nvPr/>
        </p:nvSpPr>
        <p:spPr>
          <a:xfrm>
            <a:off x="6478039" y="1966050"/>
            <a:ext cx="3547705" cy="4061633"/>
          </a:xfrm>
          <a:prstGeom prst="roundRect">
            <a:avLst/>
          </a:prstGeom>
          <a:solidFill>
            <a:srgbClr val="FAC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C6BACF-0AE6-4423-9E1E-BEFB51CE90E5}"/>
              </a:ext>
            </a:extLst>
          </p:cNvPr>
          <p:cNvSpPr>
            <a:spLocks noChangeArrowheads="1"/>
          </p:cNvSpPr>
          <p:nvPr/>
        </p:nvSpPr>
        <p:spPr bwMode="auto">
          <a:xfrm>
            <a:off x="2311936" y="4129597"/>
            <a:ext cx="33890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cầm trịch: điều khiển cho mọi việc tiến hành bình thường và nhịp nhàng.</a:t>
            </a:r>
          </a:p>
        </p:txBody>
      </p:sp>
      <p:sp>
        <p:nvSpPr>
          <p:cNvPr id="23" name="Rectangle 22">
            <a:extLst>
              <a:ext uri="{FF2B5EF4-FFF2-40B4-BE49-F238E27FC236}">
                <a16:creationId xmlns:a16="http://schemas.microsoft.com/office/drawing/2014/main" id="{9B03D4C4-08AB-48C3-9CAB-07ECBE70E2AF}"/>
              </a:ext>
            </a:extLst>
          </p:cNvPr>
          <p:cNvSpPr>
            <a:spLocks noChangeArrowheads="1"/>
          </p:cNvSpPr>
          <p:nvPr/>
        </p:nvSpPr>
        <p:spPr bwMode="auto">
          <a:xfrm>
            <a:off x="6812382" y="4177719"/>
            <a:ext cx="31034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r>
              <a:rPr lang="en-US" altLang="en-US" sz="2800" i="1">
                <a:solidFill>
                  <a:srgbClr val="002060"/>
                </a:solidFill>
                <a:latin typeface="Times New Roman" panose="02020603050405020304" pitchFamily="18" charset="0"/>
                <a:cs typeface="Times New Roman" panose="02020603050405020304" pitchFamily="18" charset="0"/>
              </a:rPr>
              <a:t>canh cánh: lúc nào cũng nghĩ đến, không yên tâm</a:t>
            </a:r>
          </a:p>
        </p:txBody>
      </p:sp>
      <p:pic>
        <p:nvPicPr>
          <p:cNvPr id="1026" name="Picture 2" descr="63,722 BEST River Cartoon IMAGES, STOCK PHOTOS &amp;amp; VECTORS | Adobe Stock">
            <a:extLst>
              <a:ext uri="{FF2B5EF4-FFF2-40B4-BE49-F238E27FC236}">
                <a16:creationId xmlns:a16="http://schemas.microsoft.com/office/drawing/2014/main" id="{380E3ACF-F4AE-4009-9B8F-12C0CC657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491" y="2274832"/>
            <a:ext cx="2549630" cy="16303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Worry Cartoon Images, Stock Photos &amp;amp; Vectors | Shutterstock">
            <a:extLst>
              <a:ext uri="{FF2B5EF4-FFF2-40B4-BE49-F238E27FC236}">
                <a16:creationId xmlns:a16="http://schemas.microsoft.com/office/drawing/2014/main" id="{412D652D-E9B1-4700-BA89-224851AF6842}"/>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8776"/>
          <a:stretch/>
        </p:blipFill>
        <p:spPr bwMode="auto">
          <a:xfrm>
            <a:off x="6900148" y="1898037"/>
            <a:ext cx="2271499" cy="22315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774929" y="907109"/>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Giải nghĩa từ</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90763107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randombar(horizontal)">
                                      <p:cBhvr>
                                        <p:cTn id="25" dur="5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randombar(horizontal)">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9">
            <a:extLst>
              <a:ext uri="{FF2B5EF4-FFF2-40B4-BE49-F238E27FC236}">
                <a16:creationId xmlns:a16="http://schemas.microsoft.com/office/drawing/2014/main" id="{46246A17-1027-4178-9D3F-DC55EA0F4F24}"/>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7" name="图片 10">
            <a:extLst>
              <a:ext uri="{FF2B5EF4-FFF2-40B4-BE49-F238E27FC236}">
                <a16:creationId xmlns:a16="http://schemas.microsoft.com/office/drawing/2014/main" id="{72B0BCB1-7D9E-4D17-8EE1-DAA06774AD48}"/>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327067" y="214009"/>
            <a:ext cx="6602196" cy="3214991"/>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a:off x="4455269" y="3229584"/>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478936" y="965870"/>
            <a:ext cx="629845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a:solidFill>
                  <a:srgbClr val="FF0000"/>
                </a:solidFill>
                <a:latin typeface="UTM Flamenco" panose="02040603050506020204" pitchFamily="18" charset="0"/>
              </a:rPr>
              <a:t>Tại sao tác giả lại nói chính người đốt rừng đang đốt cơ man nào là sách?</a:t>
            </a:r>
            <a:endParaRPr lang="en-GB" altLang="en-US" sz="3800">
              <a:solidFill>
                <a:srgbClr val="FF0000"/>
              </a:solidFill>
              <a:latin typeface="UTM Flamenco" panose="02040603050506020204" pitchFamily="18" charset="0"/>
            </a:endParaRP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4527019" y="3896806"/>
            <a:ext cx="47192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en-US" altLang="en-US" sz="3800" dirty="0" err="1">
                <a:latin typeface="UTM Flamenco" panose="02040603050506020204" pitchFamily="18" charset="0"/>
              </a:rPr>
              <a:t>Vì</a:t>
            </a:r>
            <a:r>
              <a:rPr lang="en-US" altLang="en-US" sz="3800" dirty="0">
                <a:latin typeface="UTM Flamenco" panose="02040603050506020204" pitchFamily="18" charset="0"/>
              </a:rPr>
              <a:t> </a:t>
            </a:r>
            <a:r>
              <a:rPr lang="en-US" altLang="en-US" sz="3800" dirty="0" err="1">
                <a:latin typeface="UTM Flamenco" panose="02040603050506020204" pitchFamily="18" charset="0"/>
              </a:rPr>
              <a:t>sách</a:t>
            </a:r>
            <a:r>
              <a:rPr lang="en-US" altLang="en-US" sz="3800" dirty="0">
                <a:latin typeface="UTM Flamenco" panose="02040603050506020204" pitchFamily="18" charset="0"/>
              </a:rPr>
              <a:t> </a:t>
            </a:r>
            <a:r>
              <a:rPr lang="en-US" altLang="en-US" sz="3800" dirty="0" err="1">
                <a:latin typeface="UTM Flamenco" panose="02040603050506020204" pitchFamily="18" charset="0"/>
              </a:rPr>
              <a:t>làm</a:t>
            </a:r>
            <a:r>
              <a:rPr lang="en-US" altLang="en-US" sz="3800" dirty="0">
                <a:latin typeface="UTM Flamenco" panose="02040603050506020204" pitchFamily="18" charset="0"/>
              </a:rPr>
              <a:t> </a:t>
            </a:r>
            <a:r>
              <a:rPr lang="en-US" altLang="en-US" sz="3800" dirty="0" err="1">
                <a:latin typeface="UTM Flamenco" panose="02040603050506020204" pitchFamily="18" charset="0"/>
              </a:rPr>
              <a:t>bằng</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nứa</a:t>
            </a:r>
            <a:r>
              <a:rPr lang="en-US" altLang="en-US" sz="3800" dirty="0">
                <a:latin typeface="UTM Flamenco" panose="02040603050506020204" pitchFamily="18" charset="0"/>
              </a:rPr>
              <a:t>, </a:t>
            </a:r>
            <a:r>
              <a:rPr lang="en-US" altLang="en-US" sz="3800" dirty="0" err="1">
                <a:latin typeface="UTM Flamenco" panose="02040603050506020204" pitchFamily="18" charset="0"/>
              </a:rPr>
              <a:t>bột</a:t>
            </a:r>
            <a:r>
              <a:rPr lang="en-US" altLang="en-US" sz="3800" dirty="0">
                <a:latin typeface="UTM Flamenco" panose="02040603050506020204" pitchFamily="18" charset="0"/>
              </a:rPr>
              <a:t> </a:t>
            </a:r>
            <a:r>
              <a:rPr lang="en-US" altLang="en-US" sz="3800" dirty="0" err="1">
                <a:latin typeface="UTM Flamenco" panose="02040603050506020204" pitchFamily="18" charset="0"/>
              </a:rPr>
              <a:t>gỗ</a:t>
            </a:r>
            <a:r>
              <a:rPr lang="en-US" altLang="en-US" sz="3800" dirty="0">
                <a:latin typeface="UTM Flamenco" panose="02040603050506020204" pitchFamily="18" charset="0"/>
              </a:rPr>
              <a:t> </a:t>
            </a:r>
            <a:r>
              <a:rPr lang="en-US" altLang="en-US" sz="3800" dirty="0" err="1">
                <a:latin typeface="UTM Flamenco" panose="02040603050506020204" pitchFamily="18" charset="0"/>
              </a:rPr>
              <a:t>của</a:t>
            </a:r>
            <a:r>
              <a:rPr lang="en-US" altLang="en-US" sz="3800" dirty="0">
                <a:latin typeface="UTM Flamenco" panose="02040603050506020204" pitchFamily="18" charset="0"/>
              </a:rPr>
              <a:t> </a:t>
            </a:r>
            <a:r>
              <a:rPr lang="en-US" altLang="en-US" sz="3800" dirty="0" err="1">
                <a:latin typeface="UTM Flamenco" panose="02040603050506020204" pitchFamily="18" charset="0"/>
              </a:rPr>
              <a:t>rừng</a:t>
            </a:r>
            <a:r>
              <a:rPr lang="en-US" altLang="en-US" sz="3800" dirty="0">
                <a:latin typeface="UTM Flamenco" panose="02040603050506020204" pitchFamily="18" charset="0"/>
              </a:rPr>
              <a:t>.</a:t>
            </a:r>
            <a:endParaRPr lang="en-GB" altLang="en-US" sz="3800" dirty="0">
              <a:latin typeface="UTM Flamenco" panose="02040603050506020204" pitchFamily="18" charset="0"/>
            </a:endParaRP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878543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90A650C7-62D1-4265-8EA4-A24472DD4776}"/>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85734E59-E234-4F54-BBAC-AECA0C49169E}"/>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327067" y="214009"/>
            <a:ext cx="6829770" cy="345833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a:off x="4547082" y="3401112"/>
            <a:ext cx="5054344" cy="266254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306040" y="884231"/>
            <a:ext cx="629845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Vì sao những người chủ chân chính lại càng thêm canh cánh nỗi niềm giữ nước, giữ rừng?</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4838747" y="3908763"/>
            <a:ext cx="47192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Vì rừng cầm trịch cho mực nước sông Hồng, sông Đà.</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503500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图片 9">
            <a:extLst>
              <a:ext uri="{FF2B5EF4-FFF2-40B4-BE49-F238E27FC236}">
                <a16:creationId xmlns:a16="http://schemas.microsoft.com/office/drawing/2014/main" id="{101D15E9-AB24-494B-8F42-A6FBCB11F5C1}"/>
              </a:ext>
            </a:extLst>
          </p:cNvPr>
          <p:cNvPicPr>
            <a:picLocks noChangeAspect="1"/>
          </p:cNvPicPr>
          <p:nvPr/>
        </p:nvPicPr>
        <p:blipFill>
          <a:blip r:embed="rId4"/>
          <a:stretch>
            <a:fillRect/>
          </a:stretch>
        </p:blipFill>
        <p:spPr>
          <a:xfrm>
            <a:off x="0" y="499321"/>
            <a:ext cx="2182557" cy="6358679"/>
          </a:xfrm>
          <a:prstGeom prst="rect">
            <a:avLst/>
          </a:prstGeom>
          <a:effectLst>
            <a:outerShdw blurRad="25400" dist="25400" dir="18900000" algn="bl" rotWithShape="0">
              <a:prstClr val="black">
                <a:alpha val="40000"/>
              </a:prstClr>
            </a:outerShdw>
          </a:effectLst>
        </p:spPr>
      </p:pic>
      <p:pic>
        <p:nvPicPr>
          <p:cNvPr id="21" name="图片 10">
            <a:extLst>
              <a:ext uri="{FF2B5EF4-FFF2-40B4-BE49-F238E27FC236}">
                <a16:creationId xmlns:a16="http://schemas.microsoft.com/office/drawing/2014/main" id="{61192CD0-1913-4956-9305-5A2A2E582BAC}"/>
              </a:ext>
            </a:extLst>
          </p:cNvPr>
          <p:cNvPicPr>
            <a:picLocks noChangeAspect="1"/>
          </p:cNvPicPr>
          <p:nvPr/>
        </p:nvPicPr>
        <p:blipFill>
          <a:blip r:embed="rId5"/>
          <a:stretch>
            <a:fillRect/>
          </a:stretch>
        </p:blipFill>
        <p:spPr>
          <a:xfrm>
            <a:off x="7918704" y="0"/>
            <a:ext cx="4273296" cy="6858000"/>
          </a:xfrm>
          <a:prstGeom prst="rect">
            <a:avLst/>
          </a:prstGeom>
          <a:effectLst>
            <a:outerShdw blurRad="25400" dist="25400" dir="13500000" algn="br" rotWithShape="0">
              <a:prstClr val="black">
                <a:alpha val="40000"/>
              </a:prstClr>
            </a:outerShdw>
          </a:effectLst>
        </p:spPr>
      </p:pic>
      <p:sp>
        <p:nvSpPr>
          <p:cNvPr id="4" name="Cloud 3">
            <a:extLst>
              <a:ext uri="{FF2B5EF4-FFF2-40B4-BE49-F238E27FC236}">
                <a16:creationId xmlns:a16="http://schemas.microsoft.com/office/drawing/2014/main" id="{3CA471AD-2B8E-43E9-9B83-99D6F0C0DC0E}"/>
              </a:ext>
            </a:extLst>
          </p:cNvPr>
          <p:cNvSpPr/>
          <p:nvPr/>
        </p:nvSpPr>
        <p:spPr>
          <a:xfrm>
            <a:off x="1594704" y="638417"/>
            <a:ext cx="5482295" cy="231795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C1C96A42-CEC9-46B1-BFA7-63902854B8DB}"/>
              </a:ext>
            </a:extLst>
          </p:cNvPr>
          <p:cNvSpPr/>
          <p:nvPr/>
        </p:nvSpPr>
        <p:spPr>
          <a:xfrm rot="11112132">
            <a:off x="3351699" y="3042686"/>
            <a:ext cx="6386309" cy="345688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7">
            <a:extLst>
              <a:ext uri="{FF2B5EF4-FFF2-40B4-BE49-F238E27FC236}">
                <a16:creationId xmlns:a16="http://schemas.microsoft.com/office/drawing/2014/main" id="{D379F462-A0F5-4C12-9DCF-A4BA1F50F588}"/>
              </a:ext>
            </a:extLst>
          </p:cNvPr>
          <p:cNvSpPr txBox="1">
            <a:spLocks noChangeArrowheads="1"/>
          </p:cNvSpPr>
          <p:nvPr/>
        </p:nvSpPr>
        <p:spPr bwMode="auto">
          <a:xfrm>
            <a:off x="1186624" y="1375463"/>
            <a:ext cx="629845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solidFill>
                  <a:srgbClr val="FF0000"/>
                </a:solidFill>
                <a:latin typeface="UTM Flamenco" panose="02040603050506020204" pitchFamily="18" charset="0"/>
              </a:rPr>
              <a:t>Bài văn cho biết điều gì?</a:t>
            </a:r>
          </a:p>
        </p:txBody>
      </p:sp>
      <p:sp>
        <p:nvSpPr>
          <p:cNvPr id="12" name="TextBox 17">
            <a:extLst>
              <a:ext uri="{FF2B5EF4-FFF2-40B4-BE49-F238E27FC236}">
                <a16:creationId xmlns:a16="http://schemas.microsoft.com/office/drawing/2014/main" id="{32BF0A97-720C-41EA-B426-5E6C8CE1E79C}"/>
              </a:ext>
            </a:extLst>
          </p:cNvPr>
          <p:cNvSpPr txBox="1">
            <a:spLocks noChangeArrowheads="1"/>
          </p:cNvSpPr>
          <p:nvPr/>
        </p:nvSpPr>
        <p:spPr bwMode="auto">
          <a:xfrm>
            <a:off x="3705501" y="3822486"/>
            <a:ext cx="5806626"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algn="ctr"/>
            <a:r>
              <a:rPr lang="vi-VN" altLang="en-US" sz="3800">
                <a:latin typeface="UTM Flamenco" panose="02040603050506020204" pitchFamily="18" charset="0"/>
              </a:rPr>
              <a:t>Nỗi niềm trăn trở, băn khoăn về trách nhiệm của con người đối với việc bảo vệ rừng và giữ gìn nguồn nước</a:t>
            </a:r>
          </a:p>
        </p:txBody>
      </p:sp>
      <p:grpSp>
        <p:nvGrpSpPr>
          <p:cNvPr id="13" name="Group 12">
            <a:extLst>
              <a:ext uri="{FF2B5EF4-FFF2-40B4-BE49-F238E27FC236}">
                <a16:creationId xmlns:a16="http://schemas.microsoft.com/office/drawing/2014/main" id="{E3C1459B-B9D8-44D4-A503-7873C99432D2}"/>
              </a:ext>
            </a:extLst>
          </p:cNvPr>
          <p:cNvGrpSpPr/>
          <p:nvPr/>
        </p:nvGrpSpPr>
        <p:grpSpPr>
          <a:xfrm>
            <a:off x="-117522" y="2278910"/>
            <a:ext cx="2899633" cy="4653895"/>
            <a:chOff x="3528816" y="1219200"/>
            <a:chExt cx="3240675" cy="5201266"/>
          </a:xfrm>
        </p:grpSpPr>
        <p:pic>
          <p:nvPicPr>
            <p:cNvPr id="14" name="Picture 2" descr="Cartoon students Royalty Free Vector Image - VectorStock">
              <a:extLst>
                <a:ext uri="{FF2B5EF4-FFF2-40B4-BE49-F238E27FC236}">
                  <a16:creationId xmlns:a16="http://schemas.microsoft.com/office/drawing/2014/main" id="{0B0B453E-40F4-419F-8821-ABB51E56580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hiếu niên tiền phong quàng khăn đỏ minh họa">
              <a:extLst>
                <a:ext uri="{FF2B5EF4-FFF2-40B4-BE49-F238E27FC236}">
                  <a16:creationId xmlns:a16="http://schemas.microsoft.com/office/drawing/2014/main" id="{72BF3918-7AD3-4B34-B534-917536B8F39B}"/>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D6F4CB37-66C8-4471-8F7C-CC9E52DACFCE}"/>
              </a:ext>
            </a:extLst>
          </p:cNvPr>
          <p:cNvGrpSpPr/>
          <p:nvPr/>
        </p:nvGrpSpPr>
        <p:grpSpPr>
          <a:xfrm>
            <a:off x="9466233" y="1786993"/>
            <a:ext cx="2797399" cy="5145812"/>
            <a:chOff x="12843095" y="658761"/>
            <a:chExt cx="3036002" cy="5584723"/>
          </a:xfrm>
        </p:grpSpPr>
        <p:pic>
          <p:nvPicPr>
            <p:cNvPr id="17" name="Picture 2" descr="Cartoon students Royalty Free Vector Image - VectorStock">
              <a:extLst>
                <a:ext uri="{FF2B5EF4-FFF2-40B4-BE49-F238E27FC236}">
                  <a16:creationId xmlns:a16="http://schemas.microsoft.com/office/drawing/2014/main" id="{3DF60CB1-2538-4101-8C2E-46F5B564CF36}"/>
                </a:ext>
              </a:extLst>
            </p:cNvPr>
            <p:cNvPicPr>
              <a:picLocks noChangeAspect="1" noChangeArrowheads="1"/>
            </p:cNvPicPr>
            <p:nvPr/>
          </p:nvPicPr>
          <p:blipFill rotWithShape="1">
            <a:blip r:embed="rId10">
              <a:extLst>
                <a:ext uri="{BEBA8EAE-BF5A-486C-A8C5-ECC9F3942E4B}">
                  <a14:imgProps xmlns:a14="http://schemas.microsoft.com/office/drawing/2010/main">
                    <a14:imgLayer r:embed="rId7">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students Royalty Free Vector Image - VectorStock">
              <a:extLst>
                <a:ext uri="{FF2B5EF4-FFF2-40B4-BE49-F238E27FC236}">
                  <a16:creationId xmlns:a16="http://schemas.microsoft.com/office/drawing/2014/main" id="{58C729CF-6365-4321-8584-40100111FCD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7">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hiếu niên tiền phong quàng khăn đỏ minh họa">
              <a:extLst>
                <a:ext uri="{FF2B5EF4-FFF2-40B4-BE49-F238E27FC236}">
                  <a16:creationId xmlns:a16="http://schemas.microsoft.com/office/drawing/2014/main" id="{333E6657-C1E0-455D-BABF-D87A5DD1B3C9}"/>
                </a:ext>
              </a:extLst>
            </p:cNvPr>
            <p:cNvPicPr>
              <a:picLocks noChangeAspect="1" noChangeArrowheads="1"/>
            </p:cNvPicPr>
            <p:nvPr/>
          </p:nvPicPr>
          <p:blipFill rotWithShape="1">
            <a:blip r:embed="rId8" cstate="hq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745881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8A8668F4-D9A8-4A36-B634-48A18562AB3E}"/>
              </a:ext>
            </a:extLst>
          </p:cNvPr>
          <p:cNvSpPr/>
          <p:nvPr/>
        </p:nvSpPr>
        <p:spPr>
          <a:xfrm>
            <a:off x="597243" y="556054"/>
            <a:ext cx="10997514" cy="5745892"/>
          </a:xfrm>
          <a:prstGeom prst="roundRect">
            <a:avLst>
              <a:gd name="adj" fmla="val 9140"/>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AC32B0D6-D023-4F0C-A1E7-82A4E45A2870}"/>
              </a:ext>
            </a:extLst>
          </p:cNvPr>
          <p:cNvPicPr>
            <a:picLocks noChangeAspect="1"/>
          </p:cNvPicPr>
          <p:nvPr/>
        </p:nvPicPr>
        <p:blipFill>
          <a:blip r:embed="rId5"/>
          <a:stretch>
            <a:fillRect/>
          </a:stretch>
        </p:blipFill>
        <p:spPr>
          <a:xfrm>
            <a:off x="862691" y="744765"/>
            <a:ext cx="695004" cy="829128"/>
          </a:xfrm>
          <a:prstGeom prst="rect">
            <a:avLst/>
          </a:prstGeom>
        </p:spPr>
      </p:pic>
      <p:sp>
        <p:nvSpPr>
          <p:cNvPr id="24" name="TextBox 23">
            <a:extLst>
              <a:ext uri="{FF2B5EF4-FFF2-40B4-BE49-F238E27FC236}">
                <a16:creationId xmlns:a16="http://schemas.microsoft.com/office/drawing/2014/main" id="{32C62BCF-A573-4E74-AFCA-917730921D8A}"/>
              </a:ext>
            </a:extLst>
          </p:cNvPr>
          <p:cNvSpPr txBox="1">
            <a:spLocks noChangeArrowheads="1"/>
          </p:cNvSpPr>
          <p:nvPr/>
        </p:nvSpPr>
        <p:spPr bwMode="auto">
          <a:xfrm>
            <a:off x="1210193" y="925998"/>
            <a:ext cx="452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algn="ctr">
              <a:spcBef>
                <a:spcPct val="50000"/>
              </a:spcBef>
            </a:pPr>
            <a:r>
              <a:rPr lang="vi-VN"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rPr>
              <a:t>Luyện viết từ khó:</a:t>
            </a:r>
            <a:endParaRPr lang="en-GB" altLang="en-US" sz="4000">
              <a:ln w="19050">
                <a:solidFill>
                  <a:sysClr val="windowText" lastClr="000000"/>
                </a:solidFill>
              </a:ln>
              <a:solidFill>
                <a:srgbClr val="FAC10E"/>
              </a:solidFill>
              <a:effectLst>
                <a:outerShdw blurRad="38100" dist="38100" dir="2700000" algn="tl">
                  <a:srgbClr val="000000">
                    <a:alpha val="43137"/>
                  </a:srgbClr>
                </a:outerShdw>
              </a:effectLst>
              <a:latin typeface="UTM Flamenco" panose="020406030505060202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388429B2-D9EF-421A-BCB9-96802AC6559C}"/>
              </a:ext>
            </a:extLst>
          </p:cNvPr>
          <p:cNvGrpSpPr>
            <a:grpSpLocks/>
          </p:cNvGrpSpPr>
          <p:nvPr/>
        </p:nvGrpSpPr>
        <p:grpSpPr bwMode="auto">
          <a:xfrm>
            <a:off x="4608053" y="1820442"/>
            <a:ext cx="3048321" cy="1056929"/>
            <a:chOff x="6122" y="3564"/>
            <a:chExt cx="4971" cy="1946"/>
          </a:xfrm>
        </p:grpSpPr>
        <p:sp>
          <p:nvSpPr>
            <p:cNvPr id="12" name="云形 8">
              <a:extLst>
                <a:ext uri="{FF2B5EF4-FFF2-40B4-BE49-F238E27FC236}">
                  <a16:creationId xmlns:a16="http://schemas.microsoft.com/office/drawing/2014/main" id="{4E6CAA1A-38EE-4C54-B65C-CD2E52DAACCA}"/>
                </a:ext>
              </a:extLst>
            </p:cNvPr>
            <p:cNvSpPr/>
            <p:nvPr/>
          </p:nvSpPr>
          <p:spPr>
            <a:xfrm>
              <a:off x="6122" y="3564"/>
              <a:ext cx="4971"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dirty="0">
                <a:solidFill>
                  <a:prstClr val="white"/>
                </a:solidFill>
                <a:latin typeface="UTM Flamenco" panose="02040603050506020204" pitchFamily="18" charset="0"/>
                <a:cs typeface="Times New Roman" panose="02020603050405020304" pitchFamily="18" charset="0"/>
              </a:endParaRPr>
            </a:p>
          </p:txBody>
        </p:sp>
        <p:sp>
          <p:nvSpPr>
            <p:cNvPr id="13" name="文本框 9">
              <a:extLst>
                <a:ext uri="{FF2B5EF4-FFF2-40B4-BE49-F238E27FC236}">
                  <a16:creationId xmlns:a16="http://schemas.microsoft.com/office/drawing/2014/main" id="{E9D24092-66F6-4144-8E02-6636112240AF}"/>
                </a:ext>
              </a:extLst>
            </p:cNvPr>
            <p:cNvSpPr txBox="1"/>
            <p:nvPr/>
          </p:nvSpPr>
          <p:spPr>
            <a:xfrm>
              <a:off x="6821" y="3883"/>
              <a:ext cx="3250"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bột</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nứa</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4" name="组合 14">
            <a:extLst>
              <a:ext uri="{FF2B5EF4-FFF2-40B4-BE49-F238E27FC236}">
                <a16:creationId xmlns:a16="http://schemas.microsoft.com/office/drawing/2014/main" id="{F11E3F69-D02A-4D33-90EE-CCF72D34A046}"/>
              </a:ext>
            </a:extLst>
          </p:cNvPr>
          <p:cNvGrpSpPr>
            <a:grpSpLocks/>
          </p:cNvGrpSpPr>
          <p:nvPr/>
        </p:nvGrpSpPr>
        <p:grpSpPr bwMode="auto">
          <a:xfrm>
            <a:off x="8181698" y="1820442"/>
            <a:ext cx="2939167" cy="1051604"/>
            <a:chOff x="11707" y="1788"/>
            <a:chExt cx="4793" cy="1938"/>
          </a:xfrm>
        </p:grpSpPr>
        <p:sp>
          <p:nvSpPr>
            <p:cNvPr id="15" name="云形 15">
              <a:extLst>
                <a:ext uri="{FF2B5EF4-FFF2-40B4-BE49-F238E27FC236}">
                  <a16:creationId xmlns:a16="http://schemas.microsoft.com/office/drawing/2014/main" id="{5BBCEB2F-E672-4268-86E0-3D71C321B679}"/>
                </a:ext>
              </a:extLst>
            </p:cNvPr>
            <p:cNvSpPr/>
            <p:nvPr/>
          </p:nvSpPr>
          <p:spPr>
            <a:xfrm>
              <a:off x="11707" y="1788"/>
              <a:ext cx="4793" cy="1938"/>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6" name="文本框 16">
              <a:extLst>
                <a:ext uri="{FF2B5EF4-FFF2-40B4-BE49-F238E27FC236}">
                  <a16:creationId xmlns:a16="http://schemas.microsoft.com/office/drawing/2014/main" id="{3ED969FE-D97C-4C5F-A719-11C9C8FF8C3B}"/>
                </a:ext>
              </a:extLst>
            </p:cNvPr>
            <p:cNvSpPr txBox="1"/>
            <p:nvPr/>
          </p:nvSpPr>
          <p:spPr>
            <a:xfrm>
              <a:off x="12291" y="2188"/>
              <a:ext cx="3625" cy="999"/>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ngược</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17" name="组合 19">
            <a:extLst>
              <a:ext uri="{FF2B5EF4-FFF2-40B4-BE49-F238E27FC236}">
                <a16:creationId xmlns:a16="http://schemas.microsoft.com/office/drawing/2014/main" id="{73137C6D-77B0-4A8A-BDD6-9A23D0D34E20}"/>
              </a:ext>
            </a:extLst>
          </p:cNvPr>
          <p:cNvGrpSpPr>
            <a:grpSpLocks/>
          </p:cNvGrpSpPr>
          <p:nvPr/>
        </p:nvGrpSpPr>
        <p:grpSpPr bwMode="auto">
          <a:xfrm>
            <a:off x="4494905" y="3313333"/>
            <a:ext cx="3161469" cy="1056929"/>
            <a:chOff x="5856" y="2085"/>
            <a:chExt cx="5156" cy="1946"/>
          </a:xfrm>
        </p:grpSpPr>
        <p:sp>
          <p:nvSpPr>
            <p:cNvPr id="18" name="云形 20">
              <a:extLst>
                <a:ext uri="{FF2B5EF4-FFF2-40B4-BE49-F238E27FC236}">
                  <a16:creationId xmlns:a16="http://schemas.microsoft.com/office/drawing/2014/main" id="{3382A556-DD2D-4D92-A150-02CD831B0224}"/>
                </a:ext>
              </a:extLst>
            </p:cNvPr>
            <p:cNvSpPr/>
            <p:nvPr/>
          </p:nvSpPr>
          <p:spPr>
            <a:xfrm>
              <a:off x="5856" y="2085"/>
              <a:ext cx="5156"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19" name="文本框 21">
              <a:extLst>
                <a:ext uri="{FF2B5EF4-FFF2-40B4-BE49-F238E27FC236}">
                  <a16:creationId xmlns:a16="http://schemas.microsoft.com/office/drawing/2014/main" id="{93B749AF-5D72-43C8-BB42-37CF0B709BEE}"/>
                </a:ext>
              </a:extLst>
            </p:cNvPr>
            <p:cNvSpPr txBox="1"/>
            <p:nvPr/>
          </p:nvSpPr>
          <p:spPr>
            <a:xfrm>
              <a:off x="6501" y="2482"/>
              <a:ext cx="3691"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nỗi</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niềm</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0" name="组合 24">
            <a:extLst>
              <a:ext uri="{FF2B5EF4-FFF2-40B4-BE49-F238E27FC236}">
                <a16:creationId xmlns:a16="http://schemas.microsoft.com/office/drawing/2014/main" id="{A2098138-9F7F-4139-9F4F-707947AC1FAD}"/>
              </a:ext>
            </a:extLst>
          </p:cNvPr>
          <p:cNvGrpSpPr>
            <a:grpSpLocks/>
          </p:cNvGrpSpPr>
          <p:nvPr/>
        </p:nvGrpSpPr>
        <p:grpSpPr bwMode="auto">
          <a:xfrm>
            <a:off x="8023595" y="3399148"/>
            <a:ext cx="2940498" cy="1056929"/>
            <a:chOff x="11663" y="394"/>
            <a:chExt cx="4793" cy="1946"/>
          </a:xfrm>
        </p:grpSpPr>
        <p:sp>
          <p:nvSpPr>
            <p:cNvPr id="25" name="云形 25">
              <a:extLst>
                <a:ext uri="{FF2B5EF4-FFF2-40B4-BE49-F238E27FC236}">
                  <a16:creationId xmlns:a16="http://schemas.microsoft.com/office/drawing/2014/main" id="{69843C74-AC4E-43FA-BE19-D2C084631CB6}"/>
                </a:ext>
              </a:extLst>
            </p:cNvPr>
            <p:cNvSpPr/>
            <p:nvPr/>
          </p:nvSpPr>
          <p:spPr>
            <a:xfrm>
              <a:off x="11663" y="394"/>
              <a:ext cx="4793" cy="1946"/>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6" name="文本框 26">
              <a:extLst>
                <a:ext uri="{FF2B5EF4-FFF2-40B4-BE49-F238E27FC236}">
                  <a16:creationId xmlns:a16="http://schemas.microsoft.com/office/drawing/2014/main" id="{D7C71C4F-47CE-4A46-86E4-4BA0468B6866}"/>
                </a:ext>
              </a:extLst>
            </p:cNvPr>
            <p:cNvSpPr txBox="1"/>
            <p:nvPr/>
          </p:nvSpPr>
          <p:spPr>
            <a:xfrm>
              <a:off x="12336" y="710"/>
              <a:ext cx="3938" cy="998"/>
            </a:xfrm>
            <a:prstGeom prst="rect">
              <a:avLst/>
            </a:prstGeom>
            <a:noFill/>
          </p:spPr>
          <p:txBody>
            <a:bodyPr>
              <a:spAutoFit/>
            </a:bodyPr>
            <a:lstStyle/>
            <a:p>
              <a:pPr algn="ctr" defTabSz="668655" eaLnBrk="1" fontAlgn="auto" hangingPunct="1">
                <a:spcBef>
                  <a:spcPts val="0"/>
                </a:spcBef>
                <a:spcAft>
                  <a:spcPts val="0"/>
                </a:spcAft>
                <a:defRPr/>
              </a:pP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cầm</a:t>
              </a:r>
              <a:r>
                <a:rPr lang="en-US" altLang="zh-CN" sz="3600" b="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trịch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27" name="Group 26">
            <a:extLst>
              <a:ext uri="{FF2B5EF4-FFF2-40B4-BE49-F238E27FC236}">
                <a16:creationId xmlns:a16="http://schemas.microsoft.com/office/drawing/2014/main" id="{771CF3B3-18FB-461B-B786-C2681805A86D}"/>
              </a:ext>
            </a:extLst>
          </p:cNvPr>
          <p:cNvGrpSpPr>
            <a:grpSpLocks/>
          </p:cNvGrpSpPr>
          <p:nvPr/>
        </p:nvGrpSpPr>
        <p:grpSpPr bwMode="auto">
          <a:xfrm>
            <a:off x="4520290" y="4906669"/>
            <a:ext cx="2940499" cy="1067578"/>
            <a:chOff x="6189924" y="4605875"/>
            <a:chExt cx="4674587" cy="1697193"/>
          </a:xfrm>
        </p:grpSpPr>
        <p:sp>
          <p:nvSpPr>
            <p:cNvPr id="28" name="云形 25">
              <a:extLst>
                <a:ext uri="{FF2B5EF4-FFF2-40B4-BE49-F238E27FC236}">
                  <a16:creationId xmlns:a16="http://schemas.microsoft.com/office/drawing/2014/main" id="{22F46855-E330-4191-95F7-198E8F9F2A6C}"/>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29" name="文本框 26">
              <a:extLst>
                <a:ext uri="{FF2B5EF4-FFF2-40B4-BE49-F238E27FC236}">
                  <a16:creationId xmlns:a16="http://schemas.microsoft.com/office/drawing/2014/main" id="{BD508F74-97B2-4C7E-A19A-AB56FAFC8234}"/>
                </a:ext>
              </a:extLst>
            </p:cNvPr>
            <p:cNvSpPr txBox="1"/>
            <p:nvPr/>
          </p:nvSpPr>
          <p:spPr>
            <a:xfrm>
              <a:off x="6217435" y="4946584"/>
              <a:ext cx="4492596"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đỏ</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lừ</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grpSp>
        <p:nvGrpSpPr>
          <p:cNvPr id="31" name="Group 30">
            <a:extLst>
              <a:ext uri="{FF2B5EF4-FFF2-40B4-BE49-F238E27FC236}">
                <a16:creationId xmlns:a16="http://schemas.microsoft.com/office/drawing/2014/main" id="{3F320408-D662-4ACC-86BD-0F2464234B6E}"/>
              </a:ext>
            </a:extLst>
          </p:cNvPr>
          <p:cNvGrpSpPr>
            <a:grpSpLocks/>
          </p:cNvGrpSpPr>
          <p:nvPr/>
        </p:nvGrpSpPr>
        <p:grpSpPr bwMode="auto">
          <a:xfrm>
            <a:off x="8080834" y="4948470"/>
            <a:ext cx="2940498" cy="1067578"/>
            <a:chOff x="6189924" y="4605875"/>
            <a:chExt cx="4674587" cy="1697193"/>
          </a:xfrm>
        </p:grpSpPr>
        <p:sp>
          <p:nvSpPr>
            <p:cNvPr id="32" name="云形 25">
              <a:extLst>
                <a:ext uri="{FF2B5EF4-FFF2-40B4-BE49-F238E27FC236}">
                  <a16:creationId xmlns:a16="http://schemas.microsoft.com/office/drawing/2014/main" id="{0FBF3331-30CC-4C3F-A169-A35528636500}"/>
                </a:ext>
              </a:extLst>
            </p:cNvPr>
            <p:cNvSpPr/>
            <p:nvPr/>
          </p:nvSpPr>
          <p:spPr>
            <a:xfrm>
              <a:off x="6189924" y="4605875"/>
              <a:ext cx="4674587" cy="1697193"/>
            </a:xfrm>
            <a:prstGeom prst="cloud">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68655" eaLnBrk="1" fontAlgn="auto" hangingPunct="1">
                <a:spcBef>
                  <a:spcPts val="0"/>
                </a:spcBef>
                <a:spcAft>
                  <a:spcPts val="0"/>
                </a:spcAft>
                <a:defRPr/>
              </a:pPr>
              <a:endParaRPr lang="zh-CN" altLang="en-US" sz="3600">
                <a:solidFill>
                  <a:prstClr val="white"/>
                </a:solidFill>
                <a:latin typeface="UTM Flamenco" panose="02040603050506020204" pitchFamily="18" charset="0"/>
                <a:cs typeface="Times New Roman" panose="02020603050405020304" pitchFamily="18" charset="0"/>
              </a:endParaRPr>
            </a:p>
          </p:txBody>
        </p:sp>
        <p:sp>
          <p:nvSpPr>
            <p:cNvPr id="33" name="文本框 26">
              <a:extLst>
                <a:ext uri="{FF2B5EF4-FFF2-40B4-BE49-F238E27FC236}">
                  <a16:creationId xmlns:a16="http://schemas.microsoft.com/office/drawing/2014/main" id="{73CDC268-252C-426C-A7EC-DA9ACE0F3D62}"/>
                </a:ext>
              </a:extLst>
            </p:cNvPr>
            <p:cNvSpPr txBox="1"/>
            <p:nvPr/>
          </p:nvSpPr>
          <p:spPr>
            <a:xfrm>
              <a:off x="6280918" y="4851354"/>
              <a:ext cx="4492599" cy="861585"/>
            </a:xfrm>
            <a:prstGeom prst="rect">
              <a:avLst/>
            </a:prstGeom>
            <a:noFill/>
          </p:spPr>
          <p:txBody>
            <a:bodyPr>
              <a:spAutoFit/>
            </a:bodyPr>
            <a:lstStyle/>
            <a:p>
              <a:pPr algn="ctr" defTabSz="668655" eaLnBrk="1" fontAlgn="auto" hangingPunct="1">
                <a:spcBef>
                  <a:spcPts val="0"/>
                </a:spcBef>
                <a:spcAft>
                  <a:spcPts val="0"/>
                </a:spcAft>
                <a:defRPr/>
              </a:pP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chân</a:t>
              </a:r>
              <a:r>
                <a:rPr lang="en-US" altLang="zh-CN" sz="3600" b="0" spc="220" dirty="0">
                  <a:solidFill>
                    <a:prstClr val="black"/>
                  </a:solidFill>
                  <a:latin typeface="UTM Flamenco" panose="02040603050506020204" pitchFamily="18" charset="0"/>
                  <a:ea typeface="字体管家棉花糖" panose="00020600040101010101" charset="-122"/>
                  <a:cs typeface="Times New Roman" panose="02020603050405020304" pitchFamily="18" charset="0"/>
                </a:rPr>
                <a:t> </a:t>
              </a:r>
              <a:r>
                <a:rPr lang="en-US" altLang="zh-CN" sz="3600" b="0" spc="220" dirty="0" err="1">
                  <a:solidFill>
                    <a:prstClr val="black"/>
                  </a:solidFill>
                  <a:latin typeface="UTM Flamenco" panose="02040603050506020204" pitchFamily="18" charset="0"/>
                  <a:ea typeface="字体管家棉花糖" panose="00020600040101010101" charset="-122"/>
                  <a:cs typeface="Times New Roman" panose="02020603050405020304" pitchFamily="18" charset="0"/>
                </a:rPr>
                <a:t>chính</a:t>
              </a:r>
              <a:endParaRPr lang="zh-CN" altLang="en-US" sz="3600" b="0" spc="220" dirty="0">
                <a:solidFill>
                  <a:prstClr val="black"/>
                </a:solidFill>
                <a:latin typeface="UTM Flamenco" panose="02040603050506020204" pitchFamily="18" charset="0"/>
                <a:ea typeface="字体管家天蝎座" panose="00020600040101010101" charset="-122"/>
                <a:cs typeface="Times New Roman" panose="02020603050405020304" pitchFamily="18" charset="0"/>
              </a:endParaRPr>
            </a:p>
          </p:txBody>
        </p:sp>
      </p:grpSp>
      <p:pic>
        <p:nvPicPr>
          <p:cNvPr id="34" name="图片 6">
            <a:extLst>
              <a:ext uri="{FF2B5EF4-FFF2-40B4-BE49-F238E27FC236}">
                <a16:creationId xmlns:a16="http://schemas.microsoft.com/office/drawing/2014/main" id="{FDE3A39B-88EB-427D-923A-2730ABEDBA5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627" y="2320860"/>
            <a:ext cx="4401052" cy="4401052"/>
          </a:xfrm>
          <a:prstGeom prst="rect">
            <a:avLst/>
          </a:prstGeom>
          <a:effectLst>
            <a:outerShdw blurRad="25400" dist="25400" dir="13500000" algn="br" rotWithShape="0">
              <a:prstClr val="black">
                <a:alpha val="40000"/>
              </a:prstClr>
            </a:outerShdw>
          </a:effectLst>
        </p:spPr>
      </p:pic>
    </p:spTree>
    <p:extLst>
      <p:ext uri="{BB962C8B-B14F-4D97-AF65-F5344CB8AC3E}">
        <p14:creationId xmlns:p14="http://schemas.microsoft.com/office/powerpoint/2010/main" val="236677922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755</TotalTime>
  <Words>522</Words>
  <Application>Microsoft Office PowerPoint</Application>
  <PresentationFormat>Widescreen</PresentationFormat>
  <Paragraphs>59</Paragraphs>
  <Slides>16</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Arial</vt:lpstr>
      <vt:lpstr>等线</vt:lpstr>
      <vt:lpstr>等线 Light</vt:lpstr>
      <vt:lpstr>HP001 4 hàng</vt:lpstr>
      <vt:lpstr>Times New Roman</vt:lpstr>
      <vt:lpstr>UTM Aristote</vt:lpstr>
      <vt:lpstr>UTM Colossalis</vt:lpstr>
      <vt:lpstr>UTM Cookies</vt:lpstr>
      <vt:lpstr>UTM Flamenco</vt:lpstr>
      <vt:lpstr>UTM Isadora</vt:lpstr>
      <vt:lpstr>VNI-Times</vt:lpstr>
      <vt:lpstr>字体管家天蝎座</vt:lpstr>
      <vt:lpstr>字体管家棉花糖</vt:lpstr>
      <vt:lpstr>字魂80号-萌趣小鱼体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Windows User</cp:lastModifiedBy>
  <cp:revision>89</cp:revision>
  <dcterms:created xsi:type="dcterms:W3CDTF">2020-06-02T06:37:26Z</dcterms:created>
  <dcterms:modified xsi:type="dcterms:W3CDTF">2023-08-01T17:40:14Z</dcterms:modified>
</cp:coreProperties>
</file>