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8" r:id="rId2"/>
    <p:sldId id="257" r:id="rId3"/>
    <p:sldId id="259" r:id="rId4"/>
    <p:sldId id="264" r:id="rId5"/>
    <p:sldId id="309" r:id="rId6"/>
    <p:sldId id="311" r:id="rId7"/>
    <p:sldId id="315" r:id="rId8"/>
    <p:sldId id="316" r:id="rId9"/>
    <p:sldId id="317" r:id="rId10"/>
    <p:sldId id="320" r:id="rId11"/>
    <p:sldId id="324" r:id="rId12"/>
    <p:sldId id="325" r:id="rId13"/>
    <p:sldId id="326" r:id="rId14"/>
    <p:sldId id="327" r:id="rId15"/>
    <p:sldId id="330" r:id="rId16"/>
    <p:sldId id="303" r:id="rId17"/>
  </p:sldIdLst>
  <p:sldSz cx="12192000" cy="6858000"/>
  <p:notesSz cx="6858000" cy="9144000"/>
  <p:embeddedFontLst>
    <p:embeddedFont>
      <p:font typeface="#9Slide03 Arima Madurai Medium" panose="020B0604020202020204" charset="0"/>
      <p:regular r:id="rId19"/>
    </p:embeddedFont>
    <p:embeddedFont>
      <p:font typeface="UVN Van" panose="00000400000000000000" pitchFamily="2" charset="0"/>
      <p:regular r:id="rId20"/>
      <p:bold r:id="rId21"/>
    </p:embeddedFont>
    <p:embeddedFont>
      <p:font typeface="#9Slide07 IcielCadena" panose="020B0604020202020204" charset="0"/>
      <p:bold r:id="rId22"/>
    </p:embeddedFont>
    <p:embeddedFont>
      <p:font typeface="等线 Light" panose="020B0604020202020204" charset="-122"/>
      <p:regular r:id="rId23"/>
    </p:embeddedFont>
    <p:embeddedFont>
      <p:font typeface="UTM Androgyne" panose="02040603050506020204" pitchFamily="18" charset="0"/>
      <p:regular r:id="rId24"/>
    </p:embeddedFont>
    <p:embeddedFont>
      <p:font typeface="StarsStripes" panose="00000400000000000000" pitchFamily="2" charset="0"/>
      <p:regular r:id="rId25"/>
    </p:embeddedFont>
    <p:embeddedFont>
      <p:font typeface="UTM Tam Le" panose="02040603050506020204" pitchFamily="18" charset="0"/>
      <p:regular r:id="rId26"/>
    </p:embeddedFont>
    <p:embeddedFont>
      <p:font typeface="等线" panose="020B0604020202020204" charset="-122"/>
      <p:regular r:id="rId27"/>
      <p:bold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F1"/>
    <a:srgbClr val="617CA0"/>
    <a:srgbClr val="679C67"/>
    <a:srgbClr val="F29335"/>
    <a:srgbClr val="FF0066"/>
    <a:srgbClr val="FF3300"/>
    <a:srgbClr val="492207"/>
    <a:srgbClr val="009900"/>
    <a:srgbClr val="D6FF71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8029" autoAdjust="0"/>
  </p:normalViewPr>
  <p:slideViewPr>
    <p:cSldViewPr snapToGrid="0" showGuides="1">
      <p:cViewPr varScale="1">
        <p:scale>
          <a:sx n="62" d="100"/>
          <a:sy n="62" d="100"/>
        </p:scale>
        <p:origin x="4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02BCC-5BE0-4AFA-8B55-D3D3BD403254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884C-8C00-4394-9DB6-15A5CAE11C7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3257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5557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chơi trò Bắn tên hoặc Truyền điện để HS nối tiếp nhau kể những từ chỉ phẩm chất khác của phụ nữa Việt Nam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6142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chơi trò Bắn tên hoặc Truyền điện để HS nối tiếp nhau kể những từ chỉ phẩm chất khác của phụ nữa Việt Nam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779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5430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GV tổ chức HS thảo luận nhóm 4 để điền vào phiếu học tập.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569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2588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46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30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719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3119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4663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004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1732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7B884C-8C00-4394-9DB6-15A5CAE11C7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131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988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89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940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13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2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6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784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46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802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45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2023/4/13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681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29" y="1359861"/>
            <a:ext cx="4784256" cy="512196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823271C4-B094-46F9-81CA-AC8A5DB4E5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8632162" y="1206368"/>
            <a:ext cx="863797" cy="41919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08" y="3836359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pic>
        <p:nvPicPr>
          <p:cNvPr id="2" name="悠扬婉转充满希望的钢琴节奏背景乐_1分38秒">
            <a:hlinkClick r:id="" action="ppaction://media"/>
            <a:extLst>
              <a:ext uri="{FF2B5EF4-FFF2-40B4-BE49-F238E27FC236}">
                <a16:creationId xmlns:a16="http://schemas.microsoft.com/office/drawing/2014/main" id="{01B9A742-A562-4EFC-9D62-0F2C50CC3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88025" y="336402"/>
            <a:ext cx="487363" cy="48736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54FCBA5-58E2-48A9-98BD-4AF6437BA867}"/>
              </a:ext>
            </a:extLst>
          </p:cNvPr>
          <p:cNvGrpSpPr/>
          <p:nvPr/>
        </p:nvGrpSpPr>
        <p:grpSpPr>
          <a:xfrm>
            <a:off x="559783" y="466053"/>
            <a:ext cx="6530242" cy="1423124"/>
            <a:chOff x="559783" y="466053"/>
            <a:chExt cx="6530242" cy="142312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3F1BFA-3C2F-4FF1-9DC4-7BFEC2720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20" t="72406" b="15882"/>
            <a:stretch/>
          </p:blipFill>
          <p:spPr>
            <a:xfrm>
              <a:off x="559783" y="466053"/>
              <a:ext cx="6530242" cy="14231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2D5BCA-1216-4E87-887B-5BA6B8E84FC7}"/>
                </a:ext>
              </a:extLst>
            </p:cNvPr>
            <p:cNvSpPr txBox="1"/>
            <p:nvPr/>
          </p:nvSpPr>
          <p:spPr>
            <a:xfrm>
              <a:off x="2153776" y="815166"/>
              <a:ext cx="454502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Luyện</a:t>
              </a:r>
              <a:r>
                <a:rPr lang="en-US" sz="480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từ</a:t>
              </a:r>
              <a:r>
                <a:rPr lang="en-US" sz="480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và</a:t>
              </a:r>
              <a:r>
                <a:rPr lang="en-US" sz="4800" dirty="0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câu</a:t>
              </a:r>
              <a:endParaRPr lang="en-US" sz="4800" dirty="0">
                <a:solidFill>
                  <a:schemeClr val="bg1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2775C4-388C-42DA-AC19-9262065BFA28}"/>
              </a:ext>
            </a:extLst>
          </p:cNvPr>
          <p:cNvGrpSpPr/>
          <p:nvPr/>
        </p:nvGrpSpPr>
        <p:grpSpPr>
          <a:xfrm>
            <a:off x="313257" y="1917978"/>
            <a:ext cx="1880598" cy="1667707"/>
            <a:chOff x="313257" y="1917978"/>
            <a:chExt cx="1880598" cy="166770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7B3B510D-29DD-4853-9105-E1CD792D3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duotone>
                <a:prstClr val="black"/>
                <a:schemeClr val="accent5">
                  <a:lumMod val="40000"/>
                  <a:lumOff val="6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13257" y="1917978"/>
              <a:ext cx="1880598" cy="166770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C99DA2D-FC66-4E9E-99AD-D5B0C4C8020E}"/>
                </a:ext>
              </a:extLst>
            </p:cNvPr>
            <p:cNvSpPr txBox="1"/>
            <p:nvPr/>
          </p:nvSpPr>
          <p:spPr>
            <a:xfrm>
              <a:off x="686835" y="2361164"/>
              <a:ext cx="133616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 err="1">
                  <a:solidFill>
                    <a:srgbClr val="00206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Mở</a:t>
              </a:r>
              <a:endParaRPr lang="en-US" sz="4400" dirty="0">
                <a:solidFill>
                  <a:srgbClr val="002060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987E819-A577-4AD1-AC6F-0FB7D06BC55B}"/>
              </a:ext>
            </a:extLst>
          </p:cNvPr>
          <p:cNvGrpSpPr/>
          <p:nvPr/>
        </p:nvGrpSpPr>
        <p:grpSpPr>
          <a:xfrm>
            <a:off x="1880321" y="1827253"/>
            <a:ext cx="1739481" cy="1961535"/>
            <a:chOff x="1880321" y="1827253"/>
            <a:chExt cx="1739481" cy="196153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57AA014-C69F-4655-8F75-71EC44497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766079">
              <a:off x="1769294" y="1938280"/>
              <a:ext cx="1961535" cy="1739481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0678335-F33B-43E0-9795-FE131B462CF9}"/>
                </a:ext>
              </a:extLst>
            </p:cNvPr>
            <p:cNvSpPr txBox="1"/>
            <p:nvPr/>
          </p:nvSpPr>
          <p:spPr>
            <a:xfrm>
              <a:off x="1952807" y="2301611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 dirty="0" err="1">
                  <a:solidFill>
                    <a:srgbClr val="1B7F54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rộng</a:t>
              </a:r>
              <a:endParaRPr lang="en-US" sz="4600" dirty="0">
                <a:solidFill>
                  <a:srgbClr val="1B7F54"/>
                </a:solidFill>
                <a:latin typeface="#9Slide03 Arima Madurai Medium" panose="00000600000000000000" pitchFamily="2" charset="0"/>
                <a:cs typeface="#9Slide03 Arima Madurai Medium" panose="00000600000000000000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E26EE76-DC69-48A5-8CD1-888A9CAB9DC6}"/>
              </a:ext>
            </a:extLst>
          </p:cNvPr>
          <p:cNvGrpSpPr/>
          <p:nvPr/>
        </p:nvGrpSpPr>
        <p:grpSpPr>
          <a:xfrm>
            <a:off x="3221033" y="1861920"/>
            <a:ext cx="1894008" cy="1679599"/>
            <a:chOff x="3221033" y="1861920"/>
            <a:chExt cx="1894008" cy="167959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25E927B-1D80-4A31-A8A8-778042858B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>
              <a:off x="3221033" y="1861920"/>
              <a:ext cx="1894008" cy="1679599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1F02271-3ED1-449C-A7DB-A6C0DFFA0A81}"/>
                </a:ext>
              </a:extLst>
            </p:cNvPr>
            <p:cNvSpPr txBox="1"/>
            <p:nvPr/>
          </p:nvSpPr>
          <p:spPr>
            <a:xfrm>
              <a:off x="3554379" y="2360066"/>
              <a:ext cx="147848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D16125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vốn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744CA53-5D36-4326-9021-F9E70B15FD6F}"/>
              </a:ext>
            </a:extLst>
          </p:cNvPr>
          <p:cNvGrpSpPr/>
          <p:nvPr/>
        </p:nvGrpSpPr>
        <p:grpSpPr>
          <a:xfrm>
            <a:off x="4818703" y="1853778"/>
            <a:ext cx="1655818" cy="1867192"/>
            <a:chOff x="4818703" y="1853778"/>
            <a:chExt cx="1655818" cy="1867192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DEE46175-8BC0-4F8B-B284-F4D6ED8EB5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 cstate="print">
              <a:duotone>
                <a:prstClr val="black"/>
                <a:srgbClr val="EEC5FF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68" t="20471" r="24160" b="24764"/>
            <a:stretch/>
          </p:blipFill>
          <p:spPr>
            <a:xfrm rot="5938595">
              <a:off x="4713016" y="1959465"/>
              <a:ext cx="1867192" cy="1655818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87121BE-4FE9-45B2-91D6-C5B26F71F8B4}"/>
                </a:ext>
              </a:extLst>
            </p:cNvPr>
            <p:cNvSpPr txBox="1"/>
            <p:nvPr/>
          </p:nvSpPr>
          <p:spPr>
            <a:xfrm>
              <a:off x="5157764" y="2360066"/>
              <a:ext cx="955043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600">
                  <a:solidFill>
                    <a:srgbClr val="7030A0"/>
                  </a:solidFill>
                  <a:latin typeface="#9Slide03 Arima Madurai Medium" panose="00000600000000000000" pitchFamily="2" charset="0"/>
                  <a:cs typeface="#9Slide03 Arima Madurai Medium" panose="00000600000000000000" pitchFamily="2" charset="0"/>
                </a:rPr>
                <a:t>từ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CC53CC51-01CC-434D-B485-D684D075B898}"/>
              </a:ext>
            </a:extLst>
          </p:cNvPr>
          <p:cNvSpPr/>
          <p:nvPr/>
        </p:nvSpPr>
        <p:spPr>
          <a:xfrm>
            <a:off x="1294271" y="3657141"/>
            <a:ext cx="45784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tarsStripes" panose="00000400000000000000" pitchFamily="2" charset="0"/>
              </a:rPr>
              <a:t>Nam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tarsStripes" panose="00000400000000000000" pitchFamily="2" charset="0"/>
              </a:rPr>
              <a:t>và</a:t>
            </a:r>
            <a:r>
              <a:rPr lang="en-US" sz="8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tarsStripes" panose="00000400000000000000" pitchFamily="2" charset="0"/>
              </a:rPr>
              <a:t> </a:t>
            </a:r>
            <a:r>
              <a:rPr lang="en-US" sz="80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StarsStripes" panose="00000400000000000000" pitchFamily="2" charset="0"/>
              </a:rPr>
              <a:t>nữ</a:t>
            </a:r>
            <a:endParaRPr lang="en-US" sz="80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StarsStripes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6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C594943-6833-4630-B3FF-34920D208292}"/>
              </a:ext>
            </a:extLst>
          </p:cNvPr>
          <p:cNvGrpSpPr/>
          <p:nvPr/>
        </p:nvGrpSpPr>
        <p:grpSpPr>
          <a:xfrm>
            <a:off x="449975" y="495299"/>
            <a:ext cx="6057900" cy="6057900"/>
            <a:chOff x="449975" y="495299"/>
            <a:chExt cx="6057900" cy="60579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45A51E-4CE1-4D8B-90CF-828B334EA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975" y="495299"/>
              <a:ext cx="6057900" cy="60579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8028F5E-15D6-40C5-8292-2F312A4052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660" y="998487"/>
              <a:ext cx="4932472" cy="502394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203241E-725D-4B3E-B3F6-92B214428BA8}"/>
              </a:ext>
            </a:extLst>
          </p:cNvPr>
          <p:cNvSpPr txBox="1"/>
          <p:nvPr/>
        </p:nvSpPr>
        <p:spPr>
          <a:xfrm>
            <a:off x="6415298" y="1896817"/>
            <a:ext cx="56256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Anh hùng lực lượng vũ trang nhân dân trong thời kì kháng chiến chống Pháp</a:t>
            </a:r>
            <a:endParaRPr lang="en-US" sz="3200" b="1">
              <a:solidFill>
                <a:srgbClr val="C0000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4C7A8CB-9826-4DA0-8B4A-8A4B0D27114E}"/>
              </a:ext>
            </a:extLst>
          </p:cNvPr>
          <p:cNvGrpSpPr/>
          <p:nvPr/>
        </p:nvGrpSpPr>
        <p:grpSpPr>
          <a:xfrm>
            <a:off x="6948041" y="495299"/>
            <a:ext cx="4375830" cy="1504633"/>
            <a:chOff x="7583212" y="1540471"/>
            <a:chExt cx="4375830" cy="150463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370AAC-6329-4A15-86E5-559E4B3787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3" t="64086" r="14690" b="19758"/>
            <a:stretch/>
          </p:blipFill>
          <p:spPr>
            <a:xfrm>
              <a:off x="7940270" y="1540471"/>
              <a:ext cx="3661714" cy="15046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26CA86-765B-4E66-A4B1-400E2A673DD7}"/>
                </a:ext>
              </a:extLst>
            </p:cNvPr>
            <p:cNvSpPr txBox="1"/>
            <p:nvPr/>
          </p:nvSpPr>
          <p:spPr>
            <a:xfrm>
              <a:off x="7583212" y="2032509"/>
              <a:ext cx="437583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002060"/>
                  </a:solidFill>
                  <a:latin typeface="UVN Van" panose="00000400000000000000" pitchFamily="2" charset="0"/>
                </a:rPr>
                <a:t>Võ Thị Sáu</a:t>
              </a:r>
              <a:endParaRPr lang="en-US" sz="3600" b="1">
                <a:solidFill>
                  <a:srgbClr val="002060"/>
                </a:solidFill>
              </a:endParaRPr>
            </a:p>
          </p:txBody>
        </p:sp>
      </p:grpSp>
      <p:pic>
        <p:nvPicPr>
          <p:cNvPr id="12" name="图片 33">
            <a:extLst>
              <a:ext uri="{FF2B5EF4-FFF2-40B4-BE49-F238E27FC236}">
                <a16:creationId xmlns:a16="http://schemas.microsoft.com/office/drawing/2014/main" id="{35B30858-DDEC-4AE8-824D-F446777EEC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07" t="6503" r="4936" b="70943"/>
          <a:stretch/>
        </p:blipFill>
        <p:spPr>
          <a:xfrm>
            <a:off x="7289334" y="3982501"/>
            <a:ext cx="4351613" cy="287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96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8C46C9-6E2D-4E05-9873-47FEA7CF56CC}"/>
              </a:ext>
            </a:extLst>
          </p:cNvPr>
          <p:cNvSpPr txBox="1"/>
          <p:nvPr/>
        </p:nvSpPr>
        <p:spPr>
          <a:xfrm>
            <a:off x="715566" y="390644"/>
            <a:ext cx="10760865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UVN Van" panose="00000400000000000000" pitchFamily="2" charset="0"/>
              </a:rPr>
              <a:t>b. Tìm những từ ngữ chỉ các phẩm chất khác của phụ nữ Việt Nam</a:t>
            </a:r>
            <a:endParaRPr lang="en-US" sz="3400" b="1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38837C-2A60-46A9-87D4-D7505492F7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3" r="49138" b="49025"/>
          <a:stretch/>
        </p:blipFill>
        <p:spPr>
          <a:xfrm>
            <a:off x="1093071" y="1129367"/>
            <a:ext cx="5670818" cy="495955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8C0D086-D032-4D93-AF52-6F7EC2098024}"/>
              </a:ext>
            </a:extLst>
          </p:cNvPr>
          <p:cNvSpPr/>
          <p:nvPr/>
        </p:nvSpPr>
        <p:spPr>
          <a:xfrm>
            <a:off x="2047966" y="2210990"/>
            <a:ext cx="4172937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600" b="1" cap="none" spc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9900"/>
                </a:solidFill>
                <a:effectLst/>
                <a:latin typeface="UTM Tam Le" panose="02040603050506020204" pitchFamily="18" charset="0"/>
              </a:rPr>
              <a:t>Trò chơi</a:t>
            </a:r>
          </a:p>
          <a:p>
            <a:pPr algn="ctr"/>
            <a:r>
              <a:rPr lang="en-US" sz="7600" b="1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009900"/>
                </a:solidFill>
                <a:latin typeface="UTM Tam Le" panose="02040603050506020204" pitchFamily="18" charset="0"/>
              </a:rPr>
              <a:t>BẮN TÊN</a:t>
            </a:r>
            <a:endParaRPr lang="en-US" sz="7600" b="1" cap="none" spc="0">
              <a:ln w="12700">
                <a:solidFill>
                  <a:schemeClr val="accent5"/>
                </a:solidFill>
                <a:prstDash val="solid"/>
              </a:ln>
              <a:solidFill>
                <a:srgbClr val="009900"/>
              </a:solidFill>
              <a:effectLst/>
              <a:latin typeface="UTM Tam L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371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546819"/>
            <a:ext cx="6667501" cy="1195163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5890DAA-456E-47C1-A804-7ED51A83A0C1}"/>
              </a:ext>
            </a:extLst>
          </p:cNvPr>
          <p:cNvGrpSpPr/>
          <p:nvPr/>
        </p:nvGrpSpPr>
        <p:grpSpPr>
          <a:xfrm>
            <a:off x="409587" y="1238627"/>
            <a:ext cx="2822343" cy="1466194"/>
            <a:chOff x="409588" y="1238627"/>
            <a:chExt cx="2412440" cy="146619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7AD80DF-3C47-4820-9646-6CE98FC21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5B4880-B1B5-453E-AB1F-998F920FA938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UVN Van" panose="00000400000000000000" pitchFamily="2" charset="0"/>
                </a:rPr>
                <a:t>cần cù</a:t>
              </a:r>
              <a:endParaRPr lang="en-US" sz="3600" b="1">
                <a:solidFill>
                  <a:srgbClr val="7030A0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8C46C9-6E2D-4E05-9873-47FEA7CF56CC}"/>
              </a:ext>
            </a:extLst>
          </p:cNvPr>
          <p:cNvSpPr txBox="1"/>
          <p:nvPr/>
        </p:nvSpPr>
        <p:spPr>
          <a:xfrm>
            <a:off x="257500" y="422175"/>
            <a:ext cx="118143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Những từ ngữ chỉ các phẩm chất khác của phụ nữ Việt Nam</a:t>
            </a:r>
            <a:endParaRPr lang="en-US" sz="3200" b="1">
              <a:solidFill>
                <a:srgbClr val="C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8985F6-4005-45D9-A58F-92F50F2F4E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09" y="4371504"/>
            <a:ext cx="3203364" cy="23303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80F8100-E565-454A-80D3-A12528DB148C}"/>
              </a:ext>
            </a:extLst>
          </p:cNvPr>
          <p:cNvGrpSpPr/>
          <p:nvPr/>
        </p:nvGrpSpPr>
        <p:grpSpPr>
          <a:xfrm>
            <a:off x="446689" y="2491021"/>
            <a:ext cx="2785242" cy="1657558"/>
            <a:chOff x="409588" y="1238627"/>
            <a:chExt cx="2412440" cy="165755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168C815-ADFA-4F0A-92A1-09E81D905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E224C6D-1134-4E05-A7F7-3EA96F2CE4E6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UVN Van" panose="00000400000000000000" pitchFamily="2" charset="0"/>
                </a:rPr>
                <a:t>nhân hậu</a:t>
              </a:r>
              <a:endParaRPr lang="en-US" sz="36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388CD0-1E08-4388-88D1-14C81A1FEF47}"/>
              </a:ext>
            </a:extLst>
          </p:cNvPr>
          <p:cNvGrpSpPr/>
          <p:nvPr/>
        </p:nvGrpSpPr>
        <p:grpSpPr>
          <a:xfrm>
            <a:off x="446689" y="3826258"/>
            <a:ext cx="2785242" cy="1466194"/>
            <a:chOff x="409588" y="1238627"/>
            <a:chExt cx="2412440" cy="1466194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CB26B3-D511-404B-A99D-B3F8ADE3E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AD8377F-BEBC-4669-B366-36FFB449A6C0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UVN Van" panose="00000400000000000000" pitchFamily="2" charset="0"/>
                </a:rPr>
                <a:t>dịu dàng</a:t>
              </a:r>
              <a:endParaRPr lang="en-US" sz="36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65E67AF-8607-47B0-A950-2129A0D2ACA0}"/>
              </a:ext>
            </a:extLst>
          </p:cNvPr>
          <p:cNvGrpSpPr/>
          <p:nvPr/>
        </p:nvGrpSpPr>
        <p:grpSpPr>
          <a:xfrm>
            <a:off x="446689" y="5189656"/>
            <a:ext cx="2785242" cy="1466194"/>
            <a:chOff x="409588" y="1238627"/>
            <a:chExt cx="2412440" cy="1466194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986D7C4-1C91-4EBB-A96B-ED13812A1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FB1B20A-072E-4BAC-84DE-4D97562ECB12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>
                  <a:solidFill>
                    <a:srgbClr val="7030A0"/>
                  </a:solidFill>
                  <a:latin typeface="UVN Van" panose="00000400000000000000" pitchFamily="2" charset="0"/>
                </a:rPr>
                <a:t>vị tha</a:t>
              </a:r>
              <a:endParaRPr lang="en-US" sz="36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FEAC8EB-9678-4E00-9503-0670154B4AB0}"/>
              </a:ext>
            </a:extLst>
          </p:cNvPr>
          <p:cNvGrpSpPr/>
          <p:nvPr/>
        </p:nvGrpSpPr>
        <p:grpSpPr>
          <a:xfrm>
            <a:off x="3342316" y="1222861"/>
            <a:ext cx="2822343" cy="1466194"/>
            <a:chOff x="409588" y="1238627"/>
            <a:chExt cx="2412440" cy="1466194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5725CED-C12B-45CF-8734-0CF4EEDC31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3C17C0C-387A-4947-AA37-6311900C7BDE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độ lượng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D68FEA9-5CB2-48DE-A54F-35EA693EC150}"/>
              </a:ext>
            </a:extLst>
          </p:cNvPr>
          <p:cNvGrpSpPr/>
          <p:nvPr/>
        </p:nvGrpSpPr>
        <p:grpSpPr>
          <a:xfrm>
            <a:off x="3342315" y="2526611"/>
            <a:ext cx="2822343" cy="1466194"/>
            <a:chOff x="409588" y="1238627"/>
            <a:chExt cx="2412440" cy="1466194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FA11A2F-7B8B-45AF-BCF2-69A2741D7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0043655-28EB-4B7E-9FB8-A845D789749F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chung thuỷ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F9CB9D2-78BA-4CEA-B7FD-20DE79CC848F}"/>
              </a:ext>
            </a:extLst>
          </p:cNvPr>
          <p:cNvGrpSpPr/>
          <p:nvPr/>
        </p:nvGrpSpPr>
        <p:grpSpPr>
          <a:xfrm>
            <a:off x="3368226" y="3879943"/>
            <a:ext cx="2822343" cy="1466194"/>
            <a:chOff x="409588" y="1238627"/>
            <a:chExt cx="2412440" cy="146619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162A274-7FED-4BFC-8740-CAA2A6FF54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97A6863-2620-49C3-8B1E-442176F160BB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yêu nước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11B33AA-3CC5-4EEF-AE97-DCBE2B7AEFB1}"/>
              </a:ext>
            </a:extLst>
          </p:cNvPr>
          <p:cNvGrpSpPr/>
          <p:nvPr/>
        </p:nvGrpSpPr>
        <p:grpSpPr>
          <a:xfrm>
            <a:off x="3368226" y="5189656"/>
            <a:ext cx="2822343" cy="1466194"/>
            <a:chOff x="409588" y="1238627"/>
            <a:chExt cx="2412440" cy="146619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1B8AE2F-58D8-437B-84A3-52D4C21BF3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466194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9B92E0E-D20F-477C-AD1E-8FF255E00FB3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năng động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E9F78DA-3187-4B32-A244-50B75C9CA9D7}"/>
              </a:ext>
            </a:extLst>
          </p:cNvPr>
          <p:cNvGrpSpPr/>
          <p:nvPr/>
        </p:nvGrpSpPr>
        <p:grpSpPr>
          <a:xfrm>
            <a:off x="6301978" y="1164610"/>
            <a:ext cx="5623695" cy="1867180"/>
            <a:chOff x="409588" y="1238627"/>
            <a:chExt cx="2412440" cy="1867180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34DC9677-F085-4C07-B5D1-D290B5A77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8287745-3810-482B-B35A-DDB071D50796}"/>
                </a:ext>
              </a:extLst>
            </p:cNvPr>
            <p:cNvSpPr txBox="1"/>
            <p:nvPr/>
          </p:nvSpPr>
          <p:spPr>
            <a:xfrm>
              <a:off x="527640" y="1695856"/>
              <a:ext cx="205020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biết quan tâm đến người khác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4B7744-60A4-4BDD-A63B-7F26D529C9A3}"/>
              </a:ext>
            </a:extLst>
          </p:cNvPr>
          <p:cNvGrpSpPr/>
          <p:nvPr/>
        </p:nvGrpSpPr>
        <p:grpSpPr>
          <a:xfrm>
            <a:off x="6319346" y="2720587"/>
            <a:ext cx="5623695" cy="1867180"/>
            <a:chOff x="409588" y="1238627"/>
            <a:chExt cx="2412440" cy="1867180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C4CD8932-D277-44ED-92ED-1BB79880C1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207" r="52971" b="12413"/>
            <a:stretch/>
          </p:blipFill>
          <p:spPr>
            <a:xfrm>
              <a:off x="409588" y="1238627"/>
              <a:ext cx="2412440" cy="18671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C443A27-5B55-4658-A270-FCE0466BD837}"/>
                </a:ext>
              </a:extLst>
            </p:cNvPr>
            <p:cNvSpPr txBox="1"/>
            <p:nvPr/>
          </p:nvSpPr>
          <p:spPr>
            <a:xfrm>
              <a:off x="520190" y="1903494"/>
              <a:ext cx="205020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>
                  <a:solidFill>
                    <a:srgbClr val="7030A0"/>
                  </a:solidFill>
                  <a:latin typeface="UVN Van" panose="00000400000000000000" pitchFamily="2" charset="0"/>
                </a:rPr>
                <a:t>chịu thương, chịu khó</a:t>
              </a:r>
              <a:endParaRPr lang="en-US" sz="3200" b="1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4189042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09679E2-BBB4-421B-875A-D72003C8B789}"/>
              </a:ext>
            </a:extLst>
          </p:cNvPr>
          <p:cNvGrpSpPr/>
          <p:nvPr/>
        </p:nvGrpSpPr>
        <p:grpSpPr>
          <a:xfrm>
            <a:off x="3634377" y="43827"/>
            <a:ext cx="4919385" cy="1958082"/>
            <a:chOff x="3379662" y="138732"/>
            <a:chExt cx="4919385" cy="195808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A768297-B1E9-4AC2-AD3F-A8AA10E7C6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1" t="4327" r="9560" b="70144"/>
            <a:stretch/>
          </p:blipFill>
          <p:spPr>
            <a:xfrm>
              <a:off x="3379662" y="138732"/>
              <a:ext cx="4919385" cy="1958082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7AFE924-423D-4A21-952F-7A4DEB683BDB}"/>
                </a:ext>
              </a:extLst>
            </p:cNvPr>
            <p:cNvSpPr txBox="1"/>
            <p:nvPr/>
          </p:nvSpPr>
          <p:spPr>
            <a:xfrm>
              <a:off x="3973495" y="883237"/>
              <a:ext cx="3731717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rgbClr val="FF0066"/>
                  </a:solidFill>
                  <a:latin typeface="UVN Van" panose="00000400000000000000" pitchFamily="2" charset="0"/>
                </a:rPr>
                <a:t>Nhiệm vụ 2</a:t>
              </a:r>
              <a:endParaRPr lang="en-US" sz="4000" b="1">
                <a:solidFill>
                  <a:srgbClr val="FF0066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03A7968-C18C-4408-8087-3046AA7B942D}"/>
              </a:ext>
            </a:extLst>
          </p:cNvPr>
          <p:cNvSpPr txBox="1"/>
          <p:nvPr/>
        </p:nvSpPr>
        <p:spPr>
          <a:xfrm>
            <a:off x="789019" y="2156639"/>
            <a:ext cx="106100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Mỗi câu tục ngữ dưới đây nói lên phẩm chất gì của phụ nữ Việt Nam?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7BC9D0-8241-499E-A8DB-E2FB6EA05167}"/>
              </a:ext>
            </a:extLst>
          </p:cNvPr>
          <p:cNvSpPr txBox="1"/>
          <p:nvPr/>
        </p:nvSpPr>
        <p:spPr>
          <a:xfrm>
            <a:off x="377693" y="341242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a. Chỗ ướt mẹ nằm, chỗ ráo con lăn.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B3E040-4B61-4165-AA7C-5E9849B88BBC}"/>
              </a:ext>
            </a:extLst>
          </p:cNvPr>
          <p:cNvSpPr txBox="1"/>
          <p:nvPr/>
        </p:nvSpPr>
        <p:spPr>
          <a:xfrm>
            <a:off x="345047" y="4737543"/>
            <a:ext cx="72066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c. Giặc đến nhà, đàn bà cũng đánh.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B18183-0F96-4D46-990F-0B5F2A6FC71B}"/>
              </a:ext>
            </a:extLst>
          </p:cNvPr>
          <p:cNvSpPr txBox="1"/>
          <p:nvPr/>
        </p:nvSpPr>
        <p:spPr>
          <a:xfrm>
            <a:off x="329281" y="4096386"/>
            <a:ext cx="99077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b. Nhà khó cậy vợ hiền, nước loạn nhờ tướng giỏi.</a:t>
            </a:r>
            <a:endParaRPr lang="en-US" sz="32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0128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E36011B-A39D-4993-813C-6C91C81E42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2674292"/>
              </p:ext>
            </p:extLst>
          </p:nvPr>
        </p:nvGraphicFramePr>
        <p:xfrm>
          <a:off x="344977" y="435072"/>
          <a:ext cx="11446329" cy="6246579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270365">
                  <a:extLst>
                    <a:ext uri="{9D8B030D-6E8A-4147-A177-3AD203B41FA5}">
                      <a16:colId xmlns:a16="http://schemas.microsoft.com/office/drawing/2014/main" val="1276314069"/>
                    </a:ext>
                  </a:extLst>
                </a:gridCol>
                <a:gridCol w="4043077">
                  <a:extLst>
                    <a:ext uri="{9D8B030D-6E8A-4147-A177-3AD203B41FA5}">
                      <a16:colId xmlns:a16="http://schemas.microsoft.com/office/drawing/2014/main" val="15383436"/>
                    </a:ext>
                  </a:extLst>
                </a:gridCol>
                <a:gridCol w="4132887">
                  <a:extLst>
                    <a:ext uri="{9D8B030D-6E8A-4147-A177-3AD203B41FA5}">
                      <a16:colId xmlns:a16="http://schemas.microsoft.com/office/drawing/2014/main" val="2204596282"/>
                    </a:ext>
                  </a:extLst>
                </a:gridCol>
              </a:tblGrid>
              <a:tr h="5275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005605"/>
                  </a:ext>
                </a:extLst>
              </a:tr>
              <a:tr h="142139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620567"/>
                  </a:ext>
                </a:extLst>
              </a:tr>
              <a:tr h="22860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9417285"/>
                  </a:ext>
                </a:extLst>
              </a:tr>
              <a:tr h="152249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92341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76598604-6E31-4B2B-B969-266CA13A3F8A}"/>
              </a:ext>
            </a:extLst>
          </p:cNvPr>
          <p:cNvSpPr txBox="1"/>
          <p:nvPr/>
        </p:nvSpPr>
        <p:spPr>
          <a:xfrm>
            <a:off x="687993" y="372767"/>
            <a:ext cx="2395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Tục ngữ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A5B587-8A36-444D-9AEA-505C3E818933}"/>
              </a:ext>
            </a:extLst>
          </p:cNvPr>
          <p:cNvSpPr txBox="1"/>
          <p:nvPr/>
        </p:nvSpPr>
        <p:spPr>
          <a:xfrm>
            <a:off x="4160950" y="415270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Giải nghĩa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2841F4-49ED-4A1F-BB4B-A397574BB785}"/>
              </a:ext>
            </a:extLst>
          </p:cNvPr>
          <p:cNvSpPr txBox="1"/>
          <p:nvPr/>
        </p:nvSpPr>
        <p:spPr>
          <a:xfrm>
            <a:off x="8226078" y="437494"/>
            <a:ext cx="295700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Phẩm chất</a:t>
            </a:r>
            <a:endParaRPr lang="en-US" sz="3200" b="1">
              <a:solidFill>
                <a:srgbClr val="C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2A2F3-694D-4BBE-82D6-BEF2ABA4C76D}"/>
              </a:ext>
            </a:extLst>
          </p:cNvPr>
          <p:cNvSpPr txBox="1"/>
          <p:nvPr/>
        </p:nvSpPr>
        <p:spPr>
          <a:xfrm>
            <a:off x="372835" y="892502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 dirty="0">
                <a:latin typeface="UVN Van" panose="00000400000000000000" pitchFamily="2" charset="0"/>
              </a:rPr>
              <a:t>a. </a:t>
            </a:r>
            <a:r>
              <a:rPr lang="en-US" sz="3000" dirty="0" err="1">
                <a:latin typeface="UVN Van" panose="00000400000000000000" pitchFamily="2" charset="0"/>
              </a:rPr>
              <a:t>Chỗ</a:t>
            </a:r>
            <a:r>
              <a:rPr lang="en-US" sz="3000" dirty="0">
                <a:latin typeface="UVN Van" panose="00000400000000000000" pitchFamily="2" charset="0"/>
              </a:rPr>
              <a:t> </a:t>
            </a:r>
            <a:r>
              <a:rPr lang="en-US" sz="3000" dirty="0" err="1">
                <a:latin typeface="UVN Van" panose="00000400000000000000" pitchFamily="2" charset="0"/>
              </a:rPr>
              <a:t>ướt</a:t>
            </a:r>
            <a:r>
              <a:rPr lang="en-US" sz="3000" dirty="0">
                <a:latin typeface="UVN Van" panose="00000400000000000000" pitchFamily="2" charset="0"/>
              </a:rPr>
              <a:t> </a:t>
            </a:r>
            <a:r>
              <a:rPr lang="en-US" sz="3000" dirty="0" err="1">
                <a:latin typeface="UVN Van" panose="00000400000000000000" pitchFamily="2" charset="0"/>
              </a:rPr>
              <a:t>mẹ</a:t>
            </a:r>
            <a:r>
              <a:rPr lang="en-US" sz="3000" dirty="0">
                <a:latin typeface="UVN Van" panose="00000400000000000000" pitchFamily="2" charset="0"/>
              </a:rPr>
              <a:t> </a:t>
            </a:r>
            <a:r>
              <a:rPr lang="en-US" sz="3000" dirty="0" err="1">
                <a:latin typeface="UVN Van" panose="00000400000000000000" pitchFamily="2" charset="0"/>
              </a:rPr>
              <a:t>nằm</a:t>
            </a:r>
            <a:r>
              <a:rPr lang="en-US" sz="3000" dirty="0">
                <a:latin typeface="UVN Van" panose="00000400000000000000" pitchFamily="2" charset="0"/>
              </a:rPr>
              <a:t>, </a:t>
            </a:r>
            <a:r>
              <a:rPr lang="en-US" sz="3000" dirty="0" err="1">
                <a:latin typeface="UVN Van" panose="00000400000000000000" pitchFamily="2" charset="0"/>
              </a:rPr>
              <a:t>chỗ</a:t>
            </a:r>
            <a:r>
              <a:rPr lang="en-US" sz="3000" dirty="0">
                <a:latin typeface="UVN Van" panose="00000400000000000000" pitchFamily="2" charset="0"/>
              </a:rPr>
              <a:t> </a:t>
            </a:r>
            <a:r>
              <a:rPr lang="en-US" sz="3000" dirty="0" err="1">
                <a:latin typeface="UVN Van" panose="00000400000000000000" pitchFamily="2" charset="0"/>
              </a:rPr>
              <a:t>ráo</a:t>
            </a:r>
            <a:r>
              <a:rPr lang="en-US" sz="3000" dirty="0">
                <a:latin typeface="UVN Van" panose="00000400000000000000" pitchFamily="2" charset="0"/>
              </a:rPr>
              <a:t> con </a:t>
            </a:r>
            <a:r>
              <a:rPr lang="en-US" sz="3000" dirty="0" err="1">
                <a:latin typeface="UVN Van" panose="00000400000000000000" pitchFamily="2" charset="0"/>
              </a:rPr>
              <a:t>lăn</a:t>
            </a:r>
            <a:r>
              <a:rPr lang="en-US" sz="3000" dirty="0">
                <a:latin typeface="UVN Van" panose="00000400000000000000" pitchFamily="2" charset="0"/>
              </a:rPr>
              <a:t>.</a:t>
            </a:r>
            <a:endParaRPr lang="en-US" sz="3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6730556-E2A0-4F6E-A42F-2F019FA9D1DC}"/>
              </a:ext>
            </a:extLst>
          </p:cNvPr>
          <p:cNvSpPr txBox="1"/>
          <p:nvPr/>
        </p:nvSpPr>
        <p:spPr>
          <a:xfrm>
            <a:off x="3682710" y="924884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Người mẹ bao giờ cũng nhường những gì tốt nhất cho con.</a:t>
            </a:r>
            <a:endParaRPr lang="en-US" sz="300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B7CE6-EF43-428F-919F-C3B676D72A39}"/>
              </a:ext>
            </a:extLst>
          </p:cNvPr>
          <p:cNvSpPr txBox="1"/>
          <p:nvPr/>
        </p:nvSpPr>
        <p:spPr>
          <a:xfrm>
            <a:off x="7727171" y="943015"/>
            <a:ext cx="388752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Lòng thương con, đức hi sinh, nhường nhịn của người mẹ.</a:t>
            </a:r>
            <a:endParaRPr lang="en-US" sz="30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9BA649F-CE09-406B-A889-FCD0219C65D2}"/>
              </a:ext>
            </a:extLst>
          </p:cNvPr>
          <p:cNvSpPr txBox="1"/>
          <p:nvPr/>
        </p:nvSpPr>
        <p:spPr>
          <a:xfrm>
            <a:off x="327198" y="2369830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b. Nhà khó cậy vợ hiền, nước loạn nhờ tướng giỏi.</a:t>
            </a:r>
            <a:endParaRPr lang="en-US" sz="30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E006B7-7423-4582-91DB-0F91C9E0CD0C}"/>
              </a:ext>
            </a:extLst>
          </p:cNvPr>
          <p:cNvSpPr txBox="1"/>
          <p:nvPr/>
        </p:nvSpPr>
        <p:spPr>
          <a:xfrm>
            <a:off x="3651165" y="2369830"/>
            <a:ext cx="3887522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Khi cảnh nhà khó khăn, phải trông cậy vào người vợ hiền. Đất nước loạn lạc, phải nhờ cậy vị tướng giỏi.</a:t>
            </a:r>
            <a:endParaRPr lang="en-US" sz="300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A7C35D8-24DA-4E2B-8D50-85A28246A49E}"/>
              </a:ext>
            </a:extLst>
          </p:cNvPr>
          <p:cNvSpPr txBox="1"/>
          <p:nvPr/>
        </p:nvSpPr>
        <p:spPr>
          <a:xfrm>
            <a:off x="7695626" y="2364996"/>
            <a:ext cx="388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Phụ nữ rất đảm đang, giỏi giang, là người giữ gìn hạnh phúc gia đình.</a:t>
            </a:r>
            <a:endParaRPr lang="en-US" sz="30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E114C0-4C94-4CED-9340-E8C2C460FE70}"/>
              </a:ext>
            </a:extLst>
          </p:cNvPr>
          <p:cNvSpPr txBox="1"/>
          <p:nvPr/>
        </p:nvSpPr>
        <p:spPr>
          <a:xfrm>
            <a:off x="351499" y="4613915"/>
            <a:ext cx="317889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c. Giặc đến nhà, đàn bà cũng đánh.</a:t>
            </a:r>
            <a:endParaRPr lang="en-US" sz="30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CC8B331-B6CE-491B-A1CD-35456238D4C4}"/>
              </a:ext>
            </a:extLst>
          </p:cNvPr>
          <p:cNvSpPr txBox="1"/>
          <p:nvPr/>
        </p:nvSpPr>
        <p:spPr>
          <a:xfrm>
            <a:off x="3651165" y="4680852"/>
            <a:ext cx="38875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Khi đất nước có giặc ngoại xâm, phụ nữ cũng sẵn sàng tham gia đánh giặc.</a:t>
            </a:r>
            <a:endParaRPr lang="en-US" sz="300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98D95E-DBE2-48B0-B7C4-8A282C2078A9}"/>
              </a:ext>
            </a:extLst>
          </p:cNvPr>
          <p:cNvSpPr txBox="1"/>
          <p:nvPr/>
        </p:nvSpPr>
        <p:spPr>
          <a:xfrm>
            <a:off x="7763484" y="4680852"/>
            <a:ext cx="388752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000">
                <a:latin typeface="UVN Van" panose="00000400000000000000" pitchFamily="2" charset="0"/>
              </a:rPr>
              <a:t>Anh hùng, dũng cảm, kiên cường.</a:t>
            </a:r>
            <a:endParaRPr lang="en-US" sz="3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1B6D7A-5398-46A3-A878-5C117E61FCDB}"/>
              </a:ext>
            </a:extLst>
          </p:cNvPr>
          <p:cNvGrpSpPr/>
          <p:nvPr/>
        </p:nvGrpSpPr>
        <p:grpSpPr>
          <a:xfrm>
            <a:off x="4926019" y="886476"/>
            <a:ext cx="6134642" cy="5857480"/>
            <a:chOff x="4630245" y="775059"/>
            <a:chExt cx="6134642" cy="585748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46247CF-48B8-4717-8890-9EE3F41377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02" r="-1922" b="64134"/>
            <a:stretch/>
          </p:blipFill>
          <p:spPr>
            <a:xfrm>
              <a:off x="4630245" y="775059"/>
              <a:ext cx="6134642" cy="5857480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818E8C8-42A2-46EF-ADA0-EB746DF8A990}"/>
                </a:ext>
              </a:extLst>
            </p:cNvPr>
            <p:cNvSpPr/>
            <p:nvPr/>
          </p:nvSpPr>
          <p:spPr>
            <a:xfrm>
              <a:off x="6151388" y="2818553"/>
              <a:ext cx="3307893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Thảo</a:t>
              </a: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 </a:t>
              </a:r>
              <a:r>
                <a:rPr lang="en-US" sz="5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luận</a:t>
              </a: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 </a:t>
              </a:r>
            </a:p>
            <a:p>
              <a:pPr algn="ctr"/>
              <a:r>
                <a:rPr lang="en-US" sz="54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nhóm</a:t>
              </a:r>
              <a:r>
                <a:rPr lang="en-US" sz="54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 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AD27E6F-A556-4849-AC91-53A1CAD6FAAF}"/>
              </a:ext>
            </a:extLst>
          </p:cNvPr>
          <p:cNvGrpSpPr/>
          <p:nvPr/>
        </p:nvGrpSpPr>
        <p:grpSpPr>
          <a:xfrm>
            <a:off x="5366591" y="1376909"/>
            <a:ext cx="5532369" cy="4059996"/>
            <a:chOff x="-2199041" y="1653552"/>
            <a:chExt cx="5532369" cy="4059996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7E6A3441-E481-49D8-B41C-D4F54D259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681" r="50000" b="36873"/>
            <a:stretch/>
          </p:blipFill>
          <p:spPr>
            <a:xfrm>
              <a:off x="-2199041" y="1653552"/>
              <a:ext cx="5532369" cy="4059996"/>
            </a:xfrm>
            <a:prstGeom prst="rect">
              <a:avLst/>
            </a:prstGeom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9AEF056B-4A5D-458D-B1E7-A932AF451EC0}"/>
                </a:ext>
              </a:extLst>
            </p:cNvPr>
            <p:cNvSpPr/>
            <p:nvPr/>
          </p:nvSpPr>
          <p:spPr>
            <a:xfrm>
              <a:off x="-1444523" y="3065840"/>
              <a:ext cx="3690434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Chia </a:t>
              </a:r>
              <a:r>
                <a:rPr lang="en-US" sz="8800" b="1" dirty="0" err="1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  <a:latin typeface="#9Slide07 IcielCadena" panose="02000503000000020004" pitchFamily="2" charset="0"/>
                </a:rPr>
                <a:t>sẻ</a:t>
              </a:r>
              <a:endPara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#9Slide07 IcielCadena" panose="02000503000000020004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3222129"/>
      </p:ext>
    </p:extLst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460" y="-237574"/>
            <a:ext cx="6644640" cy="72939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60092" y="4709638"/>
            <a:ext cx="2516159" cy="26214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476770" y="2638836"/>
            <a:ext cx="422498" cy="43612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7B1BBA-B715-44DB-9BD7-D944C64880ED}"/>
              </a:ext>
            </a:extLst>
          </p:cNvPr>
          <p:cNvSpPr txBox="1"/>
          <p:nvPr/>
        </p:nvSpPr>
        <p:spPr>
          <a:xfrm>
            <a:off x="4950185" y="1539704"/>
            <a:ext cx="7010211" cy="2677784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đáng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Nam,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ngợi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Nam.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61E984-D1F3-4AE4-877E-48AAC987CB08}"/>
              </a:ext>
            </a:extLst>
          </p:cNvPr>
          <p:cNvSpPr/>
          <p:nvPr/>
        </p:nvSpPr>
        <p:spPr>
          <a:xfrm>
            <a:off x="5947045" y="311252"/>
            <a:ext cx="5551520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ndrogyne" panose="02040603050506020204" pitchFamily="18" charset="0"/>
              </a:rPr>
              <a:t>Đánh giá mục tiêu</a:t>
            </a:r>
            <a:endParaRPr lang="en-US" sz="5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ndrogyne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5C347-AB6E-4091-A571-B79348887FF7}"/>
              </a:ext>
            </a:extLst>
          </p:cNvPr>
          <p:cNvSpPr txBox="1"/>
          <p:nvPr/>
        </p:nvSpPr>
        <p:spPr>
          <a:xfrm>
            <a:off x="4950184" y="4946743"/>
            <a:ext cx="7010211" cy="1348190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     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Biết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cách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đặt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với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tục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vừa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học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BBAC8-99D0-46F2-98B6-80453DEF14F6}"/>
              </a:ext>
            </a:extLst>
          </p:cNvPr>
          <p:cNvGrpSpPr/>
          <p:nvPr/>
        </p:nvGrpSpPr>
        <p:grpSpPr>
          <a:xfrm>
            <a:off x="4803815" y="4304569"/>
            <a:ext cx="942349" cy="1221966"/>
            <a:chOff x="5830315" y="4699721"/>
            <a:chExt cx="942349" cy="12219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1CB32A-E643-4EFD-9FBE-B74600FC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0" t="76257" r="6710" b="1841"/>
            <a:stretch/>
          </p:blipFill>
          <p:spPr>
            <a:xfrm>
              <a:off x="5830315" y="4699721"/>
              <a:ext cx="942349" cy="122196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127BA3-26AB-4D7C-97AC-70AEE3635D1B}"/>
                </a:ext>
              </a:extLst>
            </p:cNvPr>
            <p:cNvSpPr txBox="1"/>
            <p:nvPr/>
          </p:nvSpPr>
          <p:spPr>
            <a:xfrm>
              <a:off x="5936274" y="5046761"/>
              <a:ext cx="809389" cy="65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FF0066"/>
                  </a:solidFill>
                  <a:latin typeface="UVN Van" panose="00000400000000000000" pitchFamily="2" charset="0"/>
                </a:rPr>
                <a:t>02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5E7EF-57CE-49EF-83DD-C39A385A494A}"/>
              </a:ext>
            </a:extLst>
          </p:cNvPr>
          <p:cNvGrpSpPr/>
          <p:nvPr/>
        </p:nvGrpSpPr>
        <p:grpSpPr>
          <a:xfrm>
            <a:off x="4880368" y="1014078"/>
            <a:ext cx="922535" cy="1154983"/>
            <a:chOff x="5761833" y="1191829"/>
            <a:chExt cx="922535" cy="1154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BE5874-E219-4107-9869-B3588D965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3" t="4839" r="69558" b="75104"/>
            <a:stretch/>
          </p:blipFill>
          <p:spPr>
            <a:xfrm>
              <a:off x="5761833" y="1191829"/>
              <a:ext cx="908366" cy="11549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08E0C-4924-456D-A0C4-8068B5312094}"/>
                </a:ext>
              </a:extLst>
            </p:cNvPr>
            <p:cNvSpPr txBox="1"/>
            <p:nvPr/>
          </p:nvSpPr>
          <p:spPr>
            <a:xfrm>
              <a:off x="5874979" y="1627030"/>
              <a:ext cx="809389" cy="65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0070C0"/>
                  </a:solidFill>
                  <a:latin typeface="UVN Van" panose="00000400000000000000" pitchFamily="2" charset="0"/>
                </a:rPr>
                <a:t>01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30D17EA-CBB0-4D8E-8396-64CCE781F6D8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040" y="1008987"/>
            <a:ext cx="1219200" cy="1219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84C25DD-9B2E-4E4A-B741-6CDE95473D4E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66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07" y="445875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5101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77D83055-51E8-411E-B392-E20D0DF42A5A}"/>
              </a:ext>
            </a:extLst>
          </p:cNvPr>
          <p:cNvGrpSpPr/>
          <p:nvPr/>
        </p:nvGrpSpPr>
        <p:grpSpPr>
          <a:xfrm>
            <a:off x="2934861" y="512562"/>
            <a:ext cx="5407305" cy="2048715"/>
            <a:chOff x="2934861" y="512562"/>
            <a:chExt cx="5407305" cy="204871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945A6F9-F374-4E03-AAE6-972E8811F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4907" b="66795"/>
            <a:stretch/>
          </p:blipFill>
          <p:spPr>
            <a:xfrm>
              <a:off x="2934861" y="512562"/>
              <a:ext cx="5407305" cy="2048715"/>
            </a:xfrm>
            <a:prstGeom prst="rect">
              <a:avLst/>
            </a:prstGeom>
          </p:spPr>
        </p:pic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7AE016A-7037-42CD-97ED-FAA728A9E0C2}"/>
                </a:ext>
              </a:extLst>
            </p:cNvPr>
            <p:cNvSpPr/>
            <p:nvPr/>
          </p:nvSpPr>
          <p:spPr>
            <a:xfrm>
              <a:off x="4789645" y="799610"/>
              <a:ext cx="2690160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dirty="0" err="1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ndrogyne" panose="02040603050506020204" pitchFamily="18" charset="0"/>
                </a:rPr>
                <a:t>Dặn</a:t>
              </a:r>
              <a:r>
                <a:rPr lang="en-US" sz="6000" b="1" dirty="0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ndrogyne" panose="02040603050506020204" pitchFamily="18" charset="0"/>
                </a:rPr>
                <a:t> </a:t>
              </a:r>
              <a:r>
                <a:rPr lang="en-US" sz="6000" b="1" dirty="0" err="1">
                  <a:ln w="12700">
                    <a:solidFill>
                      <a:schemeClr val="accent6">
                        <a:lumMod val="50000"/>
                      </a:schemeClr>
                    </a:solidFill>
                    <a:prstDash val="solid"/>
                  </a:ln>
                  <a:pattFill prst="pct50">
                    <a:fgClr>
                      <a:schemeClr val="accent1"/>
                    </a:fgClr>
                    <a:bgClr>
                      <a:schemeClr val="accent1">
                        <a:lumMod val="20000"/>
                        <a:lumOff val="80000"/>
                      </a:schemeClr>
                    </a:bgClr>
                  </a:patt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UTM Androgyne" panose="02040603050506020204" pitchFamily="18" charset="0"/>
                </a:rPr>
                <a:t>dò</a:t>
              </a:r>
              <a:endParaRPr lang="en-US" sz="6000" b="1" cap="none" spc="0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ndrogyne" panose="02040603050506020204" pitchFamily="18" charset="0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D99853CE-5EC4-49A4-8667-655018BA9092}"/>
              </a:ext>
            </a:extLst>
          </p:cNvPr>
          <p:cNvSpPr txBox="1"/>
          <p:nvPr/>
        </p:nvSpPr>
        <p:spPr>
          <a:xfrm>
            <a:off x="4789645" y="2561277"/>
            <a:ext cx="685078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Ghi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nhớ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từ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chỉ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phẩm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chất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những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tục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ngữ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phụ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nữ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F732E6A-9C20-466B-8A2E-3F8ACF9BAD43}"/>
              </a:ext>
            </a:extLst>
          </p:cNvPr>
          <p:cNvSpPr txBox="1"/>
          <p:nvPr/>
        </p:nvSpPr>
        <p:spPr>
          <a:xfrm>
            <a:off x="4789645" y="4336380"/>
            <a:ext cx="685078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Chuẩn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bị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sau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: </a:t>
            </a:r>
          </a:p>
          <a:p>
            <a:pPr algn="just"/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	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Ôn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tập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về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dấu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(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Dấu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phẩy</a:t>
            </a:r>
            <a:r>
              <a:rPr lang="en-US" sz="3200" b="1" dirty="0">
                <a:solidFill>
                  <a:srgbClr val="0070C0"/>
                </a:solidFill>
                <a:latin typeface="UVN Van" panose="00000400000000000000" pitchFamily="2" charset="0"/>
              </a:rPr>
              <a:t>)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6809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49236" y="-1944799"/>
            <a:ext cx="6644640" cy="1070839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760092" y="4709638"/>
            <a:ext cx="2516159" cy="262146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476770" y="263883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747B1BBA-B715-44DB-9BD7-D944C64880ED}"/>
              </a:ext>
            </a:extLst>
          </p:cNvPr>
          <p:cNvSpPr txBox="1"/>
          <p:nvPr/>
        </p:nvSpPr>
        <p:spPr>
          <a:xfrm>
            <a:off x="4950185" y="1539704"/>
            <a:ext cx="7010211" cy="2677784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     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Biết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đáng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quý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Nam,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tục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ngợi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phẩm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chất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của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phụ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nữ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VN Van" panose="00000400000000000000" pitchFamily="2" charset="0"/>
              </a:rPr>
              <a:t>Việt</a:t>
            </a: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Nam.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E61E984-D1F3-4AE4-877E-48AAC987CB08}"/>
              </a:ext>
            </a:extLst>
          </p:cNvPr>
          <p:cNvSpPr/>
          <p:nvPr/>
        </p:nvSpPr>
        <p:spPr>
          <a:xfrm>
            <a:off x="6222760" y="311252"/>
            <a:ext cx="500008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UTM Androgyne" panose="02040603050506020204" pitchFamily="18" charset="0"/>
              </a:rPr>
              <a:t>Mục tiêu bài học</a:t>
            </a:r>
            <a:endParaRPr lang="en-US" sz="5000" b="1" cap="none" spc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UTM Androgyne" panose="0204060305050602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855C347-AB6E-4091-A571-B79348887FF7}"/>
              </a:ext>
            </a:extLst>
          </p:cNvPr>
          <p:cNvSpPr txBox="1"/>
          <p:nvPr/>
        </p:nvSpPr>
        <p:spPr>
          <a:xfrm>
            <a:off x="4950184" y="4946743"/>
            <a:ext cx="7010211" cy="1348190"/>
          </a:xfrm>
          <a:prstGeom prst="rect">
            <a:avLst/>
          </a:prstGeom>
          <a:solidFill>
            <a:srgbClr val="FCFCF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3600" dirty="0">
                <a:solidFill>
                  <a:srgbClr val="002060"/>
                </a:solidFill>
                <a:latin typeface="UVN Van" panose="00000400000000000000" pitchFamily="2" charset="0"/>
              </a:rPr>
              <a:t>      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Biết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cách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đặt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với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các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tục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ngữ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vừa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UVN Van" panose="00000400000000000000" pitchFamily="2" charset="0"/>
              </a:rPr>
              <a:t>học</a:t>
            </a:r>
            <a:r>
              <a:rPr lang="en-US" sz="3600" dirty="0">
                <a:solidFill>
                  <a:srgbClr val="FF0066"/>
                </a:solidFill>
                <a:latin typeface="UVN Van" panose="00000400000000000000" pitchFamily="2" charset="0"/>
              </a:rPr>
              <a:t>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CBBAC8-99D0-46F2-98B6-80453DEF14F6}"/>
              </a:ext>
            </a:extLst>
          </p:cNvPr>
          <p:cNvGrpSpPr/>
          <p:nvPr/>
        </p:nvGrpSpPr>
        <p:grpSpPr>
          <a:xfrm>
            <a:off x="4803815" y="4304569"/>
            <a:ext cx="942349" cy="1221966"/>
            <a:chOff x="5830315" y="4699721"/>
            <a:chExt cx="942349" cy="12219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E1CB32A-E643-4EFD-9FBE-B74600FCB9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10" t="76257" r="6710" b="1841"/>
            <a:stretch/>
          </p:blipFill>
          <p:spPr>
            <a:xfrm>
              <a:off x="5830315" y="4699721"/>
              <a:ext cx="942349" cy="122196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3127BA3-26AB-4D7C-97AC-70AEE3635D1B}"/>
                </a:ext>
              </a:extLst>
            </p:cNvPr>
            <p:cNvSpPr txBox="1"/>
            <p:nvPr/>
          </p:nvSpPr>
          <p:spPr>
            <a:xfrm>
              <a:off x="5936274" y="5046761"/>
              <a:ext cx="809389" cy="65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>
                  <a:solidFill>
                    <a:srgbClr val="FF0066"/>
                  </a:solidFill>
                  <a:latin typeface="UVN Van" panose="00000400000000000000" pitchFamily="2" charset="0"/>
                </a:rPr>
                <a:t>02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F35E7EF-57CE-49EF-83DD-C39A385A494A}"/>
              </a:ext>
            </a:extLst>
          </p:cNvPr>
          <p:cNvGrpSpPr/>
          <p:nvPr/>
        </p:nvGrpSpPr>
        <p:grpSpPr>
          <a:xfrm>
            <a:off x="4880368" y="1014078"/>
            <a:ext cx="922535" cy="1154983"/>
            <a:chOff x="5761833" y="1191829"/>
            <a:chExt cx="922535" cy="11549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BE5874-E219-4107-9869-B3588D9655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53" t="4839" r="69558" b="75104"/>
            <a:stretch/>
          </p:blipFill>
          <p:spPr>
            <a:xfrm>
              <a:off x="5761833" y="1191829"/>
              <a:ext cx="908366" cy="1154983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C808E0C-4924-456D-A0C4-8068B5312094}"/>
                </a:ext>
              </a:extLst>
            </p:cNvPr>
            <p:cNvSpPr txBox="1"/>
            <p:nvPr/>
          </p:nvSpPr>
          <p:spPr>
            <a:xfrm>
              <a:off x="5874979" y="1627030"/>
              <a:ext cx="809389" cy="652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en-US" sz="34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3611047"/>
            <a:ext cx="294120" cy="35294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F8BF79-FA51-470B-A728-9A4EC7D1CF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4428">
            <a:off x="10186405" y="4243071"/>
            <a:ext cx="863797" cy="4191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0E9EF4C-30D3-4AFC-840C-5E2D51F6DA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428" y="1475561"/>
            <a:ext cx="1395134" cy="15632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1146770" y="1982449"/>
            <a:ext cx="584006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Cadena" panose="02000503000000020004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31429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50"/>
                            </p:stCondLst>
                            <p:childTnLst>
                              <p:par>
                                <p:cTn id="18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>
            <a:extLst>
              <a:ext uri="{FF2B5EF4-FFF2-40B4-BE49-F238E27FC236}">
                <a16:creationId xmlns:a16="http://schemas.microsoft.com/office/drawing/2014/main" id="{DD87547D-59D5-492B-BEDB-ED8B504A1DBA}"/>
              </a:ext>
            </a:extLst>
          </p:cNvPr>
          <p:cNvSpPr txBox="1"/>
          <p:nvPr/>
        </p:nvSpPr>
        <p:spPr>
          <a:xfrm>
            <a:off x="1871003" y="3520310"/>
            <a:ext cx="842205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UVN Van" panose="00000400000000000000" pitchFamily="2" charset="0"/>
              </a:rPr>
              <a:t>Ngăn cách các bộ phận cùng chức vụ trong câu</a:t>
            </a:r>
            <a:endParaRPr lang="en-US" sz="3200">
              <a:solidFill>
                <a:schemeClr val="bg1"/>
              </a:solidFill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F1874321-059A-4C51-948C-7046CB9FBC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3" b="29501"/>
          <a:stretch/>
        </p:blipFill>
        <p:spPr>
          <a:xfrm>
            <a:off x="1150883" y="510523"/>
            <a:ext cx="9537104" cy="129817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D6A9AB8-9614-47A6-8EE7-28CE799CBC6A}"/>
              </a:ext>
            </a:extLst>
          </p:cNvPr>
          <p:cNvSpPr txBox="1"/>
          <p:nvPr/>
        </p:nvSpPr>
        <p:spPr>
          <a:xfrm>
            <a:off x="2674762" y="784090"/>
            <a:ext cx="74567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UVN Van" panose="00000400000000000000" pitchFamily="2" charset="0"/>
              </a:rPr>
              <a:t>Nêu tác dụng của dấu phẩy.</a:t>
            </a:r>
            <a:endParaRPr lang="en-US" sz="4000" b="1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0C4D24D-8494-444A-9A1C-74A7237A9F28}"/>
              </a:ext>
            </a:extLst>
          </p:cNvPr>
          <p:cNvGrpSpPr/>
          <p:nvPr/>
        </p:nvGrpSpPr>
        <p:grpSpPr>
          <a:xfrm>
            <a:off x="738517" y="2378412"/>
            <a:ext cx="9393011" cy="1069618"/>
            <a:chOff x="738518" y="2378412"/>
            <a:chExt cx="8682342" cy="1069618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CCD178B-8408-40CB-9BF6-A2D13B578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738518" y="2378412"/>
              <a:ext cx="8682342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5CB4DDD-C4D5-4C23-8A0F-CB55779A2F0E}"/>
                </a:ext>
              </a:extLst>
            </p:cNvPr>
            <p:cNvSpPr txBox="1"/>
            <p:nvPr/>
          </p:nvSpPr>
          <p:spPr>
            <a:xfrm>
              <a:off x="924473" y="2636222"/>
              <a:ext cx="8297313" cy="523220"/>
            </a:xfrm>
            <a:prstGeom prst="rect">
              <a:avLst/>
            </a:prstGeom>
            <a:solidFill>
              <a:srgbClr val="F29335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Ngăn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cách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bộ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phận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cùng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chức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vụ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trong</a:t>
              </a:r>
              <a:r>
                <a:rPr lang="en-US" sz="28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câu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96F574A-2646-45E5-A795-E6B612DF0374}"/>
              </a:ext>
            </a:extLst>
          </p:cNvPr>
          <p:cNvGrpSpPr/>
          <p:nvPr/>
        </p:nvGrpSpPr>
        <p:grpSpPr>
          <a:xfrm>
            <a:off x="1957658" y="3538013"/>
            <a:ext cx="9434867" cy="1069618"/>
            <a:chOff x="1957658" y="3538013"/>
            <a:chExt cx="8890977" cy="106961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E73546F-1585-485C-8267-29800FE37D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rgbClr val="0099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1957658" y="3538013"/>
              <a:ext cx="8890977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1C6B1F7-7B86-4B52-8652-3152C74EA9FA}"/>
                </a:ext>
              </a:extLst>
            </p:cNvPr>
            <p:cNvSpPr txBox="1"/>
            <p:nvPr/>
          </p:nvSpPr>
          <p:spPr>
            <a:xfrm>
              <a:off x="2242057" y="3803636"/>
              <a:ext cx="8479443" cy="584775"/>
            </a:xfrm>
            <a:prstGeom prst="rect">
              <a:avLst/>
            </a:prstGeom>
            <a:solidFill>
              <a:srgbClr val="679C67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Ngăn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cách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trạng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với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chủ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ngữ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và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vị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ngữ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BA1C426-F69D-4A44-ADB2-3FBBE05CF3F4}"/>
              </a:ext>
            </a:extLst>
          </p:cNvPr>
          <p:cNvGrpSpPr/>
          <p:nvPr/>
        </p:nvGrpSpPr>
        <p:grpSpPr>
          <a:xfrm>
            <a:off x="3080112" y="4820211"/>
            <a:ext cx="8639554" cy="1069618"/>
            <a:chOff x="3080112" y="4820211"/>
            <a:chExt cx="8639554" cy="106961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C1BBA664-AA0A-43C3-926D-AFE32F53C3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prstClr val="black"/>
                <a:schemeClr val="accent5">
                  <a:lumMod val="75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73" t="59405" r="44026" b="30290"/>
            <a:stretch/>
          </p:blipFill>
          <p:spPr>
            <a:xfrm>
              <a:off x="3080112" y="4820211"/>
              <a:ext cx="8639554" cy="1069618"/>
            </a:xfrm>
            <a:prstGeom prst="roundRect">
              <a:avLst>
                <a:gd name="adj" fmla="val 50000"/>
              </a:avLst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93EA23E-E64D-4C04-9E2D-4767A6132A27}"/>
                </a:ext>
              </a:extLst>
            </p:cNvPr>
            <p:cNvSpPr txBox="1"/>
            <p:nvPr/>
          </p:nvSpPr>
          <p:spPr>
            <a:xfrm>
              <a:off x="3286230" y="5120793"/>
              <a:ext cx="8241206" cy="584775"/>
            </a:xfrm>
            <a:prstGeom prst="rect">
              <a:avLst/>
            </a:prstGeom>
            <a:solidFill>
              <a:srgbClr val="617CA0"/>
            </a:solidFill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Ngăn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cách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các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vế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trong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câu</a:t>
              </a:r>
              <a:r>
                <a:rPr lang="en-US" sz="3200" b="1" dirty="0">
                  <a:solidFill>
                    <a:schemeClr val="bg1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UVN Van" panose="00000400000000000000" pitchFamily="2" charset="0"/>
                </a:rPr>
                <a:t>ghép</a:t>
              </a:r>
              <a:endParaRPr lang="en-US" sz="3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0157439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4" name="空心弧 3">
            <a:extLst>
              <a:ext uri="{FF2B5EF4-FFF2-40B4-BE49-F238E27FC236}">
                <a16:creationId xmlns:a16="http://schemas.microsoft.com/office/drawing/2014/main" id="{9502A218-0C60-4603-95CC-1D21B99FF5FD}"/>
              </a:ext>
            </a:extLst>
          </p:cNvPr>
          <p:cNvSpPr/>
          <p:nvPr/>
        </p:nvSpPr>
        <p:spPr>
          <a:xfrm>
            <a:off x="3955338" y="4540549"/>
            <a:ext cx="3876273" cy="3875249"/>
          </a:xfrm>
          <a:prstGeom prst="blockArc">
            <a:avLst>
              <a:gd name="adj1" fmla="val 10800000"/>
              <a:gd name="adj2" fmla="val 21588671"/>
              <a:gd name="adj3" fmla="val 2508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0894A9-B6C4-48BD-BD27-B73FA87A9150}"/>
              </a:ext>
            </a:extLst>
          </p:cNvPr>
          <p:cNvGrpSpPr/>
          <p:nvPr/>
        </p:nvGrpSpPr>
        <p:grpSpPr>
          <a:xfrm>
            <a:off x="1615724" y="379826"/>
            <a:ext cx="8960553" cy="1406771"/>
            <a:chOff x="1615724" y="379826"/>
            <a:chExt cx="8960553" cy="14067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D3D0420-F413-4DE5-80A6-C3EE83F98C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5641" r="11504" b="12000"/>
            <a:stretch/>
          </p:blipFill>
          <p:spPr>
            <a:xfrm>
              <a:off x="1615724" y="379826"/>
              <a:ext cx="8960553" cy="14067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99A8A4E-30B2-466F-BF99-1A567E9365F4}"/>
                </a:ext>
              </a:extLst>
            </p:cNvPr>
            <p:cNvSpPr txBox="1"/>
            <p:nvPr/>
          </p:nvSpPr>
          <p:spPr>
            <a:xfrm>
              <a:off x="2364283" y="815822"/>
              <a:ext cx="7459573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000" b="1">
                  <a:solidFill>
                    <a:schemeClr val="bg1"/>
                  </a:solidFill>
                  <a:latin typeface="UVN Van" panose="00000400000000000000" pitchFamily="2" charset="0"/>
                </a:rPr>
                <a:t>Dấu phẩy trong câu sau có tác dụng gì?</a:t>
              </a:r>
              <a:endParaRPr lang="en-US" sz="3000" b="1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781798E-18DF-45B2-B9C4-978677FFDA03}"/>
              </a:ext>
            </a:extLst>
          </p:cNvPr>
          <p:cNvSpPr txBox="1"/>
          <p:nvPr/>
        </p:nvSpPr>
        <p:spPr>
          <a:xfrm>
            <a:off x="1043805" y="1830357"/>
            <a:ext cx="1021505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rgbClr val="0070C0"/>
                </a:solidFill>
                <a:latin typeface="UVN Van" panose="00000400000000000000" pitchFamily="2" charset="0"/>
              </a:rPr>
              <a:t>Chiều nay, thằng Hoan học lớp 3C mải đuổi theo con cào cào, trượt chân sa xuống ngòi nước.</a:t>
            </a:r>
            <a:endParaRPr lang="en-US" sz="3200" b="1">
              <a:solidFill>
                <a:srgbClr val="0070C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DFBC8AD-D9BA-494F-827F-0F560DFCBC38}"/>
              </a:ext>
            </a:extLst>
          </p:cNvPr>
          <p:cNvSpPr txBox="1"/>
          <p:nvPr/>
        </p:nvSpPr>
        <p:spPr>
          <a:xfrm>
            <a:off x="3095598" y="1723716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UVN Van" panose="00000400000000000000" pitchFamily="2" charset="0"/>
              </a:rPr>
              <a:t>(1)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888F0D-8522-401F-82E2-310D5B59FFE4}"/>
              </a:ext>
            </a:extLst>
          </p:cNvPr>
          <p:cNvSpPr txBox="1"/>
          <p:nvPr/>
        </p:nvSpPr>
        <p:spPr>
          <a:xfrm>
            <a:off x="3889093" y="2766999"/>
            <a:ext cx="7934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UVN Van" panose="00000400000000000000" pitchFamily="2" charset="0"/>
              </a:rPr>
              <a:t>(2)</a:t>
            </a:r>
            <a:endParaRPr lang="en-US" sz="2400" b="1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E44A1-FA5B-4727-8450-E351A4B2C034}"/>
              </a:ext>
            </a:extLst>
          </p:cNvPr>
          <p:cNvGrpSpPr/>
          <p:nvPr/>
        </p:nvGrpSpPr>
        <p:grpSpPr>
          <a:xfrm>
            <a:off x="73121" y="2337618"/>
            <a:ext cx="4446438" cy="4469416"/>
            <a:chOff x="73121" y="2337618"/>
            <a:chExt cx="4446438" cy="44694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482F98-4F00-45EE-9459-55474C3B6E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>
              <a:off x="73121" y="2337618"/>
              <a:ext cx="4446438" cy="446941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100F749-7B9D-4003-92C4-81C06826B7EF}"/>
                </a:ext>
              </a:extLst>
            </p:cNvPr>
            <p:cNvSpPr txBox="1"/>
            <p:nvPr/>
          </p:nvSpPr>
          <p:spPr>
            <a:xfrm rot="21224743">
              <a:off x="867723" y="3279954"/>
              <a:ext cx="2966965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(1)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n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VN Van" panose="00000400000000000000" pitchFamily="2" charset="0"/>
                </a:rPr>
                <a:t>găn</a:t>
              </a:r>
              <a:r>
                <a:rPr lang="en-US" sz="3200" b="1" dirty="0" smtClean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trạng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với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chủ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và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vị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ngữ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518F99A-A16F-4D2A-AE25-88465348F5D2}"/>
              </a:ext>
            </a:extLst>
          </p:cNvPr>
          <p:cNvGrpSpPr/>
          <p:nvPr/>
        </p:nvGrpSpPr>
        <p:grpSpPr>
          <a:xfrm>
            <a:off x="7397346" y="2305841"/>
            <a:ext cx="4446438" cy="4469416"/>
            <a:chOff x="7397346" y="2305841"/>
            <a:chExt cx="4446438" cy="4469416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32339B1-14A2-4BC9-AE4F-70602A18E9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20" r="48483" b="64052"/>
            <a:stretch/>
          </p:blipFill>
          <p:spPr>
            <a:xfrm rot="1096164">
              <a:off x="7397346" y="2305841"/>
              <a:ext cx="4446438" cy="446941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AFB0D3E-AB75-4859-B669-15A16F8C77DB}"/>
                </a:ext>
              </a:extLst>
            </p:cNvPr>
            <p:cNvSpPr txBox="1"/>
            <p:nvPr/>
          </p:nvSpPr>
          <p:spPr>
            <a:xfrm rot="754849">
              <a:off x="8481119" y="3396647"/>
              <a:ext cx="268547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phẩy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(2)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n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UVN Van" panose="00000400000000000000" pitchFamily="2" charset="0"/>
                </a:rPr>
                <a:t>găn</a:t>
              </a:r>
              <a:r>
                <a:rPr lang="en-US" sz="3200" b="1" dirty="0" smtClean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cách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các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cùng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chức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latin typeface="UVN Van" panose="00000400000000000000" pitchFamily="2" charset="0"/>
                </a:rPr>
                <a:t>vụ</a:t>
              </a:r>
              <a:r>
                <a:rPr lang="en-US" sz="3200" b="1" dirty="0">
                  <a:solidFill>
                    <a:srgbClr val="FF000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câu</a:t>
              </a:r>
              <a:endParaRPr lang="en-US" sz="32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156969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F6A4BB4-81DD-468B-8AAC-9EDFDE6A8E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A68D798-07AA-4E36-810F-B9E923648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1C10BFE-A374-4D7F-9325-5F43D600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80" y="1689100"/>
            <a:ext cx="294120" cy="3529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F2B8244-EDB0-4264-BC3A-992F89BE1D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034" y="3790650"/>
            <a:ext cx="444494" cy="7325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0E82BE-5342-4D7D-8051-E76B68F0996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62" r="50000"/>
          <a:stretch/>
        </p:blipFill>
        <p:spPr>
          <a:xfrm>
            <a:off x="-38104" y="478970"/>
            <a:ext cx="8064503" cy="44704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FB1348D-49A7-4918-B6D3-8D3C7D2B34B9}"/>
              </a:ext>
            </a:extLst>
          </p:cNvPr>
          <p:cNvSpPr/>
          <p:nvPr/>
        </p:nvSpPr>
        <p:spPr>
          <a:xfrm>
            <a:off x="1230127" y="1982449"/>
            <a:ext cx="56733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#9Slide07 IcielCadena" panose="02000503000000020004" pitchFamily="2" charset="0"/>
              </a:rPr>
              <a:t>KHÁM PHÁ</a:t>
            </a: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E54A991-9E5C-45A2-B775-81F58246F4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BE0319D7-D1AF-4032-9326-019862163640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ADFAC14A-0CF8-4190-AE0D-DC9DEDB5B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4" name="图片 10">
              <a:extLst>
                <a:ext uri="{FF2B5EF4-FFF2-40B4-BE49-F238E27FC236}">
                  <a16:creationId xmlns:a16="http://schemas.microsoft.com/office/drawing/2014/main" id="{B5D23BAC-5507-40F6-B919-B06D85D8E7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15" name="组合 1">
            <a:extLst>
              <a:ext uri="{FF2B5EF4-FFF2-40B4-BE49-F238E27FC236}">
                <a16:creationId xmlns:a16="http://schemas.microsoft.com/office/drawing/2014/main" id="{77C1CAB9-568D-4006-A993-1DC07085164E}"/>
              </a:ext>
            </a:extLst>
          </p:cNvPr>
          <p:cNvGrpSpPr/>
          <p:nvPr/>
        </p:nvGrpSpPr>
        <p:grpSpPr>
          <a:xfrm>
            <a:off x="5963519" y="2478514"/>
            <a:ext cx="6326442" cy="4767340"/>
            <a:chOff x="-591423" y="1707337"/>
            <a:chExt cx="7679682" cy="5787085"/>
          </a:xfrm>
        </p:grpSpPr>
        <p:pic>
          <p:nvPicPr>
            <p:cNvPr id="16" name="图片 12">
              <a:extLst>
                <a:ext uri="{FF2B5EF4-FFF2-40B4-BE49-F238E27FC236}">
                  <a16:creationId xmlns:a16="http://schemas.microsoft.com/office/drawing/2014/main" id="{48AA8ECB-AC19-46B4-9B4B-F98E185B34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8" name="图片 13">
              <a:extLst>
                <a:ext uri="{FF2B5EF4-FFF2-40B4-BE49-F238E27FC236}">
                  <a16:creationId xmlns:a16="http://schemas.microsoft.com/office/drawing/2014/main" id="{3B307262-7A54-4CC9-89C6-3FBD88676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CFCC660-7ABB-438C-BC5A-8B7C523CCAEE}"/>
              </a:ext>
            </a:extLst>
          </p:cNvPr>
          <p:cNvGrpSpPr/>
          <p:nvPr/>
        </p:nvGrpSpPr>
        <p:grpSpPr>
          <a:xfrm>
            <a:off x="75652" y="-843654"/>
            <a:ext cx="7950747" cy="6644335"/>
            <a:chOff x="336564" y="-607998"/>
            <a:chExt cx="7950747" cy="664433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89FFBCF-8911-4E3A-9296-069F0E58EA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028" r="50000" b="32305"/>
            <a:stretch/>
          </p:blipFill>
          <p:spPr>
            <a:xfrm>
              <a:off x="336564" y="-607998"/>
              <a:ext cx="7950747" cy="6644335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D7322E-3918-4174-8199-7FD6FD8A262C}"/>
                </a:ext>
              </a:extLst>
            </p:cNvPr>
            <p:cNvSpPr txBox="1"/>
            <p:nvPr/>
          </p:nvSpPr>
          <p:spPr>
            <a:xfrm>
              <a:off x="1765245" y="2111143"/>
              <a:ext cx="4904192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Hãy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cùng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chúng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mình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thực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hiện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những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nhiệm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vụ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sau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UVN Van" panose="00000400000000000000" pitchFamily="2" charset="0"/>
                </a:rPr>
                <a:t>nhé</a:t>
              </a:r>
              <a:r>
                <a:rPr lang="en-US" sz="3600" b="1" dirty="0">
                  <a:solidFill>
                    <a:srgbClr val="002060"/>
                  </a:solidFill>
                  <a:latin typeface="UVN Van" panose="00000400000000000000" pitchFamily="2" charset="0"/>
                </a:rPr>
                <a:t>!</a:t>
              </a:r>
              <a:endParaRPr lang="en-US" sz="36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0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800"/>
                            </p:stCondLst>
                            <p:childTnLst>
                              <p:par>
                                <p:cTn id="17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allAtOnce"/>
      <p:bldP spid="17" grpI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FACB939-FAB4-4FA8-9801-4A74145275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26" y="2194542"/>
            <a:ext cx="4794707" cy="35914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266217" y="536926"/>
            <a:ext cx="11655707" cy="124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  <a:spcAft>
                <a:spcPts val="600"/>
              </a:spcAft>
            </a:pP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Bác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Hồ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đã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khen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tặng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phụ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nữ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Việt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Nam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tám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UVN Van" panose="00000400000000000000" pitchFamily="2" charset="0"/>
              </a:rPr>
              <a:t>vàng</a:t>
            </a:r>
            <a:r>
              <a:rPr lang="en-US" sz="3400" b="1" dirty="0">
                <a:solidFill>
                  <a:srgbClr val="0070C0"/>
                </a:solidFill>
                <a:latin typeface="UVN Van" panose="00000400000000000000" pitchFamily="2" charset="0"/>
              </a:rPr>
              <a:t>: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anh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hùng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bất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khuất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trung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hậu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,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đảm</a:t>
            </a:r>
            <a:r>
              <a:rPr lang="en-US" sz="3400" b="1" dirty="0">
                <a:solidFill>
                  <a:srgbClr val="C00000"/>
                </a:solidFill>
                <a:latin typeface="UVN Van" panose="00000400000000000000" pitchFamily="2" charset="0"/>
              </a:rPr>
              <a:t> </a:t>
            </a:r>
            <a:r>
              <a:rPr lang="en-US" sz="3400" b="1" dirty="0" err="1">
                <a:solidFill>
                  <a:srgbClr val="C00000"/>
                </a:solidFill>
                <a:latin typeface="UVN Van" panose="00000400000000000000" pitchFamily="2" charset="0"/>
              </a:rPr>
              <a:t>đang</a:t>
            </a:r>
            <a:endParaRPr lang="en-US" sz="3400" b="1" dirty="0">
              <a:solidFill>
                <a:srgbClr val="C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E022641-F937-4B6D-816A-4D8670618810}"/>
              </a:ext>
            </a:extLst>
          </p:cNvPr>
          <p:cNvGrpSpPr/>
          <p:nvPr/>
        </p:nvGrpSpPr>
        <p:grpSpPr>
          <a:xfrm>
            <a:off x="6133574" y="1765495"/>
            <a:ext cx="5223800" cy="2002220"/>
            <a:chOff x="6133574" y="1765495"/>
            <a:chExt cx="5223800" cy="2002220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98C5D630-6596-4118-846D-AB42D8F34EC7}"/>
                </a:ext>
              </a:extLst>
            </p:cNvPr>
            <p:cNvSpPr/>
            <p:nvPr/>
          </p:nvSpPr>
          <p:spPr>
            <a:xfrm>
              <a:off x="6133574" y="1765495"/>
              <a:ext cx="5223800" cy="2002220"/>
            </a:xfrm>
            <a:prstGeom prst="wedgeRoundRectCallout">
              <a:avLst>
                <a:gd name="adj1" fmla="val 29053"/>
                <a:gd name="adj2" fmla="val 76673"/>
                <a:gd name="adj3" fmla="val 16667"/>
              </a:avLst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D28518-CA42-4BC6-B244-5CBC461F2EBD}"/>
                </a:ext>
              </a:extLst>
            </p:cNvPr>
            <p:cNvSpPr txBox="1"/>
            <p:nvPr/>
          </p:nvSpPr>
          <p:spPr>
            <a:xfrm>
              <a:off x="6197743" y="1945087"/>
              <a:ext cx="5055762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Ý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UVN Van" panose="00000400000000000000" pitchFamily="2" charset="0"/>
                </a:rPr>
                <a:t>nghĩa</a:t>
              </a:r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UVN Van" panose="00000400000000000000" pitchFamily="2" charset="0"/>
                </a:rPr>
                <a:t>của</a:t>
              </a:r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UVN Van" panose="00000400000000000000" pitchFamily="2" charset="0"/>
                </a:rPr>
                <a:t>những</a:t>
              </a:r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từ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trên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UVN Van" panose="00000400000000000000" pitchFamily="2" charset="0"/>
                </a:rPr>
                <a:t>là</a:t>
              </a:r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 smtClean="0">
                  <a:solidFill>
                    <a:srgbClr val="0070C0"/>
                  </a:solidFill>
                  <a:latin typeface="UVN Van" panose="00000400000000000000" pitchFamily="2" charset="0"/>
                </a:rPr>
                <a:t>gì</a:t>
              </a:r>
              <a:r>
                <a:rPr lang="en-US" sz="3200" b="1" dirty="0" smtClean="0">
                  <a:solidFill>
                    <a:srgbClr val="0070C0"/>
                  </a:solidFill>
                  <a:latin typeface="UVN Van" panose="00000400000000000000" pitchFamily="2" charset="0"/>
                </a:rPr>
                <a:t>?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Hãy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làm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bài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tập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sau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UVN Van" panose="00000400000000000000" pitchFamily="2" charset="0"/>
                </a:rPr>
                <a:t>nhé</a:t>
              </a:r>
              <a:r>
                <a:rPr lang="en-US" sz="3200" b="1" dirty="0">
                  <a:solidFill>
                    <a:srgbClr val="0070C0"/>
                  </a:solidFill>
                  <a:latin typeface="UVN Van" panose="00000400000000000000" pitchFamily="2" charset="0"/>
                </a:rPr>
                <a:t>!</a:t>
              </a:r>
              <a:endParaRPr lang="en-US" sz="32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D3A688-7561-4AE1-82CA-D2A838608A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578" y="3875625"/>
            <a:ext cx="1782235" cy="2586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77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56368" y="-2546819"/>
            <a:ext cx="6667501" cy="11951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9094B4-1114-4D24-99CF-4331FCA49147}"/>
              </a:ext>
            </a:extLst>
          </p:cNvPr>
          <p:cNvSpPr txBox="1"/>
          <p:nvPr/>
        </p:nvSpPr>
        <p:spPr>
          <a:xfrm>
            <a:off x="543011" y="185692"/>
            <a:ext cx="1110211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>
                <a:solidFill>
                  <a:srgbClr val="0070C0"/>
                </a:solidFill>
                <a:latin typeface="UVN Van" panose="00000400000000000000" pitchFamily="2" charset="0"/>
              </a:rPr>
              <a:t>a. Giải thích các từ nói trên bằng cách nối mỗi từ với nghĩa của nó:</a:t>
            </a:r>
            <a:endParaRPr lang="en-US" sz="3400" b="1">
              <a:solidFill>
                <a:srgbClr val="C0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FE18630-D1FA-4D23-BA2D-883C3B1E6B4C}"/>
              </a:ext>
            </a:extLst>
          </p:cNvPr>
          <p:cNvGrpSpPr/>
          <p:nvPr/>
        </p:nvGrpSpPr>
        <p:grpSpPr>
          <a:xfrm>
            <a:off x="425311" y="1483866"/>
            <a:ext cx="3515711" cy="1278985"/>
            <a:chOff x="410231" y="1479916"/>
            <a:chExt cx="3515711" cy="127898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A0C4AFF-B93C-492A-9368-1782C4B1D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410231" y="1479916"/>
              <a:ext cx="3515711" cy="127898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32A000-29F9-4728-A35F-20BFD15EB830}"/>
                </a:ext>
              </a:extLst>
            </p:cNvPr>
            <p:cNvSpPr txBox="1"/>
            <p:nvPr/>
          </p:nvSpPr>
          <p:spPr>
            <a:xfrm>
              <a:off x="845646" y="1677315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UVN Van" panose="00000400000000000000" pitchFamily="2" charset="0"/>
                </a:rPr>
                <a:t>anh hùng</a:t>
              </a:r>
              <a:endParaRPr lang="en-US" sz="3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28E609E-9038-4AF1-BA29-5C543990A494}"/>
              </a:ext>
            </a:extLst>
          </p:cNvPr>
          <p:cNvGrpSpPr/>
          <p:nvPr/>
        </p:nvGrpSpPr>
        <p:grpSpPr>
          <a:xfrm>
            <a:off x="457316" y="2762851"/>
            <a:ext cx="3500631" cy="1232749"/>
            <a:chOff x="425311" y="2653975"/>
            <a:chExt cx="3500631" cy="123274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FFC5A1A-5531-4A25-837F-D5DDEC4054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5238"/>
            <a:stretch/>
          </p:blipFill>
          <p:spPr>
            <a:xfrm>
              <a:off x="425311" y="2653975"/>
              <a:ext cx="3500631" cy="123274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6EB8EF-C397-4CBC-8B65-BC7F7D2DCCD2}"/>
                </a:ext>
              </a:extLst>
            </p:cNvPr>
            <p:cNvSpPr txBox="1"/>
            <p:nvPr/>
          </p:nvSpPr>
          <p:spPr>
            <a:xfrm>
              <a:off x="924113" y="2956300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UVN Van" panose="00000400000000000000" pitchFamily="2" charset="0"/>
                </a:rPr>
                <a:t>bất khuất</a:t>
              </a:r>
              <a:endParaRPr lang="en-US" sz="3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DA07420-91C1-4EFA-A640-FDC21F2E6B7F}"/>
              </a:ext>
            </a:extLst>
          </p:cNvPr>
          <p:cNvGrpSpPr/>
          <p:nvPr/>
        </p:nvGrpSpPr>
        <p:grpSpPr>
          <a:xfrm>
            <a:off x="410230" y="5307297"/>
            <a:ext cx="3515712" cy="1232749"/>
            <a:chOff x="389084" y="5245131"/>
            <a:chExt cx="3515712" cy="12327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19C6457-E0FB-47D9-98D8-63DDB682E8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72172" b="14724"/>
            <a:stretch/>
          </p:blipFill>
          <p:spPr>
            <a:xfrm>
              <a:off x="389084" y="5245131"/>
              <a:ext cx="3515712" cy="123274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4B916CF-0D7C-4A28-A877-621D5D45BBB0}"/>
                </a:ext>
              </a:extLst>
            </p:cNvPr>
            <p:cNvSpPr txBox="1"/>
            <p:nvPr/>
          </p:nvSpPr>
          <p:spPr>
            <a:xfrm>
              <a:off x="924112" y="5553728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chemeClr val="bg1"/>
                  </a:solidFill>
                  <a:latin typeface="UVN Van" panose="00000400000000000000" pitchFamily="2" charset="0"/>
                </a:rPr>
                <a:t>đảm đang</a:t>
              </a:r>
              <a:endParaRPr lang="en-US" sz="3400" b="1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3B5EC4E-08F2-41E7-A394-0349FBFCB44D}"/>
              </a:ext>
            </a:extLst>
          </p:cNvPr>
          <p:cNvGrpSpPr/>
          <p:nvPr/>
        </p:nvGrpSpPr>
        <p:grpSpPr>
          <a:xfrm>
            <a:off x="401441" y="4051235"/>
            <a:ext cx="3515712" cy="1278985"/>
            <a:chOff x="375924" y="3980220"/>
            <a:chExt cx="3515712" cy="127898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85B597C-6077-48C7-8D6F-834F3766A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392" t="85072" b="2338"/>
            <a:stretch/>
          </p:blipFill>
          <p:spPr>
            <a:xfrm>
              <a:off x="375924" y="3980220"/>
              <a:ext cx="3515712" cy="127898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12F849E-194D-4741-AE8E-A5FB136CE2A1}"/>
                </a:ext>
              </a:extLst>
            </p:cNvPr>
            <p:cNvSpPr txBox="1"/>
            <p:nvPr/>
          </p:nvSpPr>
          <p:spPr>
            <a:xfrm>
              <a:off x="924112" y="4261131"/>
              <a:ext cx="2799279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70C0"/>
                  </a:solidFill>
                  <a:latin typeface="UVN Van" panose="00000400000000000000" pitchFamily="2" charset="0"/>
                </a:rPr>
                <a:t>trung hậu</a:t>
              </a:r>
              <a:endParaRPr lang="en-US" sz="3400" b="1">
                <a:solidFill>
                  <a:srgbClr val="C00000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99B0CB2-E928-4AEB-AF61-F7C779F412DF}"/>
              </a:ext>
            </a:extLst>
          </p:cNvPr>
          <p:cNvGrpSpPr/>
          <p:nvPr/>
        </p:nvGrpSpPr>
        <p:grpSpPr>
          <a:xfrm>
            <a:off x="4506134" y="1143288"/>
            <a:ext cx="7068266" cy="1510687"/>
            <a:chOff x="4506134" y="1143288"/>
            <a:chExt cx="7068266" cy="151068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860166-7230-4C46-B9BE-61B80BB0A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3" r="14943" b="82319"/>
            <a:stretch/>
          </p:blipFill>
          <p:spPr>
            <a:xfrm>
              <a:off x="4506134" y="1143288"/>
              <a:ext cx="7068266" cy="151068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48C5BEC-C130-45F6-8F12-82947FBB19C6}"/>
                </a:ext>
              </a:extLst>
            </p:cNvPr>
            <p:cNvSpPr txBox="1"/>
            <p:nvPr/>
          </p:nvSpPr>
          <p:spPr>
            <a:xfrm>
              <a:off x="5259217" y="1737322"/>
              <a:ext cx="601290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UVN Van" panose="00000400000000000000" pitchFamily="2" charset="0"/>
                </a:rPr>
                <a:t>biết gánh vác, lo toan mọi việc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F0A241-A0AD-4A8B-A387-EE949A453421}"/>
              </a:ext>
            </a:extLst>
          </p:cNvPr>
          <p:cNvGrpSpPr/>
          <p:nvPr/>
        </p:nvGrpSpPr>
        <p:grpSpPr>
          <a:xfrm>
            <a:off x="4506134" y="3764361"/>
            <a:ext cx="7138995" cy="1510687"/>
            <a:chOff x="4506134" y="3764361"/>
            <a:chExt cx="7138995" cy="1510687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F89AA294-3E24-49CB-A78F-C3B199D84D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79" r="14899" b="82319"/>
            <a:stretch/>
          </p:blipFill>
          <p:spPr>
            <a:xfrm>
              <a:off x="4506134" y="3764361"/>
              <a:ext cx="7138995" cy="151068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08879D-E81C-44A2-AA24-9F25E027719B}"/>
                </a:ext>
              </a:extLst>
            </p:cNvPr>
            <p:cNvSpPr txBox="1"/>
            <p:nvPr/>
          </p:nvSpPr>
          <p:spPr>
            <a:xfrm>
              <a:off x="4691657" y="4361669"/>
              <a:ext cx="622491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UVN Van" panose="00000400000000000000" pitchFamily="2" charset="0"/>
                </a:rPr>
                <a:t>không chịu khuất phục trước kẻ thù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44DA49-8BBD-43F8-9309-E0291CCCE554}"/>
              </a:ext>
            </a:extLst>
          </p:cNvPr>
          <p:cNvGrpSpPr/>
          <p:nvPr/>
        </p:nvGrpSpPr>
        <p:grpSpPr>
          <a:xfrm>
            <a:off x="4580284" y="5245131"/>
            <a:ext cx="7944682" cy="1427177"/>
            <a:chOff x="4580284" y="5245131"/>
            <a:chExt cx="7944682" cy="1427177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CBC87180-334F-4FD1-A024-F263B0D06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61" t="17599" r="15317" b="65697"/>
            <a:stretch/>
          </p:blipFill>
          <p:spPr>
            <a:xfrm>
              <a:off x="4580284" y="5245131"/>
              <a:ext cx="7138996" cy="1427177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4B7F52E-8380-485A-B881-7515B673E0AB}"/>
                </a:ext>
              </a:extLst>
            </p:cNvPr>
            <p:cNvSpPr txBox="1"/>
            <p:nvPr/>
          </p:nvSpPr>
          <p:spPr>
            <a:xfrm>
              <a:off x="5019386" y="5667258"/>
              <a:ext cx="750558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b="1">
                  <a:solidFill>
                    <a:srgbClr val="002060"/>
                  </a:solidFill>
                  <a:latin typeface="UVN Van" panose="00000400000000000000" pitchFamily="2" charset="0"/>
                </a:rPr>
                <a:t>chân thành và tốt bụng với mọi người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E6E9962-9B13-4D6B-89A7-7280BE90A298}"/>
              </a:ext>
            </a:extLst>
          </p:cNvPr>
          <p:cNvCxnSpPr>
            <a:cxnSpLocks/>
            <a:endCxn id="17" idx="3"/>
          </p:cNvCxnSpPr>
          <p:nvPr/>
        </p:nvCxnSpPr>
        <p:spPr>
          <a:xfrm flipH="1" flipV="1">
            <a:off x="3660005" y="1989042"/>
            <a:ext cx="1028680" cy="1448079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30400B4-D5BD-43E7-A078-06CB3692DA7F}"/>
              </a:ext>
            </a:extLst>
          </p:cNvPr>
          <p:cNvGrpSpPr/>
          <p:nvPr/>
        </p:nvGrpSpPr>
        <p:grpSpPr>
          <a:xfrm>
            <a:off x="4580284" y="2624058"/>
            <a:ext cx="6994115" cy="1427177"/>
            <a:chOff x="4580284" y="2624058"/>
            <a:chExt cx="6994115" cy="142717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3030488-4CDA-4814-BCED-196F80DF02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26" t="17599" r="16104" b="65697"/>
            <a:stretch/>
          </p:blipFill>
          <p:spPr>
            <a:xfrm>
              <a:off x="4580284" y="2624058"/>
              <a:ext cx="6994115" cy="142717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681749E-5530-492F-ADE0-D3D0FF95ED56}"/>
                </a:ext>
              </a:extLst>
            </p:cNvPr>
            <p:cNvSpPr txBox="1"/>
            <p:nvPr/>
          </p:nvSpPr>
          <p:spPr>
            <a:xfrm>
              <a:off x="5061769" y="2930707"/>
              <a:ext cx="621035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rgbClr val="002060"/>
                  </a:solidFill>
                  <a:latin typeface="UVN Van" panose="00000400000000000000" pitchFamily="2" charset="0"/>
                </a:rPr>
                <a:t>có tài năng, khí phách, làm nên những việc phi thường</a:t>
              </a:r>
            </a:p>
          </p:txBody>
        </p:sp>
      </p:grp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86CE2D9-7ADC-4C2E-802C-13D794C2887E}"/>
              </a:ext>
            </a:extLst>
          </p:cNvPr>
          <p:cNvCxnSpPr>
            <a:cxnSpLocks/>
            <a:stCxn id="36" idx="1"/>
          </p:cNvCxnSpPr>
          <p:nvPr/>
        </p:nvCxnSpPr>
        <p:spPr>
          <a:xfrm flipH="1" flipV="1">
            <a:off x="3629382" y="3346645"/>
            <a:ext cx="1062275" cy="127663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EB10AD6-F308-48C3-A52A-66BCF50600CD}"/>
              </a:ext>
            </a:extLst>
          </p:cNvPr>
          <p:cNvCxnSpPr>
            <a:cxnSpLocks/>
          </p:cNvCxnSpPr>
          <p:nvPr/>
        </p:nvCxnSpPr>
        <p:spPr>
          <a:xfrm flipH="1" flipV="1">
            <a:off x="3629382" y="4661337"/>
            <a:ext cx="1059304" cy="1235564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08866B-7DE7-449C-B771-7A355EA54DBE}"/>
              </a:ext>
            </a:extLst>
          </p:cNvPr>
          <p:cNvCxnSpPr>
            <a:cxnSpLocks/>
          </p:cNvCxnSpPr>
          <p:nvPr/>
        </p:nvCxnSpPr>
        <p:spPr>
          <a:xfrm flipH="1">
            <a:off x="3626410" y="2006633"/>
            <a:ext cx="977743" cy="3952086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2364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62249" y="-2451569"/>
            <a:ext cx="6667501" cy="1195163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877148E-C46E-417B-BDF3-AD22C72FA95C}"/>
              </a:ext>
            </a:extLst>
          </p:cNvPr>
          <p:cNvGrpSpPr/>
          <p:nvPr/>
        </p:nvGrpSpPr>
        <p:grpSpPr>
          <a:xfrm>
            <a:off x="-118931" y="407601"/>
            <a:ext cx="2858290" cy="1200330"/>
            <a:chOff x="-118931" y="407601"/>
            <a:chExt cx="2858290" cy="1200330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D83D26E7-7407-40CA-8AA1-E13EAA92D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07" t="8966" r="65987" b="73531"/>
            <a:stretch/>
          </p:blipFill>
          <p:spPr>
            <a:xfrm>
              <a:off x="-118931" y="407601"/>
              <a:ext cx="2812622" cy="1200330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691E8E9-D9AF-4A85-BA72-3BBD53CE5565}"/>
                </a:ext>
              </a:extLst>
            </p:cNvPr>
            <p:cNvSpPr txBox="1"/>
            <p:nvPr/>
          </p:nvSpPr>
          <p:spPr>
            <a:xfrm>
              <a:off x="343237" y="579795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VN Van" panose="00000400000000000000" pitchFamily="2" charset="0"/>
                </a:rPr>
                <a:t>anh hùng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65FF643-D924-4ADB-BB1F-0CE463948434}"/>
              </a:ext>
            </a:extLst>
          </p:cNvPr>
          <p:cNvGrpSpPr/>
          <p:nvPr/>
        </p:nvGrpSpPr>
        <p:grpSpPr>
          <a:xfrm>
            <a:off x="2728589" y="427602"/>
            <a:ext cx="9419545" cy="1200330"/>
            <a:chOff x="2728589" y="427602"/>
            <a:chExt cx="9419545" cy="1200330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3A1FCD2-72F7-4B70-8C8F-B63D507E67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6" t="8966" r="21711" b="73531"/>
            <a:stretch/>
          </p:blipFill>
          <p:spPr>
            <a:xfrm>
              <a:off x="2728589" y="427602"/>
              <a:ext cx="9419545" cy="1200330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A1C1BE0-8D69-48D4-B731-47F8043EEE01}"/>
                </a:ext>
              </a:extLst>
            </p:cNvPr>
            <p:cNvSpPr txBox="1"/>
            <p:nvPr/>
          </p:nvSpPr>
          <p:spPr>
            <a:xfrm>
              <a:off x="2809489" y="579795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UVN Van" panose="00000400000000000000" pitchFamily="2" charset="0"/>
                </a:rPr>
                <a:t>có tài năng, khí phách, làm nên những việc phi thường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7D50162-D521-460C-A720-983D51C21457}"/>
              </a:ext>
            </a:extLst>
          </p:cNvPr>
          <p:cNvGrpSpPr/>
          <p:nvPr/>
        </p:nvGrpSpPr>
        <p:grpSpPr>
          <a:xfrm>
            <a:off x="286799" y="1508332"/>
            <a:ext cx="2428098" cy="993227"/>
            <a:chOff x="286799" y="1508332"/>
            <a:chExt cx="2428098" cy="99322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E19F57F3-B252-4EF1-A7C1-EC1095724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59" t="30424" r="65987" b="55093"/>
            <a:stretch/>
          </p:blipFill>
          <p:spPr>
            <a:xfrm>
              <a:off x="286799" y="1508332"/>
              <a:ext cx="2396122" cy="993227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D0A4C5B-099E-459B-86C6-A9C34CC04176}"/>
                </a:ext>
              </a:extLst>
            </p:cNvPr>
            <p:cNvSpPr txBox="1"/>
            <p:nvPr/>
          </p:nvSpPr>
          <p:spPr>
            <a:xfrm>
              <a:off x="318775" y="174333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VN Van" panose="00000400000000000000" pitchFamily="2" charset="0"/>
                </a:rPr>
                <a:t>bất khuất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2FC198-81B2-4675-A234-FA3A141B4C5E}"/>
              </a:ext>
            </a:extLst>
          </p:cNvPr>
          <p:cNvGrpSpPr/>
          <p:nvPr/>
        </p:nvGrpSpPr>
        <p:grpSpPr>
          <a:xfrm>
            <a:off x="2739359" y="1492312"/>
            <a:ext cx="9419545" cy="1200330"/>
            <a:chOff x="2739359" y="1492312"/>
            <a:chExt cx="9419545" cy="1200330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4EA136D2-1DB6-4CD5-BAEC-E02AC5457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30227" r="21484" b="52270"/>
            <a:stretch/>
          </p:blipFill>
          <p:spPr>
            <a:xfrm>
              <a:off x="2739359" y="1492312"/>
              <a:ext cx="9419545" cy="1200330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2D3736D-B710-4694-8E54-2180C91D7AE6}"/>
                </a:ext>
              </a:extLst>
            </p:cNvPr>
            <p:cNvSpPr txBox="1"/>
            <p:nvPr/>
          </p:nvSpPr>
          <p:spPr>
            <a:xfrm>
              <a:off x="2785027" y="1664506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UVN Van" panose="00000400000000000000" pitchFamily="2" charset="0"/>
                </a:rPr>
                <a:t>không chịu khuất phục trước kẻ thù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5D5A9F-D632-40B2-A9E5-4ED188E2F1FA}"/>
              </a:ext>
            </a:extLst>
          </p:cNvPr>
          <p:cNvGrpSpPr/>
          <p:nvPr/>
        </p:nvGrpSpPr>
        <p:grpSpPr>
          <a:xfrm>
            <a:off x="254823" y="2708662"/>
            <a:ext cx="2428098" cy="993227"/>
            <a:chOff x="254823" y="2708662"/>
            <a:chExt cx="2428098" cy="9932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0B4FC5D-C888-4FDA-BB2C-C764E7DC7F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61" t="50234" r="65985" b="35283"/>
            <a:stretch/>
          </p:blipFill>
          <p:spPr>
            <a:xfrm>
              <a:off x="254823" y="2708662"/>
              <a:ext cx="2396122" cy="993227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00A654E-D4CD-4CEE-B99E-D86DBFAFB9F6}"/>
                </a:ext>
              </a:extLst>
            </p:cNvPr>
            <p:cNvSpPr txBox="1"/>
            <p:nvPr/>
          </p:nvSpPr>
          <p:spPr>
            <a:xfrm>
              <a:off x="286799" y="2943666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VN Van" panose="00000400000000000000" pitchFamily="2" charset="0"/>
                </a:rPr>
                <a:t>trung hậu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4F83650-50CA-46AC-AEF1-026D022B826C}"/>
              </a:ext>
            </a:extLst>
          </p:cNvPr>
          <p:cNvGrpSpPr/>
          <p:nvPr/>
        </p:nvGrpSpPr>
        <p:grpSpPr>
          <a:xfrm>
            <a:off x="2739359" y="2746210"/>
            <a:ext cx="9419545" cy="1200330"/>
            <a:chOff x="2739359" y="2746210"/>
            <a:chExt cx="9419545" cy="1200330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A665B0C1-2970-4E3C-88FF-AC04512CB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50547" r="21484" b="31950"/>
            <a:stretch/>
          </p:blipFill>
          <p:spPr>
            <a:xfrm>
              <a:off x="2739359" y="2746210"/>
              <a:ext cx="9419545" cy="120033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C78DFA1-2136-4550-AA90-B60B00CE0BD0}"/>
                </a:ext>
              </a:extLst>
            </p:cNvPr>
            <p:cNvSpPr txBox="1"/>
            <p:nvPr/>
          </p:nvSpPr>
          <p:spPr>
            <a:xfrm>
              <a:off x="2785027" y="291840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UVN Van" panose="00000400000000000000" pitchFamily="2" charset="0"/>
                </a:rPr>
                <a:t>chân thành và tốt bụng với mọi người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ADF47BD-CC21-46FE-90ED-50A0539069F9}"/>
              </a:ext>
            </a:extLst>
          </p:cNvPr>
          <p:cNvGrpSpPr/>
          <p:nvPr/>
        </p:nvGrpSpPr>
        <p:grpSpPr>
          <a:xfrm>
            <a:off x="254823" y="3890752"/>
            <a:ext cx="2428098" cy="1189343"/>
            <a:chOff x="254823" y="3890752"/>
            <a:chExt cx="2428098" cy="1189343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494D5DF-05D8-4F13-BAD5-E27968A75F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36" t="71163" r="65910" b="11495"/>
            <a:stretch/>
          </p:blipFill>
          <p:spPr>
            <a:xfrm>
              <a:off x="286799" y="3890752"/>
              <a:ext cx="2396122" cy="1189343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9E3FAFF2-2966-4C9B-8A1F-E5712DBBAF87}"/>
                </a:ext>
              </a:extLst>
            </p:cNvPr>
            <p:cNvSpPr txBox="1"/>
            <p:nvPr/>
          </p:nvSpPr>
          <p:spPr>
            <a:xfrm>
              <a:off x="254823" y="4223813"/>
              <a:ext cx="239612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UVN Van" panose="00000400000000000000" pitchFamily="2" charset="0"/>
                </a:rPr>
                <a:t>đảm đang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C72C058-E504-45F2-BAE5-B9ACBB7CAC6D}"/>
              </a:ext>
            </a:extLst>
          </p:cNvPr>
          <p:cNvGrpSpPr/>
          <p:nvPr/>
        </p:nvGrpSpPr>
        <p:grpSpPr>
          <a:xfrm>
            <a:off x="2739359" y="3991280"/>
            <a:ext cx="9419545" cy="1200330"/>
            <a:chOff x="2739359" y="3991280"/>
            <a:chExt cx="9419545" cy="1200330"/>
          </a:xfrm>
        </p:grpSpPr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0B309E26-A88F-4BC6-B94F-8F76E68E5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13" t="72494" r="21484" b="10003"/>
            <a:stretch/>
          </p:blipFill>
          <p:spPr>
            <a:xfrm>
              <a:off x="2739359" y="3991280"/>
              <a:ext cx="9419545" cy="1200330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11C5AE2-DFC3-4E20-BE38-63D86E73A161}"/>
                </a:ext>
              </a:extLst>
            </p:cNvPr>
            <p:cNvSpPr txBox="1"/>
            <p:nvPr/>
          </p:nvSpPr>
          <p:spPr>
            <a:xfrm>
              <a:off x="2739359" y="4243814"/>
              <a:ext cx="918468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700" b="1">
                  <a:solidFill>
                    <a:schemeClr val="bg1"/>
                  </a:solidFill>
                  <a:latin typeface="UVN Van" panose="00000400000000000000" pitchFamily="2" charset="0"/>
                </a:rPr>
                <a:t>biết gánh vác, lo toan mọi việc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9C4F37-313D-4958-943F-61F62C00147B}"/>
              </a:ext>
            </a:extLst>
          </p:cNvPr>
          <p:cNvGrpSpPr/>
          <p:nvPr/>
        </p:nvGrpSpPr>
        <p:grpSpPr>
          <a:xfrm>
            <a:off x="254823" y="5178245"/>
            <a:ext cx="11496150" cy="1581605"/>
            <a:chOff x="-118931" y="5141700"/>
            <a:chExt cx="11496150" cy="158160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C2D6044-93EC-4F1E-A6EE-ABC0A4032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918" b="30490"/>
            <a:stretch/>
          </p:blipFill>
          <p:spPr>
            <a:xfrm>
              <a:off x="-118931" y="5141700"/>
              <a:ext cx="11496150" cy="1581605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2ED471-5930-40F0-A172-F03D0166F594}"/>
                </a:ext>
              </a:extLst>
            </p:cNvPr>
            <p:cNvSpPr txBox="1"/>
            <p:nvPr/>
          </p:nvSpPr>
          <p:spPr>
            <a:xfrm>
              <a:off x="1484860" y="5352077"/>
              <a:ext cx="8703365" cy="1138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400" b="1">
                  <a:solidFill>
                    <a:srgbClr val="002060"/>
                  </a:solidFill>
                  <a:latin typeface="UVN Van" panose="00000400000000000000" pitchFamily="2" charset="0"/>
                </a:rPr>
                <a:t>Cùng xem những người phụ nữ Việt Nam tiêu biểu qua các thời kì</a:t>
              </a:r>
              <a:endParaRPr lang="en-US" sz="3400" b="1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258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公开课1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794</Words>
  <Application>Microsoft Office PowerPoint</Application>
  <PresentationFormat>Widescreen</PresentationFormat>
  <Paragraphs>115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#9Slide03 Arima Madurai Medium</vt:lpstr>
      <vt:lpstr>UVN Van</vt:lpstr>
      <vt:lpstr>#9Slide07 IcielCadena</vt:lpstr>
      <vt:lpstr>Wingdings</vt:lpstr>
      <vt:lpstr>等线 Light</vt:lpstr>
      <vt:lpstr>UTM Androgyne</vt:lpstr>
      <vt:lpstr>StarsStripes</vt:lpstr>
      <vt:lpstr>UTM Tam Le</vt:lpstr>
      <vt:lpstr>等线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公开课1</dc:title>
  <dc:creator>Administrator</dc:creator>
  <cp:lastModifiedBy>Windows 10</cp:lastModifiedBy>
  <cp:revision>124</cp:revision>
  <dcterms:created xsi:type="dcterms:W3CDTF">2019-09-07T12:11:57Z</dcterms:created>
  <dcterms:modified xsi:type="dcterms:W3CDTF">2023-04-13T05:54:22Z</dcterms:modified>
</cp:coreProperties>
</file>