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SFU Futura_05" panose="020B0604020202020204" charset="0"/>
      <p:bold r:id="rId30"/>
    </p:embeddedFont>
    <p:embeddedFont>
      <p:font typeface="Calibri Light" panose="020F0302020204030204" pitchFamily="34" charset="0"/>
      <p:regular r:id="rId31"/>
      <p:italic r:id="rId32"/>
    </p:embeddedFont>
    <p:embeddedFont>
      <p:font typeface="#9Slide07 SVNZiclets" panose="02000603000000000000" charset="0"/>
      <p:regular r:id="rId33"/>
    </p:embeddedFont>
    <p:embeddedFont>
      <p:font typeface="Calibri" panose="020F0502020204030204" pitchFamily="34" charset="0"/>
      <p:regular r:id="rId34"/>
      <p:bold r:id="rId35"/>
      <p:italic r:id="rId36"/>
      <p:boldItalic r:id="rId37"/>
    </p:embeddedFont>
    <p:embeddedFont>
      <p:font typeface="Baloo" panose="020B0604020202020204" charset="0"/>
      <p:regular r:id="rId38"/>
    </p:embeddedFont>
    <p:embeddedFont>
      <p:font typeface="#9Slide07 SVNSunshine" panose="000005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02"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a:t>
            </a:fld>
            <a:endParaRPr lang="en-US"/>
          </a:p>
        </p:txBody>
      </p:sp>
    </p:spTree>
    <p:extLst>
      <p:ext uri="{BB962C8B-B14F-4D97-AF65-F5344CB8AC3E}">
        <p14:creationId xmlns:p14="http://schemas.microsoft.com/office/powerpoint/2010/main" val="332995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15</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0.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48.png"/><Relationship Id="rId12" Type="http://schemas.openxmlformats.org/officeDocument/2006/relationships/image" Target="../media/image74.svg"/><Relationship Id="rId17" Type="http://schemas.openxmlformats.org/officeDocument/2006/relationships/image" Target="../media/image52.png"/><Relationship Id="rId2" Type="http://schemas.openxmlformats.org/officeDocument/2006/relationships/image" Target="../media/image45.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26.svg"/><Relationship Id="rId15" Type="http://schemas.openxmlformats.org/officeDocument/2006/relationships/image" Target="../media/image51.png"/><Relationship Id="rId10" Type="http://schemas.openxmlformats.org/officeDocument/2006/relationships/image" Target="../media/image32.svg"/><Relationship Id="rId19"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17.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54.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26.svg"/><Relationship Id="rId15" Type="http://schemas.openxmlformats.org/officeDocument/2006/relationships/image" Target="../media/image59.png"/><Relationship Id="rId10" Type="http://schemas.openxmlformats.org/officeDocument/2006/relationships/image" Target="../media/image18.svg"/><Relationship Id="rId4" Type="http://schemas.openxmlformats.org/officeDocument/2006/relationships/image" Target="../media/image47.png"/><Relationship Id="rId9" Type="http://schemas.openxmlformats.org/officeDocument/2006/relationships/image" Target="../media/image10.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9.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63.png"/><Relationship Id="rId2" Type="http://schemas.openxmlformats.org/officeDocument/2006/relationships/image" Target="../media/image60.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2.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53.png"/><Relationship Id="rId2" Type="http://schemas.openxmlformats.org/officeDocument/2006/relationships/image" Target="../media/image60.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49.png"/><Relationship Id="rId5" Type="http://schemas.openxmlformats.org/officeDocument/2006/relationships/image" Target="../media/image4.svg"/><Relationship Id="rId15" Type="http://schemas.openxmlformats.org/officeDocument/2006/relationships/image" Target="../media/image51.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47.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16.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58.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65.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18" Type="http://schemas.openxmlformats.org/officeDocument/2006/relationships/image" Target="../media/image70.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69.png"/><Relationship Id="rId25" Type="http://schemas.openxmlformats.org/officeDocument/2006/relationships/image" Target="../media/image114.svg"/><Relationship Id="rId2" Type="http://schemas.openxmlformats.org/officeDocument/2006/relationships/image" Target="../media/image68.png"/><Relationship Id="rId16" Type="http://schemas.openxmlformats.org/officeDocument/2006/relationships/image" Target="../media/image76.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7.png"/><Relationship Id="rId24" Type="http://schemas.openxmlformats.org/officeDocument/2006/relationships/image" Target="../media/image72.png"/><Relationship Id="rId5" Type="http://schemas.openxmlformats.org/officeDocument/2006/relationships/image" Target="../media/image68.svg"/><Relationship Id="rId15" Type="http://schemas.openxmlformats.org/officeDocument/2006/relationships/image" Target="../media/image50.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74.svg"/><Relationship Id="rId22"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11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2.png"/><Relationship Id="rId5" Type="http://schemas.openxmlformats.org/officeDocument/2006/relationships/image" Target="../media/image48.png"/><Relationship Id="rId10" Type="http://schemas.openxmlformats.org/officeDocument/2006/relationships/image" Target="../media/image76.svg"/><Relationship Id="rId4" Type="http://schemas.openxmlformats.org/officeDocument/2006/relationships/image" Target="../media/image47.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3.png"/><Relationship Id="rId3" Type="http://schemas.openxmlformats.org/officeDocument/2006/relationships/image" Target="../media/image26.svg"/><Relationship Id="rId7" Type="http://schemas.openxmlformats.org/officeDocument/2006/relationships/image" Target="../media/image50.png"/><Relationship Id="rId12" Type="http://schemas.openxmlformats.org/officeDocument/2006/relationships/image" Target="../media/image7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114.svg"/><Relationship Id="rId4" Type="http://schemas.openxmlformats.org/officeDocument/2006/relationships/image" Target="../media/image47.png"/><Relationship Id="rId9" Type="http://schemas.openxmlformats.org/officeDocument/2006/relationships/image" Target="../media/image72.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svg"/><Relationship Id="rId18" Type="http://schemas.openxmlformats.org/officeDocument/2006/relationships/image" Target="../media/image16.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13.png"/><Relationship Id="rId17"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12.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20.svg"/><Relationship Id="rId14" Type="http://schemas.openxmlformats.org/officeDocument/2006/relationships/image" Target="../media/image14.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6.svg"/><Relationship Id="rId7"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17.png"/><Relationship Id="rId10" Type="http://schemas.openxmlformats.org/officeDocument/2006/relationships/image" Target="../media/image71.png"/><Relationship Id="rId4" Type="http://schemas.openxmlformats.org/officeDocument/2006/relationships/image" Target="../media/image47.png"/><Relationship Id="rId9" Type="http://schemas.openxmlformats.org/officeDocument/2006/relationships/image" Target="../media/image110.svg"/></Relationships>
</file>

<file path=ppt/slides/_rels/slide21.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79.png"/><Relationship Id="rId3" Type="http://schemas.openxmlformats.org/officeDocument/2006/relationships/image" Target="../media/image4.svg"/><Relationship Id="rId7" Type="http://schemas.openxmlformats.org/officeDocument/2006/relationships/image" Target="../media/image76.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78.png"/><Relationship Id="rId5" Type="http://schemas.openxmlformats.org/officeDocument/2006/relationships/image" Target="../media/image75.png"/><Relationship Id="rId15" Type="http://schemas.openxmlformats.org/officeDocument/2006/relationships/image" Target="../media/image80.png"/><Relationship Id="rId10" Type="http://schemas.openxmlformats.org/officeDocument/2006/relationships/image" Target="../media/image123.svg"/><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127.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81.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45.png"/><Relationship Id="rId17" Type="http://schemas.openxmlformats.org/officeDocument/2006/relationships/image" Target="../media/image141.svg"/><Relationship Id="rId2" Type="http://schemas.openxmlformats.org/officeDocument/2006/relationships/image" Target="../media/image15.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137.svg"/><Relationship Id="rId1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43.svg"/><Relationship Id="rId4" Type="http://schemas.openxmlformats.org/officeDocument/2006/relationships/image" Target="../media/image87.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3.png"/><Relationship Id="rId3" Type="http://schemas.openxmlformats.org/officeDocument/2006/relationships/image" Target="../media/image4.sv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48.svg"/><Relationship Id="rId4" Type="http://schemas.openxmlformats.org/officeDocument/2006/relationships/image" Target="../media/image89.jpeg"/><Relationship Id="rId9" Type="http://schemas.openxmlformats.org/officeDocument/2006/relationships/image" Target="../media/image90.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9.png"/><Relationship Id="rId3" Type="http://schemas.openxmlformats.org/officeDocument/2006/relationships/image" Target="../media/image71.png"/><Relationship Id="rId7" Type="http://schemas.openxmlformats.org/officeDocument/2006/relationships/image" Target="../media/image7.png"/><Relationship Id="rId12" Type="http://schemas.openxmlformats.org/officeDocument/2006/relationships/image" Target="../media/image127.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9.png"/><Relationship Id="rId5" Type="http://schemas.openxmlformats.org/officeDocument/2006/relationships/image" Target="../media/image4.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91.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image" Target="../media/image30.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svg"/><Relationship Id="rId18" Type="http://schemas.openxmlformats.org/officeDocument/2006/relationships/image" Target="../media/image44.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18.png"/><Relationship Id="rId17" Type="http://schemas.openxmlformats.org/officeDocument/2006/relationships/image" Target="../media/image64.sv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17.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0" y="2070636"/>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5921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a:t>
            </a:r>
            <a:r>
              <a:rPr lang="en-US" sz="4800">
                <a:solidFill>
                  <a:srgbClr val="FFFFFF"/>
                </a:solidFill>
                <a:latin typeface="Baloo"/>
              </a:rPr>
              <a:t>VÀ </a:t>
            </a:r>
            <a:r>
              <a:rPr lang="en-US" sz="4800" smtClean="0">
                <a:solidFill>
                  <a:srgbClr val="FFFFFF"/>
                </a:solidFill>
                <a:latin typeface="Baloo"/>
              </a:rPr>
              <a:t>CÂU 5</a:t>
            </a:r>
            <a:endParaRPr lang="en-US" sz="4800" dirty="0">
              <a:solidFill>
                <a:srgbClr val="FFFFFF"/>
              </a:solidFill>
              <a:latin typeface="Baloo"/>
            </a:endParaRPr>
          </a:p>
        </p:txBody>
      </p:sp>
      <p:sp>
        <p:nvSpPr>
          <p:cNvPr id="16" name="TextBox 15"/>
          <p:cNvSpPr txBox="1"/>
          <p:nvPr/>
        </p:nvSpPr>
        <p:spPr>
          <a:xfrm>
            <a:off x="4315437" y="3689156"/>
            <a:ext cx="9262470" cy="2554545"/>
          </a:xfrm>
          <a:prstGeom prst="rect">
            <a:avLst/>
          </a:prstGeom>
          <a:noFill/>
        </p:spPr>
        <p:txBody>
          <a:bodyPr wrap="square" rtlCol="0">
            <a:spAutoFit/>
          </a:bodyPr>
          <a:lstStyle/>
          <a:p>
            <a:pPr algn="ctr"/>
            <a:r>
              <a:rPr lang="en-GB" sz="8800" b="1" smtClean="0">
                <a:solidFill>
                  <a:srgbClr val="C00000"/>
                </a:solidFill>
                <a:latin typeface="#9Slide07 SVNSunshine" panose="00000500000000000000" pitchFamily="2" charset="0"/>
              </a:rPr>
              <a:t>CÁCH NỐI CÁC VẾ CÂU GHÉP </a:t>
            </a:r>
          </a:p>
          <a:p>
            <a:pPr algn="ctr"/>
            <a:r>
              <a:rPr lang="en-GB" sz="7200" b="1" smtClean="0">
                <a:solidFill>
                  <a:srgbClr val="C00000"/>
                </a:solidFill>
                <a:latin typeface="#9Slide07 SVNSunshine" panose="00000500000000000000" pitchFamily="2" charset="0"/>
              </a:rPr>
              <a:t>Trang 12</a:t>
            </a:r>
            <a:endParaRPr lang="en-US" sz="7200" b="1" dirty="0">
              <a:solidFill>
                <a:srgbClr val="C00000"/>
              </a:solidFill>
              <a:latin typeface="#9Slide07 SVNSunshine" panose="00000500000000000000" pitchFamily="2" charset="0"/>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7A1EF052-3979-4460-978E-B5393FFDFB15}"/>
              </a:ext>
            </a:extLst>
          </p:cNvPr>
          <p:cNvCxnSpPr/>
          <p:nvPr/>
        </p:nvCxnSpPr>
        <p:spPr>
          <a:xfrm flipH="1">
            <a:off x="8130626" y="257818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CD336B-2B2D-47B5-9420-7F509168A2C5}"/>
              </a:ext>
            </a:extLst>
          </p:cNvPr>
          <p:cNvCxnSpPr/>
          <p:nvPr/>
        </p:nvCxnSpPr>
        <p:spPr>
          <a:xfrm flipH="1">
            <a:off x="7301929" y="4130207"/>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3498893-6579-4ED8-915C-632192E18F7F}"/>
              </a:ext>
            </a:extLst>
          </p:cNvPr>
          <p:cNvCxnSpPr/>
          <p:nvPr/>
        </p:nvCxnSpPr>
        <p:spPr>
          <a:xfrm flipH="1">
            <a:off x="11580215" y="605776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70D3DE-3F62-409D-BFB3-67B010913755}"/>
              </a:ext>
            </a:extLst>
          </p:cNvPr>
          <p:cNvCxnSpPr/>
          <p:nvPr/>
        </p:nvCxnSpPr>
        <p:spPr>
          <a:xfrm flipH="1">
            <a:off x="9402946" y="780204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B887AB-7E36-4D4D-9CE7-D4BF8473A83E}"/>
              </a:ext>
            </a:extLst>
          </p:cNvPr>
          <p:cNvCxnSpPr/>
          <p:nvPr/>
        </p:nvCxnSpPr>
        <p:spPr>
          <a:xfrm flipH="1">
            <a:off x="4145148" y="867138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circle(in)">
                                      <p:cBhvr>
                                        <p:cTn id="51" dur="2000"/>
                                        <p:tgtEl>
                                          <p:spTgt spid="39"/>
                                        </p:tgtEl>
                                      </p:cBhvr>
                                    </p:animEffect>
                                  </p:childTnLst>
                                </p:cTn>
                              </p:par>
                              <p:par>
                                <p:cTn id="52" presetID="6" presetClass="entr" presetSubtype="16"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b="1" u="none" dirty="0" err="1">
                <a:latin typeface="Times New Roman" panose="02020603050405020304" pitchFamily="18" charset="0"/>
                <a:cs typeface="Times New Roman" panose="02020603050405020304" pitchFamily="18" charset="0"/>
              </a:rPr>
              <a:t>Có</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hai</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cách</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nối</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các</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vế</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câu</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trong</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câu</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ghép</a:t>
            </a:r>
            <a:r>
              <a:rPr lang="en-US" sz="3600" b="1" u="none" dirty="0">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b="1" u="none" dirty="0" err="1">
                <a:solidFill>
                  <a:srgbClr val="FF0000"/>
                </a:solidFill>
                <a:latin typeface="Times New Roman" panose="02020603050405020304" pitchFamily="18" charset="0"/>
                <a:cs typeface="Times New Roman" panose="02020603050405020304" pitchFamily="18" charset="0"/>
              </a:rPr>
              <a:t>Nối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trực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tiếp</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không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dùng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từ</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nối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Trong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trường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hợp</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này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giữa</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các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vế</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của</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câu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cần</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có</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phẩy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chấm</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phẩy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hoặc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hai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chấm</a:t>
            </a:r>
            <a:r>
              <a:rPr lang="en-US" sz="3600" b="1" u="none" dirty="0">
                <a:solidFill>
                  <a:srgbClr val="FF0000"/>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34845"/>
            <a:ext cx="15958956" cy="4506042"/>
          </a:xfrm>
          <a:prstGeom prst="rect">
            <a:avLst/>
          </a:prstGeom>
        </p:spPr>
        <p:txBody>
          <a:bodyPr wrap="square" lIns="0" tIns="0" rIns="0" bIns="0" rtlCol="0" anchor="t">
            <a:spAutoFit/>
          </a:bodyPr>
          <a:lstStyle/>
          <a:p>
            <a:pPr algn="just">
              <a:lnSpc>
                <a:spcPct val="15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5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2404" y="486514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512206" y="4844216"/>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43800" y="575797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893486" y="7168386"/>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10309E9-CE5C-469C-8C2F-6E689FCF77F6}"/>
              </a:ext>
            </a:extLst>
          </p:cNvPr>
          <p:cNvSpPr txBox="1"/>
          <p:nvPr/>
        </p:nvSpPr>
        <p:spPr>
          <a:xfrm>
            <a:off x="12536374" y="639501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4</a:t>
            </a:r>
          </a:p>
        </p:txBody>
      </p:sp>
      <p:sp>
        <p:nvSpPr>
          <p:cNvPr id="18" name="TextBox 17">
            <a:extLst>
              <a:ext uri="{FF2B5EF4-FFF2-40B4-BE49-F238E27FC236}">
                <a16:creationId xmlns:a16="http://schemas.microsoft.com/office/drawing/2014/main" id="{0F19C9E2-BE14-4023-AC00-2034117F7152}"/>
              </a:ext>
            </a:extLst>
          </p:cNvPr>
          <p:cNvSpPr txBox="1"/>
          <p:nvPr/>
        </p:nvSpPr>
        <p:spPr>
          <a:xfrm>
            <a:off x="15773399" y="5453444"/>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6" name="TextBox 25">
            <a:extLst>
              <a:ext uri="{FF2B5EF4-FFF2-40B4-BE49-F238E27FC236}">
                <a16:creationId xmlns:a16="http://schemas.microsoft.com/office/drawing/2014/main" id="{93AEFF2A-8AC0-44B5-95AC-425FD89B0445}"/>
              </a:ext>
            </a:extLst>
          </p:cNvPr>
          <p:cNvSpPr txBox="1"/>
          <p:nvPr/>
        </p:nvSpPr>
        <p:spPr>
          <a:xfrm>
            <a:off x="8412085" y="543706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7" name="TextBox 26">
            <a:extLst>
              <a:ext uri="{FF2B5EF4-FFF2-40B4-BE49-F238E27FC236}">
                <a16:creationId xmlns:a16="http://schemas.microsoft.com/office/drawing/2014/main" id="{444CE90C-3909-4A1B-85CE-CE6281581758}"/>
              </a:ext>
            </a:extLst>
          </p:cNvPr>
          <p:cNvSpPr txBox="1"/>
          <p:nvPr/>
        </p:nvSpPr>
        <p:spPr>
          <a:xfrm>
            <a:off x="15281309" y="4481668"/>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P spid="4" grpId="0"/>
      <p:bldP spid="18"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683127" y="6482902"/>
            <a:ext cx="4063365" cy="4114800"/>
          </a:xfrm>
          <a:prstGeom prst="rect">
            <a:avLst/>
          </a:prstGeom>
        </p:spPr>
      </p:pic>
      <p:sp>
        <p:nvSpPr>
          <p:cNvPr id="16" name="TextBox 15">
            <a:extLst>
              <a:ext uri="{FF2B5EF4-FFF2-40B4-BE49-F238E27FC236}">
                <a16:creationId xmlns:a16="http://schemas.microsoft.com/office/drawing/2014/main" id="{C54DB656-5B40-48F4-98F9-6F029A90F40F}"/>
              </a:ext>
            </a:extLst>
          </p:cNvPr>
          <p:cNvSpPr txBox="1"/>
          <p:nvPr/>
        </p:nvSpPr>
        <p:spPr>
          <a:xfrm>
            <a:off x="11933837" y="438227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2" name="TextBox 21">
            <a:extLst>
              <a:ext uri="{FF2B5EF4-FFF2-40B4-BE49-F238E27FC236}">
                <a16:creationId xmlns:a16="http://schemas.microsoft.com/office/drawing/2014/main" id="{3704EC0C-1BF3-4125-A20A-57106C56D7A3}"/>
              </a:ext>
            </a:extLst>
          </p:cNvPr>
          <p:cNvSpPr txBox="1"/>
          <p:nvPr/>
        </p:nvSpPr>
        <p:spPr>
          <a:xfrm>
            <a:off x="7401403" y="438227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5" name="TextBox 24">
            <a:extLst>
              <a:ext uri="{FF2B5EF4-FFF2-40B4-BE49-F238E27FC236}">
                <a16:creationId xmlns:a16="http://schemas.microsoft.com/office/drawing/2014/main" id="{F4854FFC-57B4-4B45-BF33-C9F20D26E940}"/>
              </a:ext>
            </a:extLst>
          </p:cNvPr>
          <p:cNvSpPr txBox="1"/>
          <p:nvPr/>
        </p:nvSpPr>
        <p:spPr>
          <a:xfrm>
            <a:off x="3036750" y="4424899"/>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P spid="16" grpId="0"/>
      <p:bldP spid="2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vế</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0354" y="6125178"/>
            <a:ext cx="2200905" cy="3852786"/>
          </a:xfrm>
          <a:prstGeom prst="rect">
            <a:avLst/>
          </a:prstGeom>
        </p:spPr>
      </p:pic>
      <p:sp>
        <p:nvSpPr>
          <p:cNvPr id="20" name="TextBox 19">
            <a:extLst>
              <a:ext uri="{FF2B5EF4-FFF2-40B4-BE49-F238E27FC236}">
                <a16:creationId xmlns:a16="http://schemas.microsoft.com/office/drawing/2014/main" id="{963CB5A7-AFB7-4741-8AF8-BE81240E35FC}"/>
              </a:ext>
            </a:extLst>
          </p:cNvPr>
          <p:cNvSpPr txBox="1"/>
          <p:nvPr/>
        </p:nvSpPr>
        <p:spPr>
          <a:xfrm>
            <a:off x="4419600" y="4035741"/>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2" name="TextBox 21">
            <a:extLst>
              <a:ext uri="{FF2B5EF4-FFF2-40B4-BE49-F238E27FC236}">
                <a16:creationId xmlns:a16="http://schemas.microsoft.com/office/drawing/2014/main" id="{34416C5F-FC2A-4D66-BB86-629C0DBAECD8}"/>
              </a:ext>
            </a:extLst>
          </p:cNvPr>
          <p:cNvSpPr txBox="1"/>
          <p:nvPr/>
        </p:nvSpPr>
        <p:spPr>
          <a:xfrm>
            <a:off x="10855092" y="3182374"/>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6" name="TextBox 25">
            <a:extLst>
              <a:ext uri="{FF2B5EF4-FFF2-40B4-BE49-F238E27FC236}">
                <a16:creationId xmlns:a16="http://schemas.microsoft.com/office/drawing/2014/main" id="{E8C01B10-7DD2-4B93-BE99-63AB7E3ACE8B}"/>
              </a:ext>
            </a:extLst>
          </p:cNvPr>
          <p:cNvSpPr txBox="1"/>
          <p:nvPr/>
        </p:nvSpPr>
        <p:spPr>
          <a:xfrm>
            <a:off x="3550237" y="3165066"/>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P spid="20"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828799" y="385868"/>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1492</Words>
  <Application>Microsoft Office PowerPoint</Application>
  <PresentationFormat>Custom</PresentationFormat>
  <Paragraphs>132</Paragraphs>
  <Slides>26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Times New Roman</vt:lpstr>
      <vt:lpstr>Arial</vt:lpstr>
      <vt:lpstr>#9Slide03 SFU Futura_05</vt:lpstr>
      <vt:lpstr>Calibri Light</vt:lpstr>
      <vt:lpstr>#9Slide07 SVNZiclets</vt:lpstr>
      <vt:lpstr>Calibri</vt:lpstr>
      <vt:lpstr>Baloo</vt:lpstr>
      <vt:lpstr>#9Slide07 SVNSunshine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Windows 10</cp:lastModifiedBy>
  <cp:revision>36</cp:revision>
  <dcterms:created xsi:type="dcterms:W3CDTF">2006-08-16T00:00:00Z</dcterms:created>
  <dcterms:modified xsi:type="dcterms:W3CDTF">2023-01-16T04:53:04Z</dcterms:modified>
  <dc:identifier>DAEziqVvpHs</dc:identifier>
</cp:coreProperties>
</file>