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18" r:id="rId5"/>
  </p:sldMasterIdLst>
  <p:notesMasterIdLst>
    <p:notesMasterId r:id="rId20"/>
  </p:notesMasterIdLst>
  <p:sldIdLst>
    <p:sldId id="317" r:id="rId6"/>
    <p:sldId id="269" r:id="rId7"/>
    <p:sldId id="268" r:id="rId8"/>
    <p:sldId id="271" r:id="rId9"/>
    <p:sldId id="314" r:id="rId10"/>
    <p:sldId id="257" r:id="rId11"/>
    <p:sldId id="315" r:id="rId12"/>
    <p:sldId id="307" r:id="rId13"/>
    <p:sldId id="308" r:id="rId14"/>
    <p:sldId id="260" r:id="rId15"/>
    <p:sldId id="261" r:id="rId16"/>
    <p:sldId id="262" r:id="rId17"/>
    <p:sldId id="263" r:id="rId18"/>
    <p:sldId id="27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FF287-FF30-4929-8E76-21BAA5D817A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4CDCD-77F0-4EBD-8B4E-EE634210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5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2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5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5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6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6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0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9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6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81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50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3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7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23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6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1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5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03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5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06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3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916C0-548C-49F7-9AA9-80587612271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E732B-ACE9-4880-8CD2-8677888C58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90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FBFC2-C444-4C9A-9BCF-655711AFE0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83F0-998A-432C-971E-E8658D7D53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5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BF8D-B627-4CDD-9F66-AEB32D9CAB5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885BA-F26E-4BDB-AFA8-4676AC4AFD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02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B3F45-FB10-4090-8694-AFC6D7BE5A1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483CE-EE6C-4020-8C23-3D3DA30C83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27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5A3C3-495A-45EE-9D1E-B42777EC3F0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BD25-DFFE-4FE1-957F-A126398B77A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78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0C91-7AAB-45F7-AA7A-F0FA0E0A5BA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EE3D6-6351-4EDF-AC92-BF944E8359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07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C5EE9-7CD6-4856-86F4-4BCC50272FB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0BD1C-1394-4569-9141-1E3DA0B906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1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C5EE9-7CD6-4856-86F4-4BCC50272FB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0BD1C-1394-4569-9141-1E3DA0B906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5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14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17492-8D11-4B4A-9011-333557E113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3C4EB-BC32-4349-B6F2-AE3B675F45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9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78A41-360B-48C1-89BD-C85A69AD8DA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7B82A-F7A0-4E8A-BCFF-247D8B3200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50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C361-74A7-4C29-B2B0-3769D03A566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02A54-C757-42F9-B651-5B3EBE7410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2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41194-72E4-4FB8-B2F3-A8E22CD676B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DCED6-83A0-4400-BDD8-16B7E032D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76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24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44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79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46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8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5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49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61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64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65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0"/>
            <a:ext cx="12182818" cy="685800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381" y="501424"/>
            <a:ext cx="485017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7339707" y="501424"/>
            <a:ext cx="485017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393500"/>
      </p:ext>
    </p:extLst>
  </p:cSld>
  <p:clrMapOvr>
    <a:masterClrMapping/>
  </p:clrMapOvr>
  <p:transition spd="med" advClick="0" advTm="0">
    <p:push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0"/>
            <a:ext cx="1218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7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2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8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7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CB43B-2EEB-4CB6-87D6-16785C26BC1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83C0B-9E86-476C-8DB7-E9FF5DC6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4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3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17" r:id="rId3"/>
    <p:sldLayoutId id="2147483716" r:id="rId4"/>
    <p:sldLayoutId id="2147483715" r:id="rId5"/>
    <p:sldLayoutId id="2147483714" r:id="rId6"/>
    <p:sldLayoutId id="2147483711" r:id="rId7"/>
    <p:sldLayoutId id="2147483710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713" r:id="rId14"/>
    <p:sldLayoutId id="2147483709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D0664D7-83BE-453A-A5B6-52980CAB782F}" type="datetimeFigureOut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19ED28A-7EE5-40A2-A429-4A39A1C03560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7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8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F9F0214-E0F6-43FB-915A-937A2633A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93E6B1-6D0E-49C7-9FA6-A7B266E5B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3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0" y="365781"/>
            <a:ext cx="10515223" cy="1324635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0" y="1825891"/>
            <a:ext cx="10515223" cy="4351728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7"/>
            <a:ext cx="2742448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 fontAlgn="base">
                <a:spcBef>
                  <a:spcPct val="0"/>
                </a:spcBef>
                <a:spcAft>
                  <a:spcPct val="0"/>
                </a:spcAft>
              </a:pPr>
              <a:t>2023/12/1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8" cy="364274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8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ransition spd="med" advClick="0" advTm="0">
    <p:push dir="r"/>
  </p:transition>
  <p:txStyles>
    <p:titleStyle>
      <a:lvl1pPr algn="l" defTabSz="866705" rtl="0" eaLnBrk="1" latinLnBrk="0" hangingPunct="1">
        <a:lnSpc>
          <a:spcPct val="90000"/>
        </a:lnSpc>
        <a:spcBef>
          <a:spcPct val="0"/>
        </a:spcBef>
        <a:buNone/>
        <a:defRPr sz="41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6" indent="-216676" algn="l" defTabSz="866705" rtl="0" eaLnBrk="1" latinLnBrk="0" hangingPunct="1">
        <a:lnSpc>
          <a:spcPct val="90000"/>
        </a:lnSpc>
        <a:spcBef>
          <a:spcPts val="946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50029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2266" kern="1200">
          <a:solidFill>
            <a:schemeClr val="tx1"/>
          </a:solidFill>
          <a:latin typeface="+mn-lt"/>
          <a:ea typeface="+mn-ea"/>
          <a:cs typeface="+mn-cs"/>
        </a:defRPr>
      </a:lvl2pPr>
      <a:lvl3pPr marL="1083381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516734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950086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383438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16791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250143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84342" indent="-216676" algn="l" defTabSz="866705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33352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66705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00057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33410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166762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00115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33467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467666" algn="l" defTabSz="86670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4564" y="335080"/>
            <a:ext cx="54857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5400" b="1" dirty="0" err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5865" y="2351175"/>
            <a:ext cx="7916719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TỪ LOẠI </a:t>
            </a:r>
          </a:p>
          <a:p>
            <a:pPr algn="ctr" defTabSz="914400">
              <a:defRPr/>
            </a:pPr>
            <a:r>
              <a:rPr lang="en-US" sz="5400" b="1" dirty="0" err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137</a:t>
            </a:r>
            <a:endParaRPr lang="en-US" sz="54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830595" y="80083"/>
            <a:ext cx="0" cy="63720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8343" y="80083"/>
            <a:ext cx="0" cy="63720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18560" y="80083"/>
            <a:ext cx="0" cy="63720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8343" y="80083"/>
            <a:ext cx="1148225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4874" y="5468484"/>
            <a:ext cx="1148225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348346" y="165655"/>
            <a:ext cx="3370217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5685" y="3212077"/>
            <a:ext cx="3518267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8173" y="5622014"/>
            <a:ext cx="3649174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gia làm bộ phận vị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60"/>
          <p:cNvSpPr>
            <a:spLocks noChangeArrowheads="1"/>
          </p:cNvSpPr>
          <p:nvPr/>
        </p:nvSpPr>
        <p:spPr bwMode="auto">
          <a:xfrm>
            <a:off x="3833953" y="128781"/>
            <a:ext cx="4741996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quay sang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nghẹn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62"/>
          <p:cNvSpPr>
            <a:spLocks noChangeArrowheads="1"/>
          </p:cNvSpPr>
          <p:nvPr/>
        </p:nvSpPr>
        <p:spPr bwMode="auto">
          <a:xfrm>
            <a:off x="3833952" y="678724"/>
            <a:ext cx="7996645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2.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nhìn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em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cưười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trong hai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hàng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nưước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mắt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kéo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vệt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trên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>
            <a:off x="3847199" y="1316429"/>
            <a:ext cx="4299567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latin typeface="Times New Roman" panose="02020603050405020304" pitchFamily="18" charset="0"/>
              </a:rPr>
              <a:t>3.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vi-VN" sz="2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cười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rồi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đưa tay lên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quệt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3833950" y="1933338"/>
            <a:ext cx="3334559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4.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67"/>
          <p:cNvSpPr>
            <a:spLocks noChangeArrowheads="1"/>
          </p:cNvSpPr>
          <p:nvPr/>
        </p:nvSpPr>
        <p:spPr bwMode="auto">
          <a:xfrm>
            <a:off x="3833947" y="2448372"/>
            <a:ext cx="7996648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5.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tôi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đứng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như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nhìn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ra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phía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xa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sáng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rực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ánh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đèn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màu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74"/>
          <p:cNvSpPr>
            <a:spLocks noChangeArrowheads="1"/>
          </p:cNvSpPr>
          <p:nvPr/>
        </p:nvSpPr>
        <p:spPr bwMode="auto">
          <a:xfrm>
            <a:off x="4077555" y="1638305"/>
            <a:ext cx="12954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)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76"/>
          <p:cNvSpPr>
            <a:spLocks noChangeArrowheads="1"/>
          </p:cNvSpPr>
          <p:nvPr/>
        </p:nvSpPr>
        <p:spPr bwMode="auto">
          <a:xfrm>
            <a:off x="3964865" y="2161938"/>
            <a:ext cx="12954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)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4034424" y="973800"/>
            <a:ext cx="1295398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)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78"/>
          <p:cNvSpPr>
            <a:spLocks noChangeArrowheads="1"/>
          </p:cNvSpPr>
          <p:nvPr/>
        </p:nvSpPr>
        <p:spPr bwMode="auto">
          <a:xfrm>
            <a:off x="4034423" y="2711723"/>
            <a:ext cx="12954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)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Rectangle 68"/>
          <p:cNvSpPr>
            <a:spLocks noChangeArrowheads="1"/>
          </p:cNvSpPr>
          <p:nvPr/>
        </p:nvSpPr>
        <p:spPr bwMode="auto">
          <a:xfrm>
            <a:off x="3833947" y="3260005"/>
            <a:ext cx="4458789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auto">
          <a:xfrm>
            <a:off x="4017857" y="3539523"/>
            <a:ext cx="17526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000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(cụm danh từ)</a:t>
            </a:r>
            <a:endParaRPr lang="en-US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4077558" y="4077780"/>
            <a:ext cx="3158229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35" name="Rectangle 70"/>
          <p:cNvSpPr>
            <a:spLocks noChangeArrowheads="1"/>
          </p:cNvSpPr>
          <p:nvPr/>
        </p:nvSpPr>
        <p:spPr bwMode="auto">
          <a:xfrm>
            <a:off x="4077555" y="4687381"/>
            <a:ext cx="3711264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của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4001355" y="5068379"/>
            <a:ext cx="19812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gốc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dt)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Rectangle 84"/>
          <p:cNvSpPr>
            <a:spLocks noChangeArrowheads="1"/>
          </p:cNvSpPr>
          <p:nvPr/>
        </p:nvSpPr>
        <p:spPr bwMode="auto">
          <a:xfrm>
            <a:off x="4001355" y="4346135"/>
            <a:ext cx="22098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</a:rPr>
              <a:t>  (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gốc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dt)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48343" y="3169887"/>
            <a:ext cx="1148225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42798" y="4099092"/>
            <a:ext cx="1148225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69">
            <a:extLst>
              <a:ext uri="{FF2B5EF4-FFF2-40B4-BE49-F238E27FC236}">
                <a16:creationId xmlns:a16="http://schemas.microsoft.com/office/drawing/2014/main" id="{12E7D939-C2C3-4154-B885-221A6B654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138" y="5562917"/>
            <a:ext cx="3129375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</a:rPr>
              <a:t>Chị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31" name="Rectangle 70">
            <a:extLst>
              <a:ext uri="{FF2B5EF4-FFF2-40B4-BE49-F238E27FC236}">
                <a16:creationId xmlns:a16="http://schemas.microsoft.com/office/drawing/2014/main" id="{94859943-751C-4C08-BB2A-A3B809929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135" y="5947231"/>
            <a:ext cx="3568598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</a:rPr>
              <a:t>Chị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</a:rPr>
              <a:t>là</a:t>
            </a:r>
            <a:r>
              <a:rPr lang="en-US" sz="2000">
                <a:latin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chị </a:t>
            </a:r>
            <a:r>
              <a:rPr lang="en-US" sz="2000" dirty="0" err="1"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</a:rPr>
              <a:t>!</a:t>
            </a:r>
          </a:p>
        </p:txBody>
      </p: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7D8D5A9E-9584-4622-A01B-8B81B70D8A57}"/>
              </a:ext>
            </a:extLst>
          </p:cNvPr>
          <p:cNvCxnSpPr/>
          <p:nvPr/>
        </p:nvCxnSpPr>
        <p:spPr>
          <a:xfrm>
            <a:off x="354874" y="6426848"/>
            <a:ext cx="1148225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6">
            <a:extLst>
              <a:ext uri="{FF2B5EF4-FFF2-40B4-BE49-F238E27FC236}">
                <a16:creationId xmlns:a16="http://schemas.microsoft.com/office/drawing/2014/main" id="{9C129971-B184-49C5-AF99-27DECCB4546D}"/>
              </a:ext>
            </a:extLst>
          </p:cNvPr>
          <p:cNvSpPr/>
          <p:nvPr/>
        </p:nvSpPr>
        <p:spPr>
          <a:xfrm>
            <a:off x="315686" y="4297095"/>
            <a:ext cx="3435535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25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32" grpId="0"/>
      <p:bldP spid="33" grpId="0"/>
      <p:bldP spid="34" grpId="0"/>
      <p:bldP spid="35" grpId="0"/>
      <p:bldP spid="36" grpId="0"/>
      <p:bldP spid="37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35056" y="862636"/>
            <a:ext cx="12192001" cy="545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buNone/>
            </a:pPr>
            <a:r>
              <a:rPr lang="en-US">
                <a:latin typeface=".VnArial" panose="020B7200000000000000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Chị !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gái của  </a:t>
            </a:r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nhé!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hai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None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mãi!</a:t>
            </a:r>
          </a:p>
          <a:p>
            <a:pPr algn="just">
              <a:buNone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tay lên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quệt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Tôi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lau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tôi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nhưư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dirty="0">
              <a:latin typeface=".VnArial" panose="020B7200000000000000" pitchFamily="34" charset="0"/>
            </a:endParaRPr>
          </a:p>
        </p:txBody>
      </p:sp>
      <p:sp>
        <p:nvSpPr>
          <p:cNvPr id="12" name="Line 41"/>
          <p:cNvSpPr>
            <a:spLocks noChangeShapeType="1"/>
          </p:cNvSpPr>
          <p:nvPr/>
        </p:nvSpPr>
        <p:spPr bwMode="auto">
          <a:xfrm>
            <a:off x="2126212" y="1356966"/>
            <a:ext cx="1295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2553596" y="1321075"/>
            <a:ext cx="762000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000" b="1" dirty="0">
                <a:solidFill>
                  <a:srgbClr val="00B050"/>
                </a:solidFill>
                <a:latin typeface=".VnArial" panose="020B7200000000000000" pitchFamily="34" charset="0"/>
              </a:rPr>
              <a:t>DT</a:t>
            </a:r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auto">
          <a:xfrm flipH="1">
            <a:off x="3461024" y="862636"/>
            <a:ext cx="152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Line 51"/>
          <p:cNvSpPr>
            <a:spLocks noChangeShapeType="1"/>
          </p:cNvSpPr>
          <p:nvPr/>
        </p:nvSpPr>
        <p:spPr bwMode="auto">
          <a:xfrm flipH="1">
            <a:off x="2102017" y="2164479"/>
            <a:ext cx="109264" cy="3824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>
            <a:off x="1647546" y="2546902"/>
            <a:ext cx="48701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1591223" y="2463828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7030A0"/>
                </a:solidFill>
                <a:latin typeface=".VnArial" panose="020B7200000000000000" pitchFamily="34" charset="0"/>
              </a:rPr>
              <a:t>Đ</a:t>
            </a:r>
            <a:r>
              <a:rPr lang="en-US" sz="2000" b="1">
                <a:solidFill>
                  <a:srgbClr val="7030A0"/>
                </a:solidFill>
                <a:latin typeface=".VnArial" panose="020B7200000000000000" pitchFamily="34" charset="0"/>
              </a:rPr>
              <a:t>T</a:t>
            </a: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7815818" y="372389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7030A0"/>
                </a:solidFill>
                <a:latin typeface=".VnArial" panose="020B7200000000000000" pitchFamily="34" charset="0"/>
              </a:rPr>
              <a:t>Đ</a:t>
            </a:r>
            <a:r>
              <a:rPr lang="en-US" sz="2000" b="1">
                <a:solidFill>
                  <a:srgbClr val="7030A0"/>
                </a:solidFill>
                <a:latin typeface=".VnArial" panose="020B7200000000000000" pitchFamily="34" charset="0"/>
              </a:rPr>
              <a:t>T</a:t>
            </a:r>
          </a:p>
        </p:txBody>
      </p:sp>
      <p:sp>
        <p:nvSpPr>
          <p:cNvPr id="19" name="Line 51"/>
          <p:cNvSpPr>
            <a:spLocks noChangeShapeType="1"/>
          </p:cNvSpPr>
          <p:nvPr/>
        </p:nvSpPr>
        <p:spPr bwMode="auto">
          <a:xfrm flipH="1">
            <a:off x="8333974" y="3333904"/>
            <a:ext cx="109264" cy="3824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>
            <a:off x="7815818" y="3716327"/>
            <a:ext cx="48701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Line 41"/>
          <p:cNvSpPr>
            <a:spLocks noChangeShapeType="1"/>
          </p:cNvSpPr>
          <p:nvPr/>
        </p:nvSpPr>
        <p:spPr bwMode="auto">
          <a:xfrm>
            <a:off x="1516602" y="3716327"/>
            <a:ext cx="1295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Line 51"/>
          <p:cNvSpPr>
            <a:spLocks noChangeShapeType="1"/>
          </p:cNvSpPr>
          <p:nvPr/>
        </p:nvSpPr>
        <p:spPr bwMode="auto">
          <a:xfrm flipH="1">
            <a:off x="2791479" y="3190495"/>
            <a:ext cx="152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2011912" y="3686827"/>
            <a:ext cx="762000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000" b="1">
                <a:solidFill>
                  <a:srgbClr val="00B050"/>
                </a:solidFill>
                <a:latin typeface=".VnArial" panose="020B7200000000000000" pitchFamily="34" charset="0"/>
              </a:rPr>
              <a:t>DT</a:t>
            </a:r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auto">
          <a:xfrm>
            <a:off x="1492490" y="4334258"/>
            <a:ext cx="160217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Line 51"/>
          <p:cNvSpPr>
            <a:spLocks noChangeShapeType="1"/>
          </p:cNvSpPr>
          <p:nvPr/>
        </p:nvSpPr>
        <p:spPr bwMode="auto">
          <a:xfrm flipH="1">
            <a:off x="3087025" y="3969922"/>
            <a:ext cx="59902" cy="339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2172596" y="4283896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7030A0"/>
                </a:solidFill>
                <a:latin typeface=".VnArial" panose="020B7200000000000000" pitchFamily="34" charset="0"/>
              </a:rPr>
              <a:t>Đ</a:t>
            </a:r>
            <a:r>
              <a:rPr lang="en-US" sz="2000" b="1">
                <a:solidFill>
                  <a:srgbClr val="7030A0"/>
                </a:solidFill>
                <a:latin typeface=".VnArial" panose="020B72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089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28599" y="304802"/>
            <a:ext cx="12192001" cy="57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>
                <a:solidFill>
                  <a:prstClr val="black"/>
                </a:solidFill>
                <a:latin typeface="+mj-lt"/>
              </a:rPr>
              <a:t>- Chị! 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- Nguyên quay sang tôi,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giọng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nghẹn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ngào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.-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…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là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gái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của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>
                <a:solidFill>
                  <a:prstClr val="black"/>
                </a:solidFill>
                <a:latin typeface="+mj-lt"/>
              </a:rPr>
              <a:t>em nhé</a:t>
            </a:r>
            <a:r>
              <a:rPr lang="en-US">
                <a:solidFill>
                  <a:prstClr val="black"/>
                </a:solidFill>
                <a:latin typeface="+mj-lt"/>
              </a:rPr>
              <a:t>!</a:t>
            </a:r>
            <a:endParaRPr lang="vi-VN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  Tôi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nhìn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em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cười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trong hai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hàng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nước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mắt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kéo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vệt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trên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má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   -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sẽ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là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của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em </a:t>
            </a:r>
            <a:r>
              <a:rPr lang="vi-VN" err="1">
                <a:solidFill>
                  <a:prstClr val="black"/>
                </a:solidFill>
                <a:latin typeface="+mj-lt"/>
              </a:rPr>
              <a:t>mãi</a:t>
            </a:r>
            <a:r>
              <a:rPr lang="vi-VN">
                <a:solidFill>
                  <a:prstClr val="black"/>
                </a:solidFill>
                <a:latin typeface="+mj-lt"/>
              </a:rPr>
              <a:t> mãi!</a:t>
            </a:r>
            <a:endParaRPr lang="vi-VN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   Nguyên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cười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rồi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đưa tay lên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quệt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má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. Tôi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chẳng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buồn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lau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mặt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nữa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.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tôi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đứng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nhưư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vậy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nhìn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ra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phía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xa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sáng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rực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ánh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đèn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màu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, xung quanh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là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tiếng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đàn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tiếng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hát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khi xa, khi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gần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chào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mừng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mùa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xuân.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Một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năm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mới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bắt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đầu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.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>
            <a:off x="3329354" y="5952667"/>
            <a:ext cx="2495396" cy="11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4224803" y="5952667"/>
            <a:ext cx="762000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000" b="1">
                <a:solidFill>
                  <a:srgbClr val="FF0000"/>
                </a:solidFill>
                <a:latin typeface=".VnArial" panose="020B7200000000000000" pitchFamily="34" charset="0"/>
              </a:rPr>
              <a:t>CDT</a:t>
            </a:r>
          </a:p>
        </p:txBody>
      </p:sp>
      <p:sp>
        <p:nvSpPr>
          <p:cNvPr id="30" name="Line 51"/>
          <p:cNvSpPr>
            <a:spLocks noChangeShapeType="1"/>
          </p:cNvSpPr>
          <p:nvPr/>
        </p:nvSpPr>
        <p:spPr bwMode="auto">
          <a:xfrm flipH="1">
            <a:off x="5970176" y="5406130"/>
            <a:ext cx="152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0499" y="381002"/>
            <a:ext cx="12192001" cy="57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-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! - Nguyên quay sang tôi,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giọng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nghẹn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ngào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.-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Chị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…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Chị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srgbClr val="0070C0"/>
                </a:solidFill>
                <a:latin typeface="+mj-lt"/>
              </a:rPr>
              <a:t>chị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gái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 </a:t>
            </a:r>
            <a:r>
              <a:rPr lang="vi-VN">
                <a:solidFill>
                  <a:srgbClr val="0070C0"/>
                </a:solidFill>
                <a:latin typeface="+mj-lt"/>
              </a:rPr>
              <a:t>em nhé!</a:t>
            </a:r>
            <a:endParaRPr lang="vi-VN" dirty="0">
              <a:solidFill>
                <a:srgbClr val="0070C0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  Tôi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nhìn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em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cười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trong hai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hàng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nước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mắt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kéo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vệt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trên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má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-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Chị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sẽ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chị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em </a:t>
            </a:r>
            <a:r>
              <a:rPr lang="vi-VN" err="1">
                <a:solidFill>
                  <a:srgbClr val="0070C0"/>
                </a:solidFill>
                <a:latin typeface="+mj-lt"/>
              </a:rPr>
              <a:t>mãi</a:t>
            </a:r>
            <a:r>
              <a:rPr lang="vi-VN">
                <a:solidFill>
                  <a:srgbClr val="0070C0"/>
                </a:solidFill>
                <a:latin typeface="+mj-lt"/>
              </a:rPr>
              <a:t> mãi!</a:t>
            </a:r>
            <a:endParaRPr lang="vi-VN" dirty="0">
              <a:solidFill>
                <a:srgbClr val="0070C0"/>
              </a:solidFill>
              <a:latin typeface="+mj-lt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>
                <a:solidFill>
                  <a:prstClr val="black"/>
                </a:solidFill>
                <a:latin typeface="+mj-lt"/>
              </a:rPr>
              <a:t>    Nguyên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cười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rồi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đưa tay lên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quệt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má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. Tôi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chẳng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buồn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lau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mặt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nữa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.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tôi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đứng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như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vậy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nhìn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ra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phía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xa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sáng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rực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ánh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đèn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màu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, xung quanh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là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tiếng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đàn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tiếng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hát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khi xa, khi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gần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chào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dirty="0" err="1">
                <a:solidFill>
                  <a:prstClr val="black"/>
                </a:solidFill>
                <a:latin typeface="+mj-lt"/>
              </a:rPr>
              <a:t>mừng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mùa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xuân.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Một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năm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mới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bắt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</a:rPr>
              <a:t>đầu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.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>
            <a:off x="9722888" y="828192"/>
            <a:ext cx="51311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4" name="Line 51"/>
          <p:cNvSpPr>
            <a:spLocks noChangeShapeType="1"/>
          </p:cNvSpPr>
          <p:nvPr/>
        </p:nvSpPr>
        <p:spPr bwMode="auto">
          <a:xfrm flipH="1">
            <a:off x="10423572" y="483609"/>
            <a:ext cx="109264" cy="3824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9852173" y="866032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.VnArial" panose="020B7200000000000000" pitchFamily="34" charset="0"/>
              </a:rPr>
              <a:t>Đ</a:t>
            </a:r>
            <a:r>
              <a:rPr lang="en-US" sz="2000" b="1">
                <a:solidFill>
                  <a:srgbClr val="FF0000"/>
                </a:solidFill>
                <a:latin typeface=".VnArial" panose="020B7200000000000000" pitchFamily="34" charset="0"/>
              </a:rPr>
              <a:t>T</a:t>
            </a:r>
          </a:p>
        </p:txBody>
      </p:sp>
      <p:sp>
        <p:nvSpPr>
          <p:cNvPr id="36" name="Line 41"/>
          <p:cNvSpPr>
            <a:spLocks noChangeShapeType="1"/>
          </p:cNvSpPr>
          <p:nvPr/>
        </p:nvSpPr>
        <p:spPr bwMode="auto">
          <a:xfrm>
            <a:off x="1012136" y="3070239"/>
            <a:ext cx="54446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7" name="Line 51"/>
          <p:cNvSpPr>
            <a:spLocks noChangeShapeType="1"/>
          </p:cNvSpPr>
          <p:nvPr/>
        </p:nvSpPr>
        <p:spPr bwMode="auto">
          <a:xfrm flipH="1">
            <a:off x="1538200" y="2687816"/>
            <a:ext cx="109264" cy="3824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1048371" y="2999442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.VnArial" panose="020B7200000000000000" pitchFamily="34" charset="0"/>
              </a:rPr>
              <a:t>Đ</a:t>
            </a:r>
            <a:r>
              <a:rPr lang="en-US" sz="2000" b="1">
                <a:solidFill>
                  <a:srgbClr val="FF0000"/>
                </a:solidFill>
                <a:latin typeface=".VnArial" panose="020B72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729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6" grpId="0" animBg="1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199231" y="1025271"/>
            <a:ext cx="7039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 defTabSz="914400"/>
            <a:r>
              <a:rPr lang="en-US" altLang="vi-VN" sz="4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vi-VN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4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altLang="vi-VN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altLang="vi-VN" sz="4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7CB69-3CDF-4B4A-A720-972B49829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2" y="1025271"/>
            <a:ext cx="1891943" cy="8982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031" y="2415672"/>
            <a:ext cx="11882919" cy="658835"/>
            <a:chOff x="309081" y="1942527"/>
            <a:chExt cx="11882919" cy="65883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1406" y="1942527"/>
              <a:ext cx="1147059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 defTabSz="9144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309081" y="2137240"/>
              <a:ext cx="384585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8146" y="3381113"/>
            <a:ext cx="11746348" cy="658835"/>
            <a:chOff x="222654" y="3503052"/>
            <a:chExt cx="11746348" cy="658835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745151" y="3503052"/>
              <a:ext cx="1122385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vốn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Hạnh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altLang="vi-VN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222654" y="3733763"/>
              <a:ext cx="432153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50000"/>
                </a:lnSpc>
              </a:pPr>
              <a:endPara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532" y="10114859"/>
            <a:ext cx="1554560" cy="8968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99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316347" y="2643338"/>
            <a:ext cx="93291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Đặt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alt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just" defTabSz="914400"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endParaRPr lang="en-GB" alt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6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52" y="2947013"/>
            <a:ext cx="14224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3CBB6E2-9F53-4184-83C4-0DBDF12ABEEC}"/>
              </a:ext>
            </a:extLst>
          </p:cNvPr>
          <p:cNvSpPr txBox="1"/>
          <p:nvPr/>
        </p:nvSpPr>
        <p:spPr>
          <a:xfrm>
            <a:off x="4203033" y="818148"/>
            <a:ext cx="3555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5783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 bwMode="auto">
          <a:xfrm>
            <a:off x="340672" y="3849673"/>
            <a:ext cx="11506534" cy="671851"/>
            <a:chOff x="1265809" y="2980105"/>
            <a:chExt cx="10906580" cy="671054"/>
          </a:xfrm>
        </p:grpSpPr>
        <p:sp>
          <p:nvSpPr>
            <p:cNvPr id="51" name="Rectangle 14"/>
            <p:cNvSpPr>
              <a:spLocks noChangeArrowheads="1"/>
            </p:cNvSpPr>
            <p:nvPr/>
          </p:nvSpPr>
          <p:spPr bwMode="auto">
            <a:xfrm>
              <a:off x="1955926" y="2980105"/>
              <a:ext cx="10216463" cy="67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44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hành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kĩ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năng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sử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dụng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danh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đại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kiểu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học</a:t>
              </a:r>
              <a:r>
                <a:rPr lang="en-US" altLang="vi-VN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Freeform 11"/>
            <p:cNvSpPr/>
            <p:nvPr/>
          </p:nvSpPr>
          <p:spPr>
            <a:xfrm>
              <a:off x="1265809" y="3094917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lnSpc>
                  <a:spcPct val="150000"/>
                </a:lnSpc>
                <a:defRPr/>
              </a:pPr>
              <a:endPara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 bwMode="auto">
          <a:xfrm>
            <a:off x="368628" y="2056599"/>
            <a:ext cx="11655033" cy="1394356"/>
            <a:chOff x="681488" y="2842400"/>
            <a:chExt cx="12190640" cy="1392698"/>
          </a:xfrm>
        </p:grpSpPr>
        <p:sp>
          <p:nvSpPr>
            <p:cNvPr id="54" name="Rectangle 14"/>
            <p:cNvSpPr>
              <a:spLocks noChangeArrowheads="1"/>
            </p:cNvSpPr>
            <p:nvPr/>
          </p:nvSpPr>
          <p:spPr bwMode="auto">
            <a:xfrm>
              <a:off x="1380807" y="2842400"/>
              <a:ext cx="11491321" cy="139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defTabSz="914400">
                <a:lnSpc>
                  <a:spcPct val="150000"/>
                </a:lnSpc>
              </a:pP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Ôn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tập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và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hệ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thống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hóa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các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kiến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thức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đã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học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về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: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danh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từ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,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đại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từ</a:t>
              </a:r>
              <a:r>
                <a:rPr lang="es-VE" sz="3000" b="1">
                  <a:solidFill>
                    <a:srgbClr val="002060"/>
                  </a:solidFill>
                  <a:cs typeface="Times New Roman" panose="02020603050405020304" pitchFamily="18" charset="0"/>
                </a:rPr>
                <a:t>, quy tắc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viết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hoa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danh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từ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VE" sz="30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riêng</a:t>
              </a:r>
              <a:r>
                <a:rPr lang="es-VE" sz="3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.</a:t>
              </a:r>
              <a:endParaRPr lang="en-US" altLang="en-US" sz="3000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Freeform 11"/>
            <p:cNvSpPr/>
            <p:nvPr/>
          </p:nvSpPr>
          <p:spPr>
            <a:xfrm>
              <a:off x="681488" y="3079653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lnSpc>
                  <a:spcPct val="150000"/>
                </a:lnSpc>
                <a:defRPr/>
              </a:pPr>
              <a:endPara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3600194" y="551504"/>
            <a:ext cx="49359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5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2F7D29DD-8BC6-4976-B5E7-5677404E532F}"/>
              </a:ext>
            </a:extLst>
          </p:cNvPr>
          <p:cNvSpPr txBox="1">
            <a:spLocks noChangeArrowheads="1"/>
          </p:cNvSpPr>
          <p:nvPr/>
        </p:nvSpPr>
        <p:spPr>
          <a:xfrm>
            <a:off x="-323082" y="1718655"/>
            <a:ext cx="11899963" cy="5568951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780" indent="-812780" algn="just">
              <a:buNone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Chị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–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marL="812780" indent="-812780" algn="just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12780" indent="-812780" algn="just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marL="812780" indent="-812780" algn="just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12780" indent="-812780" algn="r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Theo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A685415D-515E-4B4A-A8E1-0413936FF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95" y="353405"/>
            <a:ext cx="1114433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189" indent="-457189">
              <a:spcBef>
                <a:spcPct val="20000"/>
              </a:spcBef>
            </a:pPr>
            <a:r>
              <a:rPr lang="en-US" sz="32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 </a:t>
            </a:r>
            <a:r>
              <a:rPr lang="vi-VN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318C659C-88C1-43A4-BC9A-3CEE9D1D9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2722" y="891318"/>
            <a:ext cx="2916000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latin typeface="Garamond" panose="02020404030301010803" pitchFamily="18" charset="0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AC4D6BF5-86D8-49F8-88FB-573AE83B6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0247" y="875276"/>
            <a:ext cx="3168000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latin typeface="Garamond" panose="02020404030301010803" pitchFamily="18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A088B98C-B147-44CC-825C-4529EA5F9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422" y="870926"/>
            <a:ext cx="3162103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69B943CD-9769-4F55-96A8-70151167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38" y="2070219"/>
            <a:ext cx="960452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kern="0" dirty="0">
                <a:solidFill>
                  <a:srgbClr val="0000FF"/>
                </a:solidFill>
              </a:rPr>
              <a:t>                                                        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giọng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chị</a:t>
            </a:r>
            <a:r>
              <a:rPr lang="en-US" altLang="en-US" sz="3200" kern="0" dirty="0">
                <a:solidFill>
                  <a:srgbClr val="0070C0"/>
                </a:solidFill>
              </a:rPr>
              <a:t>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gái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hàng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nước</a:t>
            </a:r>
            <a:r>
              <a:rPr lang="en-US" altLang="en-US" sz="3200" kern="0" dirty="0">
                <a:solidFill>
                  <a:srgbClr val="0070C0"/>
                </a:solidFill>
              </a:rPr>
              <a:t>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mắt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vệt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má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chị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tay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má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mặt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phía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ánh</a:t>
            </a:r>
            <a:r>
              <a:rPr lang="en-US" altLang="en-US" sz="3200" kern="0" dirty="0">
                <a:solidFill>
                  <a:srgbClr val="0070C0"/>
                </a:solidFill>
              </a:rPr>
              <a:t>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đèn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màu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tiếng</a:t>
            </a:r>
            <a:r>
              <a:rPr lang="en-US" altLang="en-US" sz="3200" kern="0" dirty="0">
                <a:solidFill>
                  <a:srgbClr val="0070C0"/>
                </a:solidFill>
              </a:rPr>
              <a:t>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đàn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tiếng</a:t>
            </a:r>
            <a:r>
              <a:rPr lang="en-US" altLang="en-US" sz="3200" kern="0" dirty="0">
                <a:solidFill>
                  <a:srgbClr val="0070C0"/>
                </a:solidFill>
              </a:rPr>
              <a:t>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hát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mùa</a:t>
            </a:r>
            <a:r>
              <a:rPr lang="en-US" altLang="en-US" sz="3200" kern="0" dirty="0">
                <a:solidFill>
                  <a:srgbClr val="0070C0"/>
                </a:solidFill>
              </a:rPr>
              <a:t>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xuân</a:t>
            </a:r>
            <a:r>
              <a:rPr lang="en-US" altLang="en-US" sz="3200" kern="0" dirty="0">
                <a:solidFill>
                  <a:srgbClr val="0070C0"/>
                </a:solidFill>
              </a:rPr>
              <a:t>, </a:t>
            </a:r>
            <a:r>
              <a:rPr lang="en-US" altLang="en-US" sz="3200" kern="0" dirty="0" err="1">
                <a:solidFill>
                  <a:srgbClr val="0070C0"/>
                </a:solidFill>
              </a:rPr>
              <a:t>năm</a:t>
            </a:r>
            <a:r>
              <a:rPr lang="en-US" altLang="en-US" sz="3200" kern="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3F3E8E6-9B8A-40D8-857F-DADCA582C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16" y="566616"/>
            <a:ext cx="1097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defTabSz="121917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3200" b="1" kern="0">
                <a:solidFill>
                  <a:srgbClr val="0070C0"/>
                </a:solidFill>
              </a:rPr>
              <a:t> </a:t>
            </a:r>
            <a:r>
              <a:rPr lang="en-US" altLang="en-US" sz="3200" b="1" u="sng" kern="0">
                <a:solidFill>
                  <a:srgbClr val="0070C0"/>
                </a:solidFill>
              </a:rPr>
              <a:t>Câu 1:</a:t>
            </a:r>
            <a:r>
              <a:rPr lang="en-US" altLang="en-US" sz="3200" b="1" kern="0">
                <a:solidFill>
                  <a:srgbClr val="0070C0"/>
                </a:solidFill>
              </a:rPr>
              <a:t> Danh từ riêng và 3 danh từ chung trong đoạn văn. 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7EB25D9-FF6B-42AA-BDA7-FE97FD9F3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1371600"/>
            <a:ext cx="6400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defTabSz="121917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3200" b="1" kern="0" dirty="0">
                <a:solidFill>
                  <a:srgbClr val="FF3300"/>
                </a:solidFill>
              </a:rPr>
              <a:t>-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Danh</a:t>
            </a:r>
            <a:r>
              <a:rPr lang="en-US" altLang="en-US" sz="3200" b="1" kern="0" dirty="0">
                <a:solidFill>
                  <a:srgbClr val="FF33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từ</a:t>
            </a:r>
            <a:r>
              <a:rPr lang="en-US" altLang="en-US" sz="3200" b="1" kern="0" dirty="0">
                <a:solidFill>
                  <a:srgbClr val="FF33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riêng</a:t>
            </a:r>
            <a:r>
              <a:rPr lang="en-US" altLang="en-US" sz="3200" b="1" kern="0" dirty="0">
                <a:solidFill>
                  <a:srgbClr val="FF33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trong</a:t>
            </a:r>
            <a:r>
              <a:rPr lang="en-US" altLang="en-US" sz="3200" b="1" kern="0" dirty="0">
                <a:solidFill>
                  <a:srgbClr val="FF33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đoạn</a:t>
            </a:r>
            <a:r>
              <a:rPr lang="en-US" altLang="en-US" sz="3200" b="1" kern="0" dirty="0">
                <a:solidFill>
                  <a:srgbClr val="FF33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văn</a:t>
            </a:r>
            <a:r>
              <a:rPr lang="en-US" altLang="en-US" sz="3200" b="1" kern="0" dirty="0">
                <a:solidFill>
                  <a:srgbClr val="FF33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FF3300"/>
                </a:solidFill>
              </a:rPr>
              <a:t>là</a:t>
            </a:r>
            <a:r>
              <a:rPr lang="en-US" altLang="en-US" sz="3200" b="1" kern="0" dirty="0">
                <a:solidFill>
                  <a:srgbClr val="FF3300"/>
                </a:solidFill>
              </a:rPr>
              <a:t>:</a:t>
            </a:r>
            <a:endParaRPr lang="en-US" altLang="en-US" sz="3200" b="1" kern="0" dirty="0">
              <a:solidFill>
                <a:srgbClr val="0000FF"/>
              </a:solidFill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7754893-7D0F-41CE-9A7C-756620D4A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0657"/>
            <a:ext cx="9827664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 eaLnBrk="1" hangingPunct="1"/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1219170" eaLnBrk="1" hangingPunct="1"/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kern="0" dirty="0">
                <a:solidFill>
                  <a:srgbClr val="FF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7280C82-9C10-424F-B60D-BD6148E0D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1371600"/>
            <a:ext cx="22352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algn="ctr" defTabSz="121917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3200" kern="0">
                <a:solidFill>
                  <a:srgbClr val="0070C0"/>
                </a:solidFill>
              </a:rPr>
              <a:t>Nguyên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75E0E9D-A2B0-4F11-A018-57EE980AF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2070219"/>
            <a:ext cx="7924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3300"/>
                </a:solidFill>
              </a:rPr>
              <a:t>- </a:t>
            </a:r>
            <a:r>
              <a:rPr lang="en-US" altLang="en-US" sz="3200" b="1" dirty="0" err="1">
                <a:solidFill>
                  <a:srgbClr val="FF3300"/>
                </a:solidFill>
              </a:rPr>
              <a:t>Danh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từ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chung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đoạn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văn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là</a:t>
            </a:r>
            <a:r>
              <a:rPr lang="en-US" altLang="en-US" sz="3200" b="1" dirty="0">
                <a:solidFill>
                  <a:srgbClr val="FF33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16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1673" y="118146"/>
            <a:ext cx="112134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Quy tắc viết hoa danh từ riêng: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143001"/>
            <a:ext cx="11836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323965" y="860493"/>
            <a:ext cx="11628783" cy="550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guyễn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uệ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àn,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ẫy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ong...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a-nuýp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-to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-go,...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3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3843F7FA-EA1B-46DE-88F0-378D89711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02" y="818008"/>
            <a:ext cx="8241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Đại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2C864F96-EA74-4977-A680-50A95D9F3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937" y="1782395"/>
            <a:ext cx="10459163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 xưng hô là từ được người nói dùng</a:t>
            </a: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tự chỉ mình</a:t>
            </a: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chỉ người khác khi giao tiếp</a:t>
            </a: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VD : tôi,chúng tôi , ta , chúng ta , mày,chúng mày , nó ,chúng nó …</a:t>
            </a:r>
          </a:p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cạnh các từ nói trên , người Việt Nam còn dùng nhiều danh từ chỉ người làm đại từ xưng hô theo thứ bậc,tuổi tác,giới tính như: ông ,bà , anh ,chị , em ,cháu ,thầy ,bạn ….</a:t>
            </a:r>
          </a:p>
        </p:txBody>
      </p:sp>
    </p:spTree>
    <p:extLst>
      <p:ext uri="{BB962C8B-B14F-4D97-AF65-F5344CB8AC3E}">
        <p14:creationId xmlns:p14="http://schemas.microsoft.com/office/powerpoint/2010/main" val="40839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DBD40926-2580-4761-985B-9E44EEA90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7600"/>
            <a:ext cx="12192000" cy="30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12780" indent="-812780" defTabSz="1219170" eaLnBrk="1" hangingPunct="1">
              <a:buNone/>
              <a:defRPr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–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–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marL="812780" indent="-812780" defTabSz="1219170" eaLnBrk="1" hangingPunct="1">
              <a:buNone/>
              <a:defRPr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12780" indent="-812780" defTabSz="1219170" eaLnBrk="1" hangingPunct="1">
              <a:buNone/>
              <a:defRPr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-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marL="812780" indent="-812780" defTabSz="1219170" eaLnBrk="1" hangingPunct="1">
              <a:buNone/>
              <a:defRPr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quệt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12780" indent="-812780" defTabSz="1219170" eaLnBrk="1" hangingPunct="1">
              <a:buNone/>
              <a:defRPr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Theo </a:t>
            </a:r>
            <a:r>
              <a:rPr lang="en-US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</p:txBody>
      </p:sp>
      <p:sp>
        <p:nvSpPr>
          <p:cNvPr id="9" name="Oval 33">
            <a:extLst>
              <a:ext uri="{FF2B5EF4-FFF2-40B4-BE49-F238E27FC236}">
                <a16:creationId xmlns:a16="http://schemas.microsoft.com/office/drawing/2014/main" id="{3B463DD1-9BB3-4177-8D1E-F1C16DFEE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818" y="1200992"/>
            <a:ext cx="673100" cy="59054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Oval 34">
            <a:extLst>
              <a:ext uri="{FF2B5EF4-FFF2-40B4-BE49-F238E27FC236}">
                <a16:creationId xmlns:a16="http://schemas.microsoft.com/office/drawing/2014/main" id="{ADF789A4-3324-49B9-8B29-4A8879445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867" y="1196540"/>
            <a:ext cx="499533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Oval 35">
            <a:extLst>
              <a:ext uri="{FF2B5EF4-FFF2-40B4-BE49-F238E27FC236}">
                <a16:creationId xmlns:a16="http://schemas.microsoft.com/office/drawing/2014/main" id="{57AAB1DE-4449-4440-BC97-3D5D471FE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498" y="1196539"/>
            <a:ext cx="730249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36">
            <a:extLst>
              <a:ext uri="{FF2B5EF4-FFF2-40B4-BE49-F238E27FC236}">
                <a16:creationId xmlns:a16="http://schemas.microsoft.com/office/drawing/2014/main" id="{1D97F6E0-11E9-41C2-B2D2-55BC91E6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2258" y="1178331"/>
            <a:ext cx="730249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Oval 37">
            <a:extLst>
              <a:ext uri="{FF2B5EF4-FFF2-40B4-BE49-F238E27FC236}">
                <a16:creationId xmlns:a16="http://schemas.microsoft.com/office/drawing/2014/main" id="{C05C8FE2-7315-4C1E-A2A9-DED40A725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1648666"/>
            <a:ext cx="673100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Oval 38">
            <a:extLst>
              <a:ext uri="{FF2B5EF4-FFF2-40B4-BE49-F238E27FC236}">
                <a16:creationId xmlns:a16="http://schemas.microsoft.com/office/drawing/2014/main" id="{4DF8AD79-53EF-46FC-806F-5E1CA233B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1" y="2212500"/>
            <a:ext cx="605367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Oval 39">
            <a:extLst>
              <a:ext uri="{FF2B5EF4-FFF2-40B4-BE49-F238E27FC236}">
                <a16:creationId xmlns:a16="http://schemas.microsoft.com/office/drawing/2014/main" id="{3882D16C-920A-46BA-A127-3E6041B42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707" y="2224399"/>
            <a:ext cx="596899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Oval 40">
            <a:extLst>
              <a:ext uri="{FF2B5EF4-FFF2-40B4-BE49-F238E27FC236}">
                <a16:creationId xmlns:a16="http://schemas.microsoft.com/office/drawing/2014/main" id="{47996E43-4657-4139-9597-87E85CB04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967" y="2794367"/>
            <a:ext cx="596900" cy="57573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Oval 41">
            <a:extLst>
              <a:ext uri="{FF2B5EF4-FFF2-40B4-BE49-F238E27FC236}">
                <a16:creationId xmlns:a16="http://schemas.microsoft.com/office/drawing/2014/main" id="{06CA52FF-CECF-43BE-A4E9-D8AAFFF28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884" y="2928375"/>
            <a:ext cx="575733" cy="48048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Oval 43">
            <a:extLst>
              <a:ext uri="{FF2B5EF4-FFF2-40B4-BE49-F238E27FC236}">
                <a16:creationId xmlns:a16="http://schemas.microsoft.com/office/drawing/2014/main" id="{606AE064-A8F2-49F2-ABE8-91ADB8E74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443" y="3839418"/>
            <a:ext cx="1817157" cy="6731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Oval 44">
            <a:extLst>
              <a:ext uri="{FF2B5EF4-FFF2-40B4-BE49-F238E27FC236}">
                <a16:creationId xmlns:a16="http://schemas.microsoft.com/office/drawing/2014/main" id="{B303EE23-2364-43F9-A51C-47516BA6F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5210" y="3408858"/>
            <a:ext cx="575732" cy="5469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id="{796EFE1F-B028-4595-9425-80586C52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84" y="372542"/>
            <a:ext cx="100795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Tìm đại từ xưng hô trong đoạn văn ở bài tập 1 .</a:t>
            </a:r>
          </a:p>
        </p:txBody>
      </p:sp>
    </p:spTree>
    <p:extLst>
      <p:ext uri="{BB962C8B-B14F-4D97-AF65-F5344CB8AC3E}">
        <p14:creationId xmlns:p14="http://schemas.microsoft.com/office/powerpoint/2010/main" val="343882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BAA92A2E-6ED5-4BA4-908A-6C69DD965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08" y="1186836"/>
            <a:ext cx="1131738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>
              <a:spcBef>
                <a:spcPct val="50000"/>
              </a:spcBef>
            </a:pP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  <a:p>
            <a:pPr marL="457189" indent="-457189">
              <a:spcBef>
                <a:spcPct val="50000"/>
              </a:spcBef>
              <a:buFontTx/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457189" indent="-457189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457189" indent="-457189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marL="457189" indent="-457189"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 Một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358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29291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 2">
      <a:dk1>
        <a:sysClr val="windowText" lastClr="000000"/>
      </a:dk1>
      <a:lt1>
        <a:sysClr val="window" lastClr="FFFFFF"/>
      </a:lt1>
      <a:dk2>
        <a:srgbClr val="4E5B6F"/>
      </a:dk2>
      <a:lt2>
        <a:srgbClr val="7F7F7F"/>
      </a:lt2>
      <a:accent1>
        <a:srgbClr val="E14A41"/>
      </a:accent1>
      <a:accent2>
        <a:srgbClr val="39B2D1"/>
      </a:accent2>
      <a:accent3>
        <a:srgbClr val="F07E1B"/>
      </a:accent3>
      <a:accent4>
        <a:srgbClr val="4DB345"/>
      </a:accent4>
      <a:accent5>
        <a:srgbClr val="E14A41"/>
      </a:accent5>
      <a:accent6>
        <a:srgbClr val="39B2D1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1111</Words>
  <Application>Microsoft Office PowerPoint</Application>
  <PresentationFormat>Widescreen</PresentationFormat>
  <Paragraphs>99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.VnArial</vt:lpstr>
      <vt:lpstr>.VnTime</vt:lpstr>
      <vt:lpstr>Arial</vt:lpstr>
      <vt:lpstr>Calibri</vt:lpstr>
      <vt:lpstr>Calibri Light</vt:lpstr>
      <vt:lpstr>等线</vt:lpstr>
      <vt:lpstr>Garamond</vt:lpstr>
      <vt:lpstr>Times New Roman</vt:lpstr>
      <vt:lpstr>Wingdings</vt:lpstr>
      <vt:lpstr>Office Theme</vt:lpstr>
      <vt:lpstr>1_Office Theme</vt:lpstr>
      <vt:lpstr>Default Design</vt:lpstr>
      <vt:lpstr>3_Office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</dc:creator>
  <cp:lastModifiedBy>Windows 10</cp:lastModifiedBy>
  <cp:revision>66</cp:revision>
  <dcterms:created xsi:type="dcterms:W3CDTF">2019-12-01T07:32:45Z</dcterms:created>
  <dcterms:modified xsi:type="dcterms:W3CDTF">2023-12-01T04:55:50Z</dcterms:modified>
</cp:coreProperties>
</file>