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.svg" ContentType="image/svg+xml"/>
  <Override PartName="/ppt/media/image10.svg" ContentType="image/svg+xml"/>
  <Override PartName="/ppt/media/image11.svg" ContentType="image/svg+xml"/>
  <Override PartName="/ppt/media/image12.svg" ContentType="image/svg+xml"/>
  <Override PartName="/ppt/media/image13.svg" ContentType="image/svg+xml"/>
  <Override PartName="/ppt/media/image14.svg" ContentType="image/svg+xml"/>
  <Override PartName="/ppt/media/image15.svg" ContentType="image/svg+xml"/>
  <Override PartName="/ppt/media/image16.svg" ContentType="image/svg+xml"/>
  <Override PartName="/ppt/media/image17.svg" ContentType="image/svg+xml"/>
  <Override PartName="/ppt/media/image18.svg" ContentType="image/svg+xml"/>
  <Override PartName="/ppt/media/image19.svg" ContentType="image/svg+xml"/>
  <Override PartName="/ppt/media/image2.svg" ContentType="image/svg+xml"/>
  <Override PartName="/ppt/media/image20.svg" ContentType="image/svg+xml"/>
  <Override PartName="/ppt/media/image21.svg" ContentType="image/svg+xml"/>
  <Override PartName="/ppt/media/image22.svg" ContentType="image/svg+xml"/>
  <Override PartName="/ppt/media/image23.svg" ContentType="image/svg+xml"/>
  <Override PartName="/ppt/media/image24.svg" ContentType="image/svg+xml"/>
  <Override PartName="/ppt/media/image3.svg" ContentType="image/svg+xml"/>
  <Override PartName="/ppt/media/image4.svg" ContentType="image/svg+xml"/>
  <Override PartName="/ppt/media/image5.svg" ContentType="image/svg+xml"/>
  <Override PartName="/ppt/media/image6.svg" ContentType="image/svg+xml"/>
  <Override PartName="/ppt/media/image7.svg" ContentType="image/svg+xml"/>
  <Override PartName="/ppt/media/image8.svg" ContentType="image/svg+xml"/>
  <Override PartName="/ppt/media/image9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3"/>
    <p:sldId id="256" r:id="rId4"/>
    <p:sldId id="259" r:id="rId5"/>
    <p:sldId id="268" r:id="rId6"/>
    <p:sldId id="260" r:id="rId7"/>
    <p:sldId id="261" r:id="rId8"/>
    <p:sldId id="263" r:id="rId9"/>
    <p:sldId id="265" r:id="rId10"/>
    <p:sldId id="267" r:id="rId11"/>
    <p:sldId id="266" r:id="rId12"/>
    <p:sldId id="269" r:id="rId13"/>
    <p:sldId id="270" r:id="rId14"/>
    <p:sldId id="273" r:id="rId15"/>
    <p:sldId id="274" r:id="rId16"/>
    <p:sldId id="275" r:id="rId17"/>
  </p:sldIdLst>
  <p:sldSz cx="18288000" cy="10287000"/>
  <p:notesSz cx="6858000" cy="9144000"/>
  <p:embeddedFontLst>
    <p:embeddedFont>
      <p:font typeface="DM Sans"/>
      <p:regular r:id="rId21"/>
    </p:embeddedFont>
    <p:embeddedFont>
      <p:font typeface="Calibri" panose="020F0502020204030204" charset="0"/>
      <p:regular r:id="rId22"/>
      <p:bold r:id="rId23"/>
      <p:italic r:id="rId24"/>
      <p:boldItalic r:id="rId25"/>
    </p:embeddedFont>
    <p:embeddedFont>
      <p:font typeface="Arial-SGK-TV" charset="0"/>
      <p:regular r:id="rId26"/>
      <p:bold r:id="rId27"/>
      <p:italic r:id="rId28"/>
    </p:embeddedFont>
    <p:embeddedFont>
      <p:font typeface="iCiel Cadena" panose="02000503000000020004" charset="0"/>
      <p:bold r:id="rId29"/>
    </p:embeddedFont>
    <p:embeddedFont>
      <p:font typeface="Calibri" panose="020F0502020204030204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深色样式 2 - 强调 5/强调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33"/>
        <p:guide pos="28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font" Target="fonts/font13.fntdata"/><Relationship Id="rId32" Type="http://schemas.openxmlformats.org/officeDocument/2006/relationships/font" Target="fonts/font12.fntdata"/><Relationship Id="rId31" Type="http://schemas.openxmlformats.org/officeDocument/2006/relationships/font" Target="fonts/font11.fntdata"/><Relationship Id="rId30" Type="http://schemas.openxmlformats.org/officeDocument/2006/relationships/font" Target="fonts/font10.fntdata"/><Relationship Id="rId3" Type="http://schemas.openxmlformats.org/officeDocument/2006/relationships/slide" Target="slides/slide1.xml"/><Relationship Id="rId29" Type="http://schemas.openxmlformats.org/officeDocument/2006/relationships/font" Target="fonts/font9.fntdata"/><Relationship Id="rId28" Type="http://schemas.openxmlformats.org/officeDocument/2006/relationships/font" Target="fonts/font8.fntdata"/><Relationship Id="rId27" Type="http://schemas.openxmlformats.org/officeDocument/2006/relationships/font" Target="fonts/font7.fntdata"/><Relationship Id="rId26" Type="http://schemas.openxmlformats.org/officeDocument/2006/relationships/font" Target="fonts/font6.fntdata"/><Relationship Id="rId25" Type="http://schemas.openxmlformats.org/officeDocument/2006/relationships/font" Target="fonts/font5.fntdata"/><Relationship Id="rId24" Type="http://schemas.openxmlformats.org/officeDocument/2006/relationships/font" Target="fonts/font4.fntdata"/><Relationship Id="rId23" Type="http://schemas.openxmlformats.org/officeDocument/2006/relationships/font" Target="fonts/font3.fntdata"/><Relationship Id="rId22" Type="http://schemas.openxmlformats.org/officeDocument/2006/relationships/font" Target="fonts/font2.fntdata"/><Relationship Id="rId21" Type="http://schemas.openxmlformats.org/officeDocument/2006/relationships/font" Target="fonts/font1.fntdata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image" Target="../media/image4.svg"/><Relationship Id="rId7" Type="http://schemas.openxmlformats.org/officeDocument/2006/relationships/image" Target="../media/image4.png"/><Relationship Id="rId6" Type="http://schemas.openxmlformats.org/officeDocument/2006/relationships/image" Target="../media/image3.svg"/><Relationship Id="rId5" Type="http://schemas.openxmlformats.org/officeDocument/2006/relationships/image" Target="../media/image3.png"/><Relationship Id="rId4" Type="http://schemas.openxmlformats.org/officeDocument/2006/relationships/image" Target="../media/image2.svg"/><Relationship Id="rId3" Type="http://schemas.openxmlformats.org/officeDocument/2006/relationships/image" Target="../media/image2.png"/><Relationship Id="rId2" Type="http://schemas.openxmlformats.org/officeDocument/2006/relationships/image" Target="../media/image1.sv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23.svg"/><Relationship Id="rId3" Type="http://schemas.openxmlformats.org/officeDocument/2006/relationships/image" Target="../media/image23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svg"/><Relationship Id="rId1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33.png"/><Relationship Id="rId8" Type="http://schemas.microsoft.com/office/2007/relationships/hdphoto" Target="../media/image32.wdp"/><Relationship Id="rId7" Type="http://schemas.openxmlformats.org/officeDocument/2006/relationships/image" Target="../media/image31.png"/><Relationship Id="rId6" Type="http://schemas.microsoft.com/office/2007/relationships/hdphoto" Target="../media/image30.wdp"/><Relationship Id="rId5" Type="http://schemas.openxmlformats.org/officeDocument/2006/relationships/image" Target="../media/image29.png"/><Relationship Id="rId4" Type="http://schemas.microsoft.com/office/2007/relationships/hdphoto" Target="../media/image28.wdp"/><Relationship Id="rId3" Type="http://schemas.openxmlformats.org/officeDocument/2006/relationships/image" Target="../media/image27.png"/><Relationship Id="rId25" Type="http://schemas.openxmlformats.org/officeDocument/2006/relationships/slideLayout" Target="../slideLayouts/slideLayout7.xml"/><Relationship Id="rId24" Type="http://schemas.microsoft.com/office/2007/relationships/hdphoto" Target="../media/image48.wdp"/><Relationship Id="rId23" Type="http://schemas.openxmlformats.org/officeDocument/2006/relationships/image" Target="../media/image47.png"/><Relationship Id="rId22" Type="http://schemas.microsoft.com/office/2007/relationships/hdphoto" Target="../media/image46.wdp"/><Relationship Id="rId21" Type="http://schemas.openxmlformats.org/officeDocument/2006/relationships/image" Target="../media/image45.png"/><Relationship Id="rId20" Type="http://schemas.microsoft.com/office/2007/relationships/hdphoto" Target="../media/image44.wdp"/><Relationship Id="rId2" Type="http://schemas.microsoft.com/office/2007/relationships/hdphoto" Target="../media/image26.wdp"/><Relationship Id="rId19" Type="http://schemas.openxmlformats.org/officeDocument/2006/relationships/image" Target="../media/image43.png"/><Relationship Id="rId18" Type="http://schemas.microsoft.com/office/2007/relationships/hdphoto" Target="../media/image42.wdp"/><Relationship Id="rId17" Type="http://schemas.openxmlformats.org/officeDocument/2006/relationships/image" Target="../media/image41.png"/><Relationship Id="rId16" Type="http://schemas.microsoft.com/office/2007/relationships/hdphoto" Target="../media/image40.wdp"/><Relationship Id="rId15" Type="http://schemas.openxmlformats.org/officeDocument/2006/relationships/image" Target="../media/image39.png"/><Relationship Id="rId14" Type="http://schemas.microsoft.com/office/2007/relationships/hdphoto" Target="../media/image38.wdp"/><Relationship Id="rId13" Type="http://schemas.openxmlformats.org/officeDocument/2006/relationships/image" Target="../media/image37.png"/><Relationship Id="rId12" Type="http://schemas.microsoft.com/office/2007/relationships/hdphoto" Target="../media/image36.wdp"/><Relationship Id="rId11" Type="http://schemas.openxmlformats.org/officeDocument/2006/relationships/image" Target="../media/image35.png"/><Relationship Id="rId10" Type="http://schemas.microsoft.com/office/2007/relationships/hdphoto" Target="../media/image34.wdp"/><Relationship Id="rId1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23.svg"/><Relationship Id="rId3" Type="http://schemas.openxmlformats.org/officeDocument/2006/relationships/image" Target="../media/image23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9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8.png"/><Relationship Id="rId8" Type="http://schemas.openxmlformats.org/officeDocument/2006/relationships/image" Target="../media/image7.svg"/><Relationship Id="rId7" Type="http://schemas.openxmlformats.org/officeDocument/2006/relationships/image" Target="../media/image7.png"/><Relationship Id="rId6" Type="http://schemas.openxmlformats.org/officeDocument/2006/relationships/image" Target="../media/image6.svg"/><Relationship Id="rId5" Type="http://schemas.openxmlformats.org/officeDocument/2006/relationships/image" Target="../media/image6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8.sv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Relationship Id="rId3" Type="http://schemas.openxmlformats.org/officeDocument/2006/relationships/image" Target="../media/image10.png"/><Relationship Id="rId2" Type="http://schemas.openxmlformats.org/officeDocument/2006/relationships/image" Target="../media/image9.sv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image" Target="../media/image11.svg"/><Relationship Id="rId7" Type="http://schemas.openxmlformats.org/officeDocument/2006/relationships/image" Target="../media/image11.png"/><Relationship Id="rId6" Type="http://schemas.openxmlformats.org/officeDocument/2006/relationships/image" Target="../media/image13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Relationship Id="rId3" Type="http://schemas.openxmlformats.org/officeDocument/2006/relationships/image" Target="../media/image12.png"/><Relationship Id="rId2" Type="http://schemas.openxmlformats.org/officeDocument/2006/relationships/image" Target="../media/image9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14.svg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16.svg"/><Relationship Id="rId7" Type="http://schemas.openxmlformats.org/officeDocument/2006/relationships/image" Target="../media/image16.png"/><Relationship Id="rId6" Type="http://schemas.openxmlformats.org/officeDocument/2006/relationships/image" Target="../media/image14.svg"/><Relationship Id="rId5" Type="http://schemas.openxmlformats.org/officeDocument/2006/relationships/image" Target="../media/image14.png"/><Relationship Id="rId4" Type="http://schemas.openxmlformats.org/officeDocument/2006/relationships/image" Target="../media/image15.svg"/><Relationship Id="rId3" Type="http://schemas.openxmlformats.org/officeDocument/2006/relationships/image" Target="../media/image15.png"/><Relationship Id="rId2" Type="http://schemas.openxmlformats.org/officeDocument/2006/relationships/image" Target="../media/image5.svg"/><Relationship Id="rId11" Type="http://schemas.openxmlformats.org/officeDocument/2006/relationships/slideLayout" Target="../slideLayouts/slideLayout7.xml"/><Relationship Id="rId10" Type="http://schemas.openxmlformats.org/officeDocument/2006/relationships/image" Target="../media/image3.sv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11.png"/><Relationship Id="rId4" Type="http://schemas.openxmlformats.org/officeDocument/2006/relationships/image" Target="../media/image17.svg"/><Relationship Id="rId3" Type="http://schemas.openxmlformats.org/officeDocument/2006/relationships/image" Target="../media/image17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8.png"/><Relationship Id="rId4" Type="http://schemas.openxmlformats.org/officeDocument/2006/relationships/image" Target="../media/image16.svg"/><Relationship Id="rId3" Type="http://schemas.openxmlformats.org/officeDocument/2006/relationships/image" Target="../media/image16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9.png"/><Relationship Id="rId4" Type="http://schemas.openxmlformats.org/officeDocument/2006/relationships/image" Target="../media/image3.svg"/><Relationship Id="rId3" Type="http://schemas.openxmlformats.org/officeDocument/2006/relationships/image" Target="../media/image3.png"/><Relationship Id="rId2" Type="http://schemas.openxmlformats.org/officeDocument/2006/relationships/image" Target="../media/image5.sv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2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Relationship Id="rId3" Type="http://schemas.openxmlformats.org/officeDocument/2006/relationships/image" Target="../media/image21.png"/><Relationship Id="rId2" Type="http://schemas.openxmlformats.org/officeDocument/2006/relationships/image" Target="../media/image20.svg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751745" y="2209597"/>
            <a:ext cx="4791719" cy="547909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49918" y="1028700"/>
            <a:ext cx="8659618" cy="784089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737372">
            <a:off x="14437544" y="1361956"/>
            <a:ext cx="3032652" cy="101456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9286233" y="3048000"/>
            <a:ext cx="6667637" cy="8458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</a:pPr>
            <a:r>
              <a:rPr lang="en-US" sz="6000">
                <a:solidFill>
                  <a:srgbClr val="CD4343"/>
                </a:solidFill>
                <a:latin typeface="iCiel Cadena" panose="02000503000000020004" charset="0"/>
                <a:cs typeface="iCiel Cadena" panose="02000503000000020004" charset="0"/>
              </a:rPr>
              <a:t>Khởi động</a:t>
            </a:r>
            <a:endParaRPr lang="en-US" sz="6000">
              <a:solidFill>
                <a:srgbClr val="CD4343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34116" y="6728591"/>
            <a:ext cx="3152117" cy="3026032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8915400" y="4610100"/>
            <a:ext cx="7384415" cy="26377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+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đã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kiệm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mình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charset="0"/>
              <a:ea typeface="Calibri" panose="020F0502020204030204"/>
              <a:cs typeface="Arial-SGK-TV" charset="0"/>
            </a:endParaRPr>
          </a:p>
          <a:p>
            <a:pPr algn="just">
              <a:lnSpc>
                <a:spcPct val="115000"/>
              </a:lnSpc>
            </a:pP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+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Vì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sao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lại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vào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việc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Arial-SGK-TV" charset="0"/>
                <a:ea typeface="Calibri" panose="020F0502020204030204"/>
                <a:cs typeface="Arial-SGK-TV" charset="0"/>
                <a:sym typeface="+mn-ea"/>
              </a:rPr>
              <a:t>?</a:t>
            </a:r>
            <a:endParaRPr lang="en-US" sz="3600" b="1" dirty="0">
              <a:solidFill>
                <a:srgbClr val="FF0000"/>
              </a:solidFill>
              <a:latin typeface="Arial-SGK-TV" charset="0"/>
              <a:ea typeface="Calibri" panose="020F0502020204030204"/>
              <a:cs typeface="Arial-SGK-TV" charset="0"/>
              <a:sym typeface="+mn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2265045" y="2751455"/>
            <a:ext cx="13343890" cy="126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iCiel Cadena" panose="02000503000000020004" charset="0"/>
                <a:cs typeface="iCiel Cadena" panose="02000503000000020004" charset="0"/>
              </a:rPr>
              <a:t>Trò chơi: Thử tài shopping</a:t>
            </a:r>
            <a:endParaRPr lang="en-US" sz="9000">
              <a:solidFill>
                <a:srgbClr val="CD4343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grpSp>
        <p:nvGrpSpPr>
          <p:cNvPr id="30" name="Google Shape;17571;p42"/>
          <p:cNvGrpSpPr/>
          <p:nvPr/>
        </p:nvGrpSpPr>
        <p:grpSpPr>
          <a:xfrm>
            <a:off x="6313805" y="4856480"/>
            <a:ext cx="5020310" cy="4188460"/>
            <a:chOff x="1041550" y="1375163"/>
            <a:chExt cx="2176036" cy="2393177"/>
          </a:xfrm>
        </p:grpSpPr>
        <p:sp>
          <p:nvSpPr>
            <p:cNvPr id="31" name="Google Shape;17572;p42"/>
            <p:cNvSpPr/>
            <p:nvPr/>
          </p:nvSpPr>
          <p:spPr>
            <a:xfrm>
              <a:off x="1177137" y="1375163"/>
              <a:ext cx="1910336" cy="412650"/>
            </a:xfrm>
            <a:custGeom>
              <a:avLst/>
              <a:gdLst/>
              <a:ahLst/>
              <a:cxnLst/>
              <a:rect l="l" t="t" r="r" b="b"/>
              <a:pathLst>
                <a:path w="8384" h="1811" extrusionOk="0">
                  <a:moveTo>
                    <a:pt x="405" y="1"/>
                  </a:moveTo>
                  <a:cubicBezTo>
                    <a:pt x="167" y="1"/>
                    <a:pt x="1" y="191"/>
                    <a:pt x="1" y="405"/>
                  </a:cubicBezTo>
                  <a:lnTo>
                    <a:pt x="1" y="1811"/>
                  </a:lnTo>
                  <a:lnTo>
                    <a:pt x="8383" y="1811"/>
                  </a:lnTo>
                  <a:lnTo>
                    <a:pt x="8383" y="405"/>
                  </a:lnTo>
                  <a:cubicBezTo>
                    <a:pt x="8383" y="191"/>
                    <a:pt x="8193" y="1"/>
                    <a:pt x="79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7573;p42"/>
            <p:cNvSpPr/>
            <p:nvPr/>
          </p:nvSpPr>
          <p:spPr>
            <a:xfrm>
              <a:off x="1177137" y="1375163"/>
              <a:ext cx="233551" cy="412650"/>
            </a:xfrm>
            <a:custGeom>
              <a:avLst/>
              <a:gdLst/>
              <a:ahLst/>
              <a:cxnLst/>
              <a:rect l="l" t="t" r="r" b="b"/>
              <a:pathLst>
                <a:path w="1025" h="1811" extrusionOk="0">
                  <a:moveTo>
                    <a:pt x="405" y="1"/>
                  </a:moveTo>
                  <a:cubicBezTo>
                    <a:pt x="167" y="1"/>
                    <a:pt x="1" y="191"/>
                    <a:pt x="1" y="405"/>
                  </a:cubicBezTo>
                  <a:lnTo>
                    <a:pt x="1" y="1811"/>
                  </a:lnTo>
                  <a:lnTo>
                    <a:pt x="620" y="1811"/>
                  </a:lnTo>
                  <a:lnTo>
                    <a:pt x="620" y="405"/>
                  </a:lnTo>
                  <a:cubicBezTo>
                    <a:pt x="620" y="191"/>
                    <a:pt x="810" y="1"/>
                    <a:pt x="1025" y="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7574;p42"/>
            <p:cNvSpPr/>
            <p:nvPr/>
          </p:nvSpPr>
          <p:spPr>
            <a:xfrm>
              <a:off x="1177137" y="2227118"/>
              <a:ext cx="1910336" cy="1394716"/>
            </a:xfrm>
            <a:custGeom>
              <a:avLst/>
              <a:gdLst/>
              <a:ahLst/>
              <a:cxnLst/>
              <a:rect l="l" t="t" r="r" b="b"/>
              <a:pathLst>
                <a:path w="8384" h="6121" extrusionOk="0">
                  <a:moveTo>
                    <a:pt x="1" y="0"/>
                  </a:moveTo>
                  <a:lnTo>
                    <a:pt x="1" y="6121"/>
                  </a:lnTo>
                  <a:lnTo>
                    <a:pt x="8383" y="6121"/>
                  </a:lnTo>
                  <a:lnTo>
                    <a:pt x="838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7575;p42"/>
            <p:cNvSpPr/>
            <p:nvPr/>
          </p:nvSpPr>
          <p:spPr>
            <a:xfrm>
              <a:off x="1177137" y="2227118"/>
              <a:ext cx="1910336" cy="1394716"/>
            </a:xfrm>
            <a:custGeom>
              <a:avLst/>
              <a:gdLst/>
              <a:ahLst/>
              <a:cxnLst/>
              <a:rect l="l" t="t" r="r" b="b"/>
              <a:pathLst>
                <a:path w="8384" h="6121" extrusionOk="0">
                  <a:moveTo>
                    <a:pt x="1" y="0"/>
                  </a:moveTo>
                  <a:lnTo>
                    <a:pt x="1" y="6121"/>
                  </a:lnTo>
                  <a:lnTo>
                    <a:pt x="620" y="6121"/>
                  </a:lnTo>
                  <a:lnTo>
                    <a:pt x="620" y="1215"/>
                  </a:lnTo>
                  <a:cubicBezTo>
                    <a:pt x="906" y="1144"/>
                    <a:pt x="1144" y="1001"/>
                    <a:pt x="1310" y="810"/>
                  </a:cubicBezTo>
                  <a:cubicBezTo>
                    <a:pt x="1549" y="1072"/>
                    <a:pt x="1906" y="1239"/>
                    <a:pt x="2287" y="1239"/>
                  </a:cubicBezTo>
                  <a:cubicBezTo>
                    <a:pt x="2668" y="1239"/>
                    <a:pt x="3001" y="1072"/>
                    <a:pt x="3239" y="810"/>
                  </a:cubicBezTo>
                  <a:cubicBezTo>
                    <a:pt x="3454" y="1072"/>
                    <a:pt x="3811" y="1239"/>
                    <a:pt x="4192" y="1239"/>
                  </a:cubicBezTo>
                  <a:cubicBezTo>
                    <a:pt x="4573" y="1239"/>
                    <a:pt x="4906" y="1072"/>
                    <a:pt x="5144" y="810"/>
                  </a:cubicBezTo>
                  <a:cubicBezTo>
                    <a:pt x="5383" y="1072"/>
                    <a:pt x="5716" y="1239"/>
                    <a:pt x="6097" y="1239"/>
                  </a:cubicBezTo>
                  <a:cubicBezTo>
                    <a:pt x="6478" y="1239"/>
                    <a:pt x="6812" y="1072"/>
                    <a:pt x="7050" y="810"/>
                  </a:cubicBezTo>
                  <a:cubicBezTo>
                    <a:pt x="7288" y="1072"/>
                    <a:pt x="7621" y="1239"/>
                    <a:pt x="8002" y="1239"/>
                  </a:cubicBezTo>
                  <a:cubicBezTo>
                    <a:pt x="8145" y="1239"/>
                    <a:pt x="8264" y="1215"/>
                    <a:pt x="8383" y="1191"/>
                  </a:cubicBezTo>
                  <a:lnTo>
                    <a:pt x="8383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7576;p42"/>
            <p:cNvSpPr/>
            <p:nvPr/>
          </p:nvSpPr>
          <p:spPr>
            <a:xfrm>
              <a:off x="1318180" y="2574371"/>
              <a:ext cx="532041" cy="1020346"/>
            </a:xfrm>
            <a:custGeom>
              <a:avLst/>
              <a:gdLst/>
              <a:ahLst/>
              <a:cxnLst/>
              <a:rect l="l" t="t" r="r" b="b"/>
              <a:pathLst>
                <a:path w="2335" h="4478" extrusionOk="0">
                  <a:moveTo>
                    <a:pt x="239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4263"/>
                  </a:lnTo>
                  <a:cubicBezTo>
                    <a:pt x="1" y="4382"/>
                    <a:pt x="96" y="4478"/>
                    <a:pt x="239" y="4478"/>
                  </a:cubicBezTo>
                  <a:lnTo>
                    <a:pt x="2120" y="4478"/>
                  </a:lnTo>
                  <a:cubicBezTo>
                    <a:pt x="2239" y="4478"/>
                    <a:pt x="2335" y="4382"/>
                    <a:pt x="2335" y="4263"/>
                  </a:cubicBezTo>
                  <a:lnTo>
                    <a:pt x="2335" y="215"/>
                  </a:lnTo>
                  <a:cubicBezTo>
                    <a:pt x="2335" y="96"/>
                    <a:pt x="2239" y="1"/>
                    <a:pt x="2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7577;p42"/>
            <p:cNvSpPr/>
            <p:nvPr/>
          </p:nvSpPr>
          <p:spPr>
            <a:xfrm>
              <a:off x="1318180" y="2574371"/>
              <a:ext cx="195727" cy="1020346"/>
            </a:xfrm>
            <a:custGeom>
              <a:avLst/>
              <a:gdLst/>
              <a:ahLst/>
              <a:cxnLst/>
              <a:rect l="l" t="t" r="r" b="b"/>
              <a:pathLst>
                <a:path w="859" h="4478" extrusionOk="0">
                  <a:moveTo>
                    <a:pt x="239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4263"/>
                  </a:lnTo>
                  <a:cubicBezTo>
                    <a:pt x="1" y="4382"/>
                    <a:pt x="96" y="4478"/>
                    <a:pt x="239" y="4478"/>
                  </a:cubicBezTo>
                  <a:lnTo>
                    <a:pt x="858" y="4478"/>
                  </a:lnTo>
                  <a:cubicBezTo>
                    <a:pt x="739" y="4478"/>
                    <a:pt x="644" y="4382"/>
                    <a:pt x="644" y="4263"/>
                  </a:cubicBezTo>
                  <a:lnTo>
                    <a:pt x="644" y="215"/>
                  </a:lnTo>
                  <a:cubicBezTo>
                    <a:pt x="644" y="96"/>
                    <a:pt x="739" y="1"/>
                    <a:pt x="858" y="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7578;p42"/>
            <p:cNvSpPr/>
            <p:nvPr/>
          </p:nvSpPr>
          <p:spPr>
            <a:xfrm>
              <a:off x="1985570" y="2574371"/>
              <a:ext cx="955396" cy="640507"/>
            </a:xfrm>
            <a:custGeom>
              <a:avLst/>
              <a:gdLst/>
              <a:ahLst/>
              <a:cxnLst/>
              <a:rect l="l" t="t" r="r" b="b"/>
              <a:pathLst>
                <a:path w="4193" h="2811" extrusionOk="0">
                  <a:moveTo>
                    <a:pt x="215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2573"/>
                  </a:lnTo>
                  <a:cubicBezTo>
                    <a:pt x="1" y="2692"/>
                    <a:pt x="96" y="2811"/>
                    <a:pt x="215" y="2811"/>
                  </a:cubicBezTo>
                  <a:lnTo>
                    <a:pt x="3978" y="2811"/>
                  </a:lnTo>
                  <a:cubicBezTo>
                    <a:pt x="4097" y="2811"/>
                    <a:pt x="4192" y="2692"/>
                    <a:pt x="4192" y="2573"/>
                  </a:cubicBezTo>
                  <a:lnTo>
                    <a:pt x="4192" y="215"/>
                  </a:lnTo>
                  <a:cubicBezTo>
                    <a:pt x="4192" y="96"/>
                    <a:pt x="4097" y="1"/>
                    <a:pt x="39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7579;p42"/>
            <p:cNvSpPr/>
            <p:nvPr/>
          </p:nvSpPr>
          <p:spPr>
            <a:xfrm>
              <a:off x="1985570" y="2574371"/>
              <a:ext cx="195727" cy="640507"/>
            </a:xfrm>
            <a:custGeom>
              <a:avLst/>
              <a:gdLst/>
              <a:ahLst/>
              <a:cxnLst/>
              <a:rect l="l" t="t" r="r" b="b"/>
              <a:pathLst>
                <a:path w="859" h="2811" extrusionOk="0">
                  <a:moveTo>
                    <a:pt x="239" y="1"/>
                  </a:moveTo>
                  <a:cubicBezTo>
                    <a:pt x="96" y="1"/>
                    <a:pt x="1" y="96"/>
                    <a:pt x="1" y="215"/>
                  </a:cubicBezTo>
                  <a:lnTo>
                    <a:pt x="1" y="2573"/>
                  </a:lnTo>
                  <a:cubicBezTo>
                    <a:pt x="1" y="2692"/>
                    <a:pt x="96" y="2811"/>
                    <a:pt x="239" y="2811"/>
                  </a:cubicBezTo>
                  <a:lnTo>
                    <a:pt x="858" y="2811"/>
                  </a:lnTo>
                  <a:cubicBezTo>
                    <a:pt x="739" y="2811"/>
                    <a:pt x="644" y="2692"/>
                    <a:pt x="644" y="2573"/>
                  </a:cubicBezTo>
                  <a:lnTo>
                    <a:pt x="644" y="215"/>
                  </a:lnTo>
                  <a:cubicBezTo>
                    <a:pt x="644" y="96"/>
                    <a:pt x="739" y="1"/>
                    <a:pt x="858" y="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7580;p42"/>
            <p:cNvSpPr/>
            <p:nvPr/>
          </p:nvSpPr>
          <p:spPr>
            <a:xfrm>
              <a:off x="2175602" y="2574371"/>
              <a:ext cx="532041" cy="640507"/>
            </a:xfrm>
            <a:custGeom>
              <a:avLst/>
              <a:gdLst/>
              <a:ahLst/>
              <a:cxnLst/>
              <a:rect l="l" t="t" r="r" b="b"/>
              <a:pathLst>
                <a:path w="2335" h="2811" extrusionOk="0">
                  <a:moveTo>
                    <a:pt x="0" y="1"/>
                  </a:moveTo>
                  <a:lnTo>
                    <a:pt x="1263" y="2811"/>
                  </a:lnTo>
                  <a:lnTo>
                    <a:pt x="2334" y="2811"/>
                  </a:lnTo>
                  <a:lnTo>
                    <a:pt x="1072" y="1"/>
                  </a:lnTo>
                  <a:close/>
                </a:path>
              </a:pathLst>
            </a:custGeom>
            <a:solidFill>
              <a:srgbClr val="FF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7581;p42"/>
            <p:cNvSpPr/>
            <p:nvPr/>
          </p:nvSpPr>
          <p:spPr>
            <a:xfrm>
              <a:off x="2549970" y="2574371"/>
              <a:ext cx="390999" cy="640507"/>
            </a:xfrm>
            <a:custGeom>
              <a:avLst/>
              <a:gdLst/>
              <a:ahLst/>
              <a:cxnLst/>
              <a:rect l="l" t="t" r="r" b="b"/>
              <a:pathLst>
                <a:path w="1716" h="2811" extrusionOk="0">
                  <a:moveTo>
                    <a:pt x="1" y="1"/>
                  </a:moveTo>
                  <a:lnTo>
                    <a:pt x="1239" y="2811"/>
                  </a:lnTo>
                  <a:lnTo>
                    <a:pt x="1501" y="2811"/>
                  </a:lnTo>
                  <a:cubicBezTo>
                    <a:pt x="1620" y="2811"/>
                    <a:pt x="1715" y="2692"/>
                    <a:pt x="1715" y="2573"/>
                  </a:cubicBezTo>
                  <a:lnTo>
                    <a:pt x="1715" y="2549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FFF8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7582;p42"/>
            <p:cNvSpPr/>
            <p:nvPr/>
          </p:nvSpPr>
          <p:spPr>
            <a:xfrm>
              <a:off x="1041563" y="1689833"/>
              <a:ext cx="515636" cy="380066"/>
            </a:xfrm>
            <a:custGeom>
              <a:avLst/>
              <a:gdLst/>
              <a:ahLst/>
              <a:cxnLst/>
              <a:rect l="l" t="t" r="r" b="b"/>
              <a:pathLst>
                <a:path w="2263" h="1668" extrusionOk="0">
                  <a:moveTo>
                    <a:pt x="738" y="1"/>
                  </a:moveTo>
                  <a:cubicBezTo>
                    <a:pt x="643" y="1"/>
                    <a:pt x="572" y="72"/>
                    <a:pt x="548" y="144"/>
                  </a:cubicBezTo>
                  <a:lnTo>
                    <a:pt x="0" y="1668"/>
                  </a:lnTo>
                  <a:lnTo>
                    <a:pt x="1905" y="1668"/>
                  </a:lnTo>
                  <a:lnTo>
                    <a:pt x="226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7583;p42"/>
            <p:cNvSpPr/>
            <p:nvPr/>
          </p:nvSpPr>
          <p:spPr>
            <a:xfrm>
              <a:off x="1041563" y="1689833"/>
              <a:ext cx="309427" cy="380066"/>
            </a:xfrm>
            <a:custGeom>
              <a:avLst/>
              <a:gdLst/>
              <a:ahLst/>
              <a:cxnLst/>
              <a:rect l="l" t="t" r="r" b="b"/>
              <a:pathLst>
                <a:path w="1358" h="1668" extrusionOk="0">
                  <a:moveTo>
                    <a:pt x="715" y="1"/>
                  </a:moveTo>
                  <a:cubicBezTo>
                    <a:pt x="643" y="1"/>
                    <a:pt x="572" y="72"/>
                    <a:pt x="548" y="144"/>
                  </a:cubicBezTo>
                  <a:lnTo>
                    <a:pt x="0" y="1668"/>
                  </a:lnTo>
                  <a:lnTo>
                    <a:pt x="619" y="1668"/>
                  </a:lnTo>
                  <a:lnTo>
                    <a:pt x="1167" y="144"/>
                  </a:lnTo>
                  <a:cubicBezTo>
                    <a:pt x="1191" y="72"/>
                    <a:pt x="1286" y="1"/>
                    <a:pt x="1358" y="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7584;p42"/>
            <p:cNvSpPr/>
            <p:nvPr/>
          </p:nvSpPr>
          <p:spPr>
            <a:xfrm>
              <a:off x="1475629" y="1689833"/>
              <a:ext cx="466875" cy="380066"/>
            </a:xfrm>
            <a:custGeom>
              <a:avLst/>
              <a:gdLst/>
              <a:ahLst/>
              <a:cxnLst/>
              <a:rect l="l" t="t" r="r" b="b"/>
              <a:pathLst>
                <a:path w="2049" h="1668" extrusionOk="0">
                  <a:moveTo>
                    <a:pt x="358" y="1"/>
                  </a:moveTo>
                  <a:lnTo>
                    <a:pt x="0" y="1668"/>
                  </a:lnTo>
                  <a:lnTo>
                    <a:pt x="1929" y="1668"/>
                  </a:lnTo>
                  <a:lnTo>
                    <a:pt x="204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7585;p42"/>
            <p:cNvSpPr/>
            <p:nvPr/>
          </p:nvSpPr>
          <p:spPr>
            <a:xfrm>
              <a:off x="1475629" y="1689833"/>
              <a:ext cx="228083" cy="380066"/>
            </a:xfrm>
            <a:custGeom>
              <a:avLst/>
              <a:gdLst/>
              <a:ahLst/>
              <a:cxnLst/>
              <a:rect l="l" t="t" r="r" b="b"/>
              <a:pathLst>
                <a:path w="1001" h="1668" extrusionOk="0">
                  <a:moveTo>
                    <a:pt x="358" y="1"/>
                  </a:moveTo>
                  <a:lnTo>
                    <a:pt x="0" y="1668"/>
                  </a:lnTo>
                  <a:lnTo>
                    <a:pt x="643" y="1668"/>
                  </a:lnTo>
                  <a:lnTo>
                    <a:pt x="1001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7586;p42"/>
            <p:cNvSpPr/>
            <p:nvPr/>
          </p:nvSpPr>
          <p:spPr>
            <a:xfrm>
              <a:off x="1915163" y="1689833"/>
              <a:ext cx="434292" cy="380066"/>
            </a:xfrm>
            <a:custGeom>
              <a:avLst/>
              <a:gdLst/>
              <a:ahLst/>
              <a:cxnLst/>
              <a:rect l="l" t="t" r="r" b="b"/>
              <a:pathLst>
                <a:path w="1906" h="1668" extrusionOk="0">
                  <a:moveTo>
                    <a:pt x="119" y="1"/>
                  </a:moveTo>
                  <a:lnTo>
                    <a:pt x="0" y="1668"/>
                  </a:lnTo>
                  <a:lnTo>
                    <a:pt x="1905" y="1668"/>
                  </a:lnTo>
                  <a:lnTo>
                    <a:pt x="17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7587;p42"/>
            <p:cNvSpPr/>
            <p:nvPr/>
          </p:nvSpPr>
          <p:spPr>
            <a:xfrm>
              <a:off x="1915163" y="1689833"/>
              <a:ext cx="168385" cy="380066"/>
            </a:xfrm>
            <a:custGeom>
              <a:avLst/>
              <a:gdLst/>
              <a:ahLst/>
              <a:cxnLst/>
              <a:rect l="l" t="t" r="r" b="b"/>
              <a:pathLst>
                <a:path w="739" h="1668" extrusionOk="0">
                  <a:moveTo>
                    <a:pt x="119" y="1"/>
                  </a:moveTo>
                  <a:lnTo>
                    <a:pt x="0" y="1668"/>
                  </a:lnTo>
                  <a:lnTo>
                    <a:pt x="620" y="1668"/>
                  </a:lnTo>
                  <a:lnTo>
                    <a:pt x="739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7588;p42"/>
            <p:cNvSpPr/>
            <p:nvPr/>
          </p:nvSpPr>
          <p:spPr>
            <a:xfrm>
              <a:off x="2707418" y="1689833"/>
              <a:ext cx="510167" cy="380066"/>
            </a:xfrm>
            <a:custGeom>
              <a:avLst/>
              <a:gdLst/>
              <a:ahLst/>
              <a:cxnLst/>
              <a:rect l="l" t="t" r="r" b="b"/>
              <a:pathLst>
                <a:path w="2239" h="1668" extrusionOk="0">
                  <a:moveTo>
                    <a:pt x="0" y="1"/>
                  </a:moveTo>
                  <a:lnTo>
                    <a:pt x="334" y="1668"/>
                  </a:lnTo>
                  <a:lnTo>
                    <a:pt x="2239" y="1668"/>
                  </a:lnTo>
                  <a:lnTo>
                    <a:pt x="1715" y="144"/>
                  </a:lnTo>
                  <a:cubicBezTo>
                    <a:pt x="1691" y="72"/>
                    <a:pt x="1620" y="1"/>
                    <a:pt x="1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7589;p42"/>
            <p:cNvSpPr/>
            <p:nvPr/>
          </p:nvSpPr>
          <p:spPr>
            <a:xfrm>
              <a:off x="2707418" y="1689833"/>
              <a:ext cx="222614" cy="380066"/>
            </a:xfrm>
            <a:custGeom>
              <a:avLst/>
              <a:gdLst/>
              <a:ahLst/>
              <a:cxnLst/>
              <a:rect l="l" t="t" r="r" b="b"/>
              <a:pathLst>
                <a:path w="977" h="1668" extrusionOk="0">
                  <a:moveTo>
                    <a:pt x="0" y="1"/>
                  </a:moveTo>
                  <a:lnTo>
                    <a:pt x="334" y="1668"/>
                  </a:lnTo>
                  <a:lnTo>
                    <a:pt x="977" y="1668"/>
                  </a:lnTo>
                  <a:lnTo>
                    <a:pt x="619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7590;p42"/>
            <p:cNvSpPr/>
            <p:nvPr/>
          </p:nvSpPr>
          <p:spPr>
            <a:xfrm>
              <a:off x="1041550" y="2061613"/>
              <a:ext cx="452202" cy="369349"/>
            </a:xfrm>
            <a:custGeom>
              <a:avLst/>
              <a:gdLst/>
              <a:ahLst/>
              <a:cxnLst/>
              <a:rect l="l" t="t" r="r" b="b"/>
              <a:pathLst>
                <a:path w="1882" h="1621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68"/>
                    <a:pt x="405" y="1596"/>
                    <a:pt x="929" y="1620"/>
                  </a:cubicBezTo>
                  <a:cubicBezTo>
                    <a:pt x="1453" y="1620"/>
                    <a:pt x="1881" y="1192"/>
                    <a:pt x="1881" y="644"/>
                  </a:cubicBezTo>
                  <a:lnTo>
                    <a:pt x="188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7591;p42"/>
            <p:cNvSpPr/>
            <p:nvPr/>
          </p:nvSpPr>
          <p:spPr>
            <a:xfrm>
              <a:off x="1041563" y="2061608"/>
              <a:ext cx="287781" cy="365939"/>
            </a:xfrm>
            <a:custGeom>
              <a:avLst/>
              <a:gdLst/>
              <a:ahLst/>
              <a:cxnLst/>
              <a:rect l="l" t="t" r="r" b="b"/>
              <a:pathLst>
                <a:path w="1263" h="1606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20"/>
                    <a:pt x="357" y="1549"/>
                    <a:pt x="834" y="1596"/>
                  </a:cubicBezTo>
                  <a:cubicBezTo>
                    <a:pt x="872" y="1603"/>
                    <a:pt x="912" y="1606"/>
                    <a:pt x="952" y="1606"/>
                  </a:cubicBezTo>
                  <a:cubicBezTo>
                    <a:pt x="1063" y="1606"/>
                    <a:pt x="1175" y="1584"/>
                    <a:pt x="1262" y="1549"/>
                  </a:cubicBezTo>
                  <a:cubicBezTo>
                    <a:pt x="905" y="1430"/>
                    <a:pt x="619" y="1073"/>
                    <a:pt x="619" y="644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7592;p42"/>
            <p:cNvSpPr/>
            <p:nvPr/>
          </p:nvSpPr>
          <p:spPr>
            <a:xfrm>
              <a:off x="1475628" y="2061619"/>
              <a:ext cx="450320" cy="369345"/>
            </a:xfrm>
            <a:custGeom>
              <a:avLst/>
              <a:gdLst/>
              <a:ahLst/>
              <a:cxnLst/>
              <a:rect l="l" t="t" r="r" b="b"/>
              <a:pathLst>
                <a:path w="1882" h="1621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68"/>
                    <a:pt x="405" y="1596"/>
                    <a:pt x="929" y="1620"/>
                  </a:cubicBezTo>
                  <a:cubicBezTo>
                    <a:pt x="1453" y="1620"/>
                    <a:pt x="1882" y="1192"/>
                    <a:pt x="1882" y="644"/>
                  </a:cubicBezTo>
                  <a:lnTo>
                    <a:pt x="188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7593;p42"/>
            <p:cNvSpPr/>
            <p:nvPr/>
          </p:nvSpPr>
          <p:spPr>
            <a:xfrm>
              <a:off x="1475625" y="2061613"/>
              <a:ext cx="291320" cy="365935"/>
            </a:xfrm>
            <a:custGeom>
              <a:avLst/>
              <a:gdLst/>
              <a:ahLst/>
              <a:cxnLst/>
              <a:rect l="l" t="t" r="r" b="b"/>
              <a:pathLst>
                <a:path w="1263" h="1606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20"/>
                    <a:pt x="357" y="1549"/>
                    <a:pt x="834" y="1596"/>
                  </a:cubicBezTo>
                  <a:cubicBezTo>
                    <a:pt x="872" y="1603"/>
                    <a:pt x="912" y="1606"/>
                    <a:pt x="952" y="1606"/>
                  </a:cubicBezTo>
                  <a:cubicBezTo>
                    <a:pt x="1062" y="1606"/>
                    <a:pt x="1175" y="1584"/>
                    <a:pt x="1262" y="1549"/>
                  </a:cubicBezTo>
                  <a:cubicBezTo>
                    <a:pt x="905" y="1430"/>
                    <a:pt x="619" y="1073"/>
                    <a:pt x="619" y="644"/>
                  </a:cubicBezTo>
                  <a:lnTo>
                    <a:pt x="619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7594;p42"/>
            <p:cNvSpPr/>
            <p:nvPr/>
          </p:nvSpPr>
          <p:spPr>
            <a:xfrm>
              <a:off x="1915176" y="2061613"/>
              <a:ext cx="452202" cy="369349"/>
            </a:xfrm>
            <a:custGeom>
              <a:avLst/>
              <a:gdLst/>
              <a:ahLst/>
              <a:cxnLst/>
              <a:rect l="l" t="t" r="r" b="b"/>
              <a:pathLst>
                <a:path w="1882" h="1621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68"/>
                    <a:pt x="405" y="1596"/>
                    <a:pt x="929" y="1620"/>
                  </a:cubicBezTo>
                  <a:cubicBezTo>
                    <a:pt x="1453" y="1620"/>
                    <a:pt x="1882" y="1192"/>
                    <a:pt x="1882" y="644"/>
                  </a:cubicBezTo>
                  <a:lnTo>
                    <a:pt x="188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7595;p42"/>
            <p:cNvSpPr/>
            <p:nvPr/>
          </p:nvSpPr>
          <p:spPr>
            <a:xfrm>
              <a:off x="1915163" y="2061608"/>
              <a:ext cx="287781" cy="365939"/>
            </a:xfrm>
            <a:custGeom>
              <a:avLst/>
              <a:gdLst/>
              <a:ahLst/>
              <a:cxnLst/>
              <a:rect l="l" t="t" r="r" b="b"/>
              <a:pathLst>
                <a:path w="1263" h="1606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20"/>
                    <a:pt x="358" y="1549"/>
                    <a:pt x="834" y="1596"/>
                  </a:cubicBezTo>
                  <a:cubicBezTo>
                    <a:pt x="872" y="1603"/>
                    <a:pt x="910" y="1606"/>
                    <a:pt x="949" y="1606"/>
                  </a:cubicBezTo>
                  <a:cubicBezTo>
                    <a:pt x="1053" y="1606"/>
                    <a:pt x="1158" y="1584"/>
                    <a:pt x="1262" y="1549"/>
                  </a:cubicBezTo>
                  <a:cubicBezTo>
                    <a:pt x="881" y="1430"/>
                    <a:pt x="620" y="1073"/>
                    <a:pt x="620" y="644"/>
                  </a:cubicBezTo>
                  <a:lnTo>
                    <a:pt x="620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7596;p42"/>
            <p:cNvSpPr/>
            <p:nvPr/>
          </p:nvSpPr>
          <p:spPr>
            <a:xfrm>
              <a:off x="2349225" y="2061613"/>
              <a:ext cx="439924" cy="369349"/>
            </a:xfrm>
            <a:custGeom>
              <a:avLst/>
              <a:gdLst/>
              <a:ahLst/>
              <a:cxnLst/>
              <a:rect l="l" t="t" r="r" b="b"/>
              <a:pathLst>
                <a:path w="1906" h="1621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68"/>
                    <a:pt x="429" y="1596"/>
                    <a:pt x="929" y="1620"/>
                  </a:cubicBezTo>
                  <a:cubicBezTo>
                    <a:pt x="1477" y="1620"/>
                    <a:pt x="1906" y="1192"/>
                    <a:pt x="1906" y="644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7597;p42"/>
            <p:cNvSpPr/>
            <p:nvPr/>
          </p:nvSpPr>
          <p:spPr>
            <a:xfrm>
              <a:off x="2349229" y="2061608"/>
              <a:ext cx="293249" cy="365939"/>
            </a:xfrm>
            <a:custGeom>
              <a:avLst/>
              <a:gdLst/>
              <a:ahLst/>
              <a:cxnLst/>
              <a:rect l="l" t="t" r="r" b="b"/>
              <a:pathLst>
                <a:path w="1287" h="1606" extrusionOk="0">
                  <a:moveTo>
                    <a:pt x="0" y="1"/>
                  </a:moveTo>
                  <a:lnTo>
                    <a:pt x="0" y="644"/>
                  </a:lnTo>
                  <a:cubicBezTo>
                    <a:pt x="0" y="1120"/>
                    <a:pt x="358" y="1549"/>
                    <a:pt x="834" y="1596"/>
                  </a:cubicBezTo>
                  <a:cubicBezTo>
                    <a:pt x="879" y="1603"/>
                    <a:pt x="922" y="1606"/>
                    <a:pt x="963" y="1606"/>
                  </a:cubicBezTo>
                  <a:cubicBezTo>
                    <a:pt x="1077" y="1606"/>
                    <a:pt x="1182" y="1584"/>
                    <a:pt x="1286" y="1549"/>
                  </a:cubicBezTo>
                  <a:cubicBezTo>
                    <a:pt x="905" y="1430"/>
                    <a:pt x="643" y="1073"/>
                    <a:pt x="643" y="644"/>
                  </a:cubicBezTo>
                  <a:lnTo>
                    <a:pt x="643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7598;p42"/>
            <p:cNvSpPr/>
            <p:nvPr/>
          </p:nvSpPr>
          <p:spPr>
            <a:xfrm>
              <a:off x="2783294" y="2061608"/>
              <a:ext cx="434292" cy="369357"/>
            </a:xfrm>
            <a:custGeom>
              <a:avLst/>
              <a:gdLst/>
              <a:ahLst/>
              <a:cxnLst/>
              <a:rect l="l" t="t" r="r" b="b"/>
              <a:pathLst>
                <a:path w="1906" h="1621" extrusionOk="0">
                  <a:moveTo>
                    <a:pt x="1" y="1"/>
                  </a:moveTo>
                  <a:lnTo>
                    <a:pt x="1" y="644"/>
                  </a:lnTo>
                  <a:cubicBezTo>
                    <a:pt x="1" y="1168"/>
                    <a:pt x="429" y="1596"/>
                    <a:pt x="929" y="1620"/>
                  </a:cubicBezTo>
                  <a:cubicBezTo>
                    <a:pt x="1477" y="1620"/>
                    <a:pt x="1906" y="1192"/>
                    <a:pt x="1906" y="644"/>
                  </a:cubicBezTo>
                  <a:lnTo>
                    <a:pt x="19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17599;p42"/>
            <p:cNvSpPr/>
            <p:nvPr/>
          </p:nvSpPr>
          <p:spPr>
            <a:xfrm>
              <a:off x="2783294" y="2061608"/>
              <a:ext cx="293249" cy="365939"/>
            </a:xfrm>
            <a:custGeom>
              <a:avLst/>
              <a:gdLst/>
              <a:ahLst/>
              <a:cxnLst/>
              <a:rect l="l" t="t" r="r" b="b"/>
              <a:pathLst>
                <a:path w="1287" h="1606" extrusionOk="0">
                  <a:moveTo>
                    <a:pt x="1" y="1"/>
                  </a:moveTo>
                  <a:lnTo>
                    <a:pt x="1" y="644"/>
                  </a:lnTo>
                  <a:cubicBezTo>
                    <a:pt x="1" y="1120"/>
                    <a:pt x="358" y="1549"/>
                    <a:pt x="834" y="1596"/>
                  </a:cubicBezTo>
                  <a:cubicBezTo>
                    <a:pt x="879" y="1603"/>
                    <a:pt x="922" y="1606"/>
                    <a:pt x="963" y="1606"/>
                  </a:cubicBezTo>
                  <a:cubicBezTo>
                    <a:pt x="1077" y="1606"/>
                    <a:pt x="1182" y="1584"/>
                    <a:pt x="1287" y="1549"/>
                  </a:cubicBezTo>
                  <a:cubicBezTo>
                    <a:pt x="906" y="1430"/>
                    <a:pt x="644" y="1073"/>
                    <a:pt x="644" y="644"/>
                  </a:cubicBezTo>
                  <a:lnTo>
                    <a:pt x="644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17600;p42"/>
            <p:cNvSpPr/>
            <p:nvPr/>
          </p:nvSpPr>
          <p:spPr>
            <a:xfrm>
              <a:off x="2322114" y="1689833"/>
              <a:ext cx="461406" cy="380066"/>
            </a:xfrm>
            <a:custGeom>
              <a:avLst/>
              <a:gdLst/>
              <a:ahLst/>
              <a:cxnLst/>
              <a:rect l="l" t="t" r="r" b="b"/>
              <a:pathLst>
                <a:path w="2025" h="1668" extrusionOk="0">
                  <a:moveTo>
                    <a:pt x="0" y="1"/>
                  </a:moveTo>
                  <a:lnTo>
                    <a:pt x="119" y="1668"/>
                  </a:lnTo>
                  <a:lnTo>
                    <a:pt x="2025" y="1668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17601;p42"/>
            <p:cNvSpPr/>
            <p:nvPr/>
          </p:nvSpPr>
          <p:spPr>
            <a:xfrm>
              <a:off x="2322114" y="1689833"/>
              <a:ext cx="173853" cy="380066"/>
            </a:xfrm>
            <a:custGeom>
              <a:avLst/>
              <a:gdLst/>
              <a:ahLst/>
              <a:cxnLst/>
              <a:rect l="l" t="t" r="r" b="b"/>
              <a:pathLst>
                <a:path w="763" h="1668" extrusionOk="0">
                  <a:moveTo>
                    <a:pt x="0" y="1"/>
                  </a:moveTo>
                  <a:lnTo>
                    <a:pt x="119" y="1668"/>
                  </a:lnTo>
                  <a:lnTo>
                    <a:pt x="762" y="1668"/>
                  </a:lnTo>
                  <a:lnTo>
                    <a:pt x="643" y="1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17602;p42"/>
            <p:cNvSpPr/>
            <p:nvPr/>
          </p:nvSpPr>
          <p:spPr>
            <a:xfrm>
              <a:off x="1041563" y="3475087"/>
              <a:ext cx="2176015" cy="293253"/>
            </a:xfrm>
            <a:custGeom>
              <a:avLst/>
              <a:gdLst/>
              <a:ahLst/>
              <a:cxnLst/>
              <a:rect l="l" t="t" r="r" b="b"/>
              <a:pathLst>
                <a:path w="9550" h="1287" extrusionOk="0">
                  <a:moveTo>
                    <a:pt x="262" y="1"/>
                  </a:moveTo>
                  <a:cubicBezTo>
                    <a:pt x="119" y="1"/>
                    <a:pt x="0" y="120"/>
                    <a:pt x="0" y="263"/>
                  </a:cubicBezTo>
                  <a:lnTo>
                    <a:pt x="0" y="1025"/>
                  </a:lnTo>
                  <a:cubicBezTo>
                    <a:pt x="0" y="1168"/>
                    <a:pt x="119" y="1287"/>
                    <a:pt x="262" y="1287"/>
                  </a:cubicBezTo>
                  <a:lnTo>
                    <a:pt x="9288" y="1287"/>
                  </a:lnTo>
                  <a:cubicBezTo>
                    <a:pt x="9431" y="1287"/>
                    <a:pt x="9550" y="1168"/>
                    <a:pt x="9550" y="1025"/>
                  </a:cubicBezTo>
                  <a:lnTo>
                    <a:pt x="9550" y="263"/>
                  </a:lnTo>
                  <a:cubicBezTo>
                    <a:pt x="9550" y="120"/>
                    <a:pt x="9431" y="1"/>
                    <a:pt x="92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17603;p42"/>
            <p:cNvSpPr/>
            <p:nvPr/>
          </p:nvSpPr>
          <p:spPr>
            <a:xfrm>
              <a:off x="1041563" y="3480556"/>
              <a:ext cx="200968" cy="287784"/>
            </a:xfrm>
            <a:custGeom>
              <a:avLst/>
              <a:gdLst/>
              <a:ahLst/>
              <a:cxnLst/>
              <a:rect l="l" t="t" r="r" b="b"/>
              <a:pathLst>
                <a:path w="882" h="1263" extrusionOk="0">
                  <a:moveTo>
                    <a:pt x="262" y="1"/>
                  </a:moveTo>
                  <a:cubicBezTo>
                    <a:pt x="119" y="1"/>
                    <a:pt x="0" y="96"/>
                    <a:pt x="0" y="239"/>
                  </a:cubicBezTo>
                  <a:lnTo>
                    <a:pt x="0" y="1001"/>
                  </a:lnTo>
                  <a:cubicBezTo>
                    <a:pt x="0" y="1144"/>
                    <a:pt x="119" y="1263"/>
                    <a:pt x="262" y="1263"/>
                  </a:cubicBezTo>
                  <a:lnTo>
                    <a:pt x="881" y="1263"/>
                  </a:lnTo>
                  <a:cubicBezTo>
                    <a:pt x="738" y="1263"/>
                    <a:pt x="619" y="1144"/>
                    <a:pt x="619" y="1001"/>
                  </a:cubicBezTo>
                  <a:lnTo>
                    <a:pt x="619" y="239"/>
                  </a:lnTo>
                  <a:cubicBezTo>
                    <a:pt x="619" y="96"/>
                    <a:pt x="738" y="1"/>
                    <a:pt x="881" y="1"/>
                  </a:cubicBez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6019800" y="495300"/>
            <a:ext cx="5770880" cy="2748280"/>
          </a:xfrm>
          <a:prstGeom prst="rect">
            <a:avLst/>
          </a:prstGeom>
        </p:spPr>
      </p:pic>
      <p:sp>
        <p:nvSpPr>
          <p:cNvPr id="21" name="Text Box 20"/>
          <p:cNvSpPr txBox="1"/>
          <p:nvPr/>
        </p:nvSpPr>
        <p:spPr>
          <a:xfrm>
            <a:off x="2392680" y="4152900"/>
            <a:ext cx="1350264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bận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nên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đưa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Minh </a:t>
            </a: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Đức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100 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000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nhờ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Minh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trong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Nếu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Minh</a:t>
            </a: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Đức,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sẽ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rau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loại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quả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nào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sao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?</a:t>
            </a:r>
            <a:endParaRPr lang="en-US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7010400" y="1181100"/>
            <a:ext cx="3879215" cy="1447800"/>
          </a:xfrm>
          <a:prstGeom prst="roundRect">
            <a:avLst/>
          </a:prstGeom>
          <a:solidFill>
            <a:srgbClr val="FFA800"/>
          </a:solidFill>
          <a:ln>
            <a:solidFill>
              <a:srgbClr val="FFA8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5400">
                <a:latin typeface="iCiel Cadena" panose="02000503000000020004" charset="0"/>
                <a:cs typeface="iCiel Cadena" panose="02000503000000020004" charset="0"/>
              </a:rPr>
              <a:t>Tình huống</a:t>
            </a:r>
            <a:endParaRPr lang="en-US" sz="5400">
              <a:latin typeface="iCiel Cadena" panose="02000503000000020004" charset="0"/>
              <a:cs typeface="iCiel Cadena" panose="0200050300000002000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-397510" y="622300"/>
            <a:ext cx="19176365" cy="9822815"/>
            <a:chOff x="4445" y="4381"/>
            <a:chExt cx="22021" cy="8481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3000" b="96111" l="425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536" y="4381"/>
              <a:ext cx="3246" cy="2435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925" b="82556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9172" y="4499"/>
              <a:ext cx="2667" cy="2836"/>
            </a:xfrm>
            <a:prstGeom prst="rect">
              <a:avLst/>
            </a:prstGeom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907" b="91141" l="10000" r="9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702" y="4436"/>
              <a:ext cx="3418" cy="2542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684" b="93911" l="3646" r="9652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965" y="4436"/>
              <a:ext cx="3246" cy="2596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6517" b="97753" l="2600" r="972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287" y="9036"/>
              <a:ext cx="2807" cy="2371"/>
            </a:xfrm>
            <a:prstGeom prst="rect">
              <a:avLst/>
            </a:prstGeom>
          </p:spPr>
        </p:pic>
        <p:sp>
          <p:nvSpPr>
            <p:cNvPr id="31" name="Google Shape;1056;p35"/>
            <p:cNvSpPr txBox="1"/>
            <p:nvPr/>
          </p:nvSpPr>
          <p:spPr>
            <a:xfrm>
              <a:off x="15094" y="7391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23.000đ/kg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2" name="Google Shape;1056;p35"/>
            <p:cNvSpPr txBox="1"/>
            <p:nvPr/>
          </p:nvSpPr>
          <p:spPr>
            <a:xfrm>
              <a:off x="7714" y="7260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25.000đ/kg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3" name="Google Shape;1056;p35"/>
            <p:cNvSpPr txBox="1"/>
            <p:nvPr/>
          </p:nvSpPr>
          <p:spPr>
            <a:xfrm>
              <a:off x="4445" y="7195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45.000đ/kg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4" name="Google Shape;1056;p35"/>
            <p:cNvSpPr txBox="1"/>
            <p:nvPr/>
          </p:nvSpPr>
          <p:spPr>
            <a:xfrm>
              <a:off x="18051" y="7445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150.000đ/kg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5" name="Google Shape;1056;p35"/>
            <p:cNvSpPr txBox="1"/>
            <p:nvPr/>
          </p:nvSpPr>
          <p:spPr>
            <a:xfrm>
              <a:off x="11126" y="7264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15.000đ/kg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6" name="Google Shape;1056;p35"/>
            <p:cNvSpPr txBox="1"/>
            <p:nvPr/>
          </p:nvSpPr>
          <p:spPr>
            <a:xfrm>
              <a:off x="4445" y="11635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30.000đ/kg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7" name="Google Shape;1056;p35"/>
            <p:cNvSpPr txBox="1"/>
            <p:nvPr/>
          </p:nvSpPr>
          <p:spPr>
            <a:xfrm>
              <a:off x="7550" y="11609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10.000đ/kg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38" name="Google Shape;1056;p35"/>
            <p:cNvSpPr txBox="1"/>
            <p:nvPr/>
          </p:nvSpPr>
          <p:spPr>
            <a:xfrm>
              <a:off x="10914" y="11583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40.000đ/kg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885" b="89885" l="9914" r="96264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237" y="8884"/>
              <a:ext cx="3411" cy="2750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5402" y="8877"/>
              <a:ext cx="3276" cy="2823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7500" l="4000" r="985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1688" y="9036"/>
              <a:ext cx="3417" cy="2737"/>
            </a:xfrm>
            <a:prstGeom prst="rect">
              <a:avLst/>
            </a:prstGeom>
          </p:spPr>
        </p:pic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184" b="89849" l="3750" r="9718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8775" y="8981"/>
              <a:ext cx="3138" cy="2515"/>
            </a:xfrm>
            <a:prstGeom prst="rect">
              <a:avLst/>
            </a:prstGeom>
          </p:spPr>
        </p:pic>
        <p:sp>
          <p:nvSpPr>
            <p:cNvPr id="43" name="Google Shape;1056;p35"/>
            <p:cNvSpPr txBox="1"/>
            <p:nvPr/>
          </p:nvSpPr>
          <p:spPr>
            <a:xfrm>
              <a:off x="21120" y="11700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150.000đ/kg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44" name="Google Shape;1056;p35"/>
            <p:cNvSpPr txBox="1"/>
            <p:nvPr/>
          </p:nvSpPr>
          <p:spPr>
            <a:xfrm>
              <a:off x="14367" y="11642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100.000đ/kg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45" name="Google Shape;1056;p35"/>
            <p:cNvSpPr txBox="1"/>
            <p:nvPr/>
          </p:nvSpPr>
          <p:spPr>
            <a:xfrm>
              <a:off x="21090" y="7488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15.000đ/kg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sp>
          <p:nvSpPr>
            <p:cNvPr id="46" name="Google Shape;1056;p35"/>
            <p:cNvSpPr txBox="1"/>
            <p:nvPr/>
          </p:nvSpPr>
          <p:spPr>
            <a:xfrm>
              <a:off x="17832" y="11646"/>
              <a:ext cx="5346" cy="11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600"/>
                <a:buFont typeface="Itim"/>
                <a:buNone/>
                <a:defRPr sz="3600" b="1" i="0" u="none" strike="noStrike" cap="none">
                  <a:solidFill>
                    <a:schemeClr val="dk1"/>
                  </a:solidFill>
                  <a:latin typeface="Itim"/>
                  <a:ea typeface="Itim"/>
                  <a:cs typeface="Itim"/>
                  <a:sym typeface="Itim"/>
                </a:defRPr>
              </a:lvl9pPr>
            </a:lstStyle>
            <a:p>
              <a:r>
                <a:rPr lang="en-US" sz="3200" dirty="0">
                  <a:solidFill>
                    <a:srgbClr val="FF0000"/>
                  </a:solidFill>
                  <a:latin typeface="iCiel Cadena" panose="02000503000000020004" charset="0"/>
                  <a:cs typeface="iCiel Cadena" panose="02000503000000020004" charset="0"/>
                </a:rPr>
                <a:t>35.000đ/kg</a:t>
              </a:r>
              <a:endParaRPr lang="en-US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9038" l="4052" r="95948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765" y="8926"/>
              <a:ext cx="3312" cy="2233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556" b="99333" l="6375" r="93125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80" y="4806"/>
              <a:ext cx="3193" cy="1981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100000" l="0" r="968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2213" y="4719"/>
              <a:ext cx="3139" cy="20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554961" y="6743846"/>
            <a:ext cx="3014778" cy="285033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70680" y="1028700"/>
            <a:ext cx="2883682" cy="178264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506980" y="2781300"/>
            <a:ext cx="1344803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sắm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có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chất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giá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vi-VN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hàng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lượng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đủ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dùng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b="1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Tuỳ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theo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hoàn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cảnh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đình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sản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phẩm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phù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b="1" dirty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200400" y="2552700"/>
            <a:ext cx="11891010" cy="59080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lvl="0" algn="just">
              <a:lnSpc>
                <a:spcPct val="150000"/>
              </a:lnSpc>
            </a:pPr>
            <a:r>
              <a:rPr lang="vi-VN" sz="3600" b="1" dirty="0" smtClean="0">
                <a:solidFill>
                  <a:srgbClr val="3333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   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Trong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cuộc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sống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hằng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ngày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có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nhiều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phải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sử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dụng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đến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như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: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uống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hoạt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hành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, … </a:t>
            </a: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Vì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vậy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,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ta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phải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biết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lí</a:t>
            </a:r>
            <a:r>
              <a:rPr lang="vi-VN" sz="3600" b="1" dirty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, chi tiêu có mục </a:t>
            </a:r>
            <a:r>
              <a:rPr lang="vi-VN" sz="3600" b="1" dirty="0" smtClean="0">
                <a:solidFill>
                  <a:srgbClr val="C00000"/>
                </a:solidFill>
                <a:latin typeface="Times New Roman" panose="02020603050405020304"/>
                <a:ea typeface="Calibri" panose="020F0502020204030204"/>
                <a:cs typeface="Times New Roman" panose="02020603050405020304"/>
                <a:sym typeface="+mn-ea"/>
              </a:rPr>
              <a:t>đích.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thói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quen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tốt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biểu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con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minh.Việc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lí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sẽ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giúp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tế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gia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đình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ổn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định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là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thông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minh.</a:t>
            </a:r>
            <a:endParaRPr lang="pt-BR" sz="36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0">
            <a:off x="1722755" y="5219700"/>
            <a:ext cx="14606270" cy="3739515"/>
            <a:chOff x="0" y="66675"/>
            <a:chExt cx="18216178" cy="7948040"/>
          </a:xfrm>
        </p:grpSpPr>
        <p:sp>
          <p:nvSpPr>
            <p:cNvPr id="6" name="TextBox 6"/>
            <p:cNvSpPr txBox="1"/>
            <p:nvPr/>
          </p:nvSpPr>
          <p:spPr>
            <a:xfrm>
              <a:off x="0" y="2130979"/>
              <a:ext cx="18216178" cy="784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>
                  <a:solidFill>
                    <a:srgbClr val="FFFFFF"/>
                  </a:solidFill>
                  <a:latin typeface="DM Sans"/>
                </a:rPr>
                <a:t>For a fun and productive class!</a:t>
              </a:r>
              <a:endParaRPr lang="en-US" sz="1600">
                <a:solidFill>
                  <a:srgbClr val="FFFFFF"/>
                </a:solidFill>
                <a:latin typeface="DM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18216178" cy="7948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5800" indent="-6858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t-BR" sz="54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Lập kế hoạch sử dụng tiền hợp lí cho bản thân. </a:t>
              </a:r>
              <a:endParaRPr lang="pt-BR" sz="5400" b="1" dirty="0">
                <a:solidFill>
                  <a:srgbClr val="0066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marL="685800" indent="-6858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pt-BR" sz="5400" b="1" dirty="0">
                  <a:solidFill>
                    <a:srgbClr val="0066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sym typeface="+mn-ea"/>
                </a:rPr>
                <a:t>Nhắc nhở bạn bè, người thân sử dụng tiền hợp lí và tiết kiệm.</a:t>
              </a:r>
              <a:endParaRPr lang="vi-VN" sz="5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3" name="TextBox 5"/>
          <p:cNvSpPr txBox="1"/>
          <p:nvPr/>
        </p:nvSpPr>
        <p:spPr>
          <a:xfrm>
            <a:off x="4267200" y="1638300"/>
            <a:ext cx="9978390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0000"/>
                </a:solidFill>
                <a:latin typeface="iCiel Cadena" panose="02000503000000020004" charset="0"/>
                <a:cs typeface="iCiel Cadena" panose="02000503000000020004" charset="0"/>
              </a:rPr>
              <a:t>Về nhà</a:t>
            </a:r>
            <a:endParaRPr lang="en-US" sz="9000">
              <a:solidFill>
                <a:srgbClr val="C00000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583747" y="964742"/>
            <a:ext cx="15120507" cy="835751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6324">
            <a:off x="554675" y="6848855"/>
            <a:ext cx="3900415" cy="130486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520565" y="3467100"/>
            <a:ext cx="9246870" cy="3206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00"/>
              </a:lnSpc>
            </a:pPr>
            <a:r>
              <a:rPr lang="en-US" sz="7200">
                <a:solidFill>
                  <a:srgbClr val="FFA800"/>
                </a:solidFill>
                <a:latin typeface="iCiel Cadena" panose="02000503000000020004" charset="0"/>
                <a:cs typeface="iCiel Cadena" panose="02000503000000020004" charset="0"/>
              </a:rPr>
              <a:t>Đạo đức</a:t>
            </a:r>
            <a:endParaRPr lang="en-US" sz="7200">
              <a:solidFill>
                <a:srgbClr val="FFA800"/>
              </a:solidFill>
              <a:latin typeface="iCiel Cadena" panose="02000503000000020004" charset="0"/>
              <a:cs typeface="iCiel Cadena" panose="02000503000000020004" charset="0"/>
            </a:endParaRPr>
          </a:p>
          <a:p>
            <a:pPr algn="ctr">
              <a:lnSpc>
                <a:spcPts val="12500"/>
              </a:lnSpc>
            </a:pPr>
            <a:r>
              <a:rPr lang="en-US" sz="7200">
                <a:solidFill>
                  <a:srgbClr val="FFA800"/>
                </a:solidFill>
                <a:latin typeface="iCiel Cadena" panose="02000503000000020004" charset="0"/>
                <a:cs typeface="iCiel Cadena" panose="02000503000000020004" charset="0"/>
              </a:rPr>
              <a:t>Sử dụng tiền hợp lí</a:t>
            </a:r>
            <a:endParaRPr lang="en-US" sz="7200">
              <a:solidFill>
                <a:srgbClr val="FFA800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37390" y="5143500"/>
            <a:ext cx="3458507" cy="326986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316855">
            <a:off x="14090388" y="1686262"/>
            <a:ext cx="3201028" cy="101850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755888" y="3793432"/>
            <a:ext cx="2812641" cy="270013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127448">
            <a:off x="-659277" y="-7717266"/>
            <a:ext cx="19606554" cy="10658836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4128776" y="1507680"/>
            <a:ext cx="10030449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iCiel Cadena" panose="02000503000000020004" charset="0"/>
                <a:cs typeface="iCiel Cadena" panose="02000503000000020004" charset="0"/>
              </a:rPr>
              <a:t>YÊU CẦU CẦN ĐẠT</a:t>
            </a:r>
            <a:endParaRPr lang="en-US" sz="9000">
              <a:solidFill>
                <a:srgbClr val="CD4343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654646">
            <a:off x="-1975732" y="1985120"/>
            <a:ext cx="5019330" cy="162443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534679">
            <a:off x="15175939" y="1521246"/>
            <a:ext cx="3170920" cy="1960205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886200" y="4305300"/>
            <a:ext cx="11626850" cy="37846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Củng cố biểu hiện của việc sử dụng tiền hợp lí. Nắm được cách sử dụng tiền hợp lí. </a:t>
            </a:r>
            <a:endParaRPr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just">
              <a:lnSpc>
                <a:spcPct val="150000"/>
              </a:lnSpc>
            </a:pPr>
            <a:r>
              <a:rPr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Thực hiện được việc sử dụng tiền hợp lí. Lập được kế hoạch sử dụng tiền hợp lí.</a:t>
            </a:r>
            <a:endParaRPr sz="40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762633" y="1130720"/>
            <a:ext cx="14762735" cy="8025559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114800" y="4533900"/>
            <a:ext cx="9978390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FFA800"/>
                </a:solidFill>
                <a:latin typeface="iCiel Cadena" panose="02000503000000020004" charset="0"/>
                <a:cs typeface="iCiel Cadena" panose="02000503000000020004" charset="0"/>
              </a:rPr>
              <a:t>Thực hành</a:t>
            </a:r>
            <a:endParaRPr lang="en-US" sz="9000">
              <a:solidFill>
                <a:srgbClr val="FFA800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322698">
            <a:off x="13773244" y="7559003"/>
            <a:ext cx="3766556" cy="121899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700" y="1341118"/>
            <a:ext cx="3641361" cy="269460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421714">
            <a:off x="1290136" y="6873252"/>
            <a:ext cx="3126214" cy="193256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4824574" y="1130720"/>
            <a:ext cx="2434726" cy="233733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D43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9525635" y="3642995"/>
            <a:ext cx="7738110" cy="515429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905000" y="984250"/>
            <a:ext cx="14936470" cy="2031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Bài 1: Theo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để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sử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dụng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tiền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hợp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lí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chúng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ta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nên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và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không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nên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làm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gì</a:t>
            </a:r>
            <a:r>
              <a:rPr lang="en-US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?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66800" y="3619500"/>
            <a:ext cx="7738110" cy="515429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220127" y="3771649"/>
            <a:ext cx="2098516" cy="198405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557" y="3314449"/>
            <a:ext cx="2066720" cy="198405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52848">
            <a:off x="6976486" y="3679513"/>
            <a:ext cx="2180683" cy="69385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736615">
            <a:off x="15434531" y="3696417"/>
            <a:ext cx="2291841" cy="76672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3124200" y="4152900"/>
            <a:ext cx="3662045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GB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  <a:sym typeface="+mn-ea"/>
              </a:rPr>
              <a:t>Những việc nên làm</a:t>
            </a:r>
            <a:endParaRPr lang="en-GB" sz="3200" dirty="0">
              <a:solidFill>
                <a:srgbClr val="FF0000"/>
              </a:solidFill>
              <a:latin typeface="iCiel Cadena" panose="02000503000000020004" charset="0"/>
              <a:cs typeface="iCiel Cadena" panose="02000503000000020004" charset="0"/>
              <a:sym typeface="+mn-ea"/>
            </a:endParaRPr>
          </a:p>
        </p:txBody>
      </p:sp>
      <p:sp>
        <p:nvSpPr>
          <p:cNvPr id="10" name="Text Box 9"/>
          <p:cNvSpPr txBox="1"/>
          <p:nvPr/>
        </p:nvSpPr>
        <p:spPr>
          <a:xfrm>
            <a:off x="11318558" y="4152900"/>
            <a:ext cx="4864100" cy="58356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lang="en-GB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  <a:sym typeface="+mn-ea"/>
              </a:rPr>
              <a:t>Những việc </a:t>
            </a:r>
            <a:r>
              <a:rPr lang="en-US" altLang="en-GB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  <a:sym typeface="+mn-ea"/>
              </a:rPr>
              <a:t>không </a:t>
            </a:r>
            <a:r>
              <a:rPr lang="en-GB" sz="3200" dirty="0">
                <a:solidFill>
                  <a:srgbClr val="FF0000"/>
                </a:solidFill>
                <a:latin typeface="iCiel Cadena" panose="02000503000000020004" charset="0"/>
                <a:cs typeface="iCiel Cadena" panose="02000503000000020004" charset="0"/>
                <a:sym typeface="+mn-ea"/>
              </a:rPr>
              <a:t>nên làm</a:t>
            </a:r>
            <a:endParaRPr lang="en-GB" sz="3200" dirty="0">
              <a:solidFill>
                <a:srgbClr val="FF0000"/>
              </a:solidFill>
              <a:latin typeface="iCiel Cadena" panose="02000503000000020004" charset="0"/>
              <a:cs typeface="iCiel Cadena" panose="02000503000000020004" charset="0"/>
              <a:sym typeface="+mn-ea"/>
            </a:endParaRPr>
          </a:p>
        </p:txBody>
      </p:sp>
      <p:sp>
        <p:nvSpPr>
          <p:cNvPr id="11" name="Text Box 10"/>
          <p:cNvSpPr txBox="1"/>
          <p:nvPr/>
        </p:nvSpPr>
        <p:spPr>
          <a:xfrm>
            <a:off x="1295400" y="5219700"/>
            <a:ext cx="744029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50000"/>
              </a:lnSpc>
            </a:pP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Ưu </a:t>
            </a:r>
            <a:r>
              <a:rPr lang="en-GB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tiên mua những thứ thực sự cần thiết.</a:t>
            </a:r>
            <a:br>
              <a:rPr lang="en-GB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Chọn </a:t>
            </a:r>
            <a:r>
              <a:rPr lang="en-GB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nơi có giá cả hợp lí và mua vừa đủ dùng.</a:t>
            </a:r>
            <a:br>
              <a:rPr lang="en-GB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</a:b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 </a:t>
            </a:r>
            <a:r>
              <a:rPr lang="en-GB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 phù hợp với hoàn cảnh kinh tế gia đình và số tiền mình hiện có</a:t>
            </a:r>
            <a:r>
              <a:rPr lang="en-GB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sz="28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2" name="Text Box 11"/>
          <p:cNvSpPr txBox="1"/>
          <p:nvPr/>
        </p:nvSpPr>
        <p:spPr>
          <a:xfrm>
            <a:off x="10972800" y="5143500"/>
            <a:ext cx="6278880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Tiêu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xài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phung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vặt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bỏ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phí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ăn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đồ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mà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không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US" sz="2800" b="1" dirty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FontTx/>
              <a:buNone/>
            </a:pP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</a:t>
            </a:r>
            <a:r>
              <a:rPr lang="vi-VN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Mua</a:t>
            </a:r>
            <a:r>
              <a:rPr lang="en-US" sz="2800" b="1" dirty="0" smtClean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những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mình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800" b="1" dirty="0" err="1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muốn</a:t>
            </a:r>
            <a:r>
              <a:rPr 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en-GB" sz="2800" b="1" dirty="0" smtClean="0">
              <a:solidFill>
                <a:srgbClr val="0033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905000" y="3009900"/>
            <a:ext cx="14326870" cy="675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15127" y="5894719"/>
            <a:ext cx="3290815" cy="376288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420502" flipH="1">
            <a:off x="14038500" y="2811970"/>
            <a:ext cx="2763229" cy="1708178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560830" y="342900"/>
            <a:ext cx="15487015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/>
            <a:r>
              <a:rPr lang="en-US" alt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Bài 2:</a:t>
            </a: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Xử lí tình huống:</a:t>
            </a:r>
            <a:b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</a:b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  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 </a:t>
            </a:r>
            <a:r>
              <a:rPr lang="pt-B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Mai </a:t>
            </a: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đang dùng hộp bút màu rất tốt, nay lại được bạn tặng thêm một hộp giống hệt hộp cũ nhân dịp sinh nhật..</a:t>
            </a:r>
            <a:b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</a:b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 </a:t>
            </a:r>
            <a:r>
              <a:rPr lang="vi-VN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   </a:t>
            </a:r>
            <a:r>
              <a:rPr lang="pt-B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Em </a:t>
            </a: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hãy giúp bạn Hà chọn cách giải quyết phù hợp</a:t>
            </a:r>
            <a:r>
              <a:rPr lang="pt-BR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+mn-ea"/>
              </a:rPr>
              <a:t>.</a:t>
            </a:r>
            <a:endParaRPr lang="pt-BR" sz="3600" b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Text Box 8"/>
          <p:cNvSpPr txBox="1"/>
          <p:nvPr/>
        </p:nvSpPr>
        <p:spPr>
          <a:xfrm>
            <a:off x="4114800" y="4381500"/>
            <a:ext cx="1068641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algn="just">
              <a:lnSpc>
                <a:spcPct val="150000"/>
              </a:lnSpc>
              <a:buNone/>
            </a:pPr>
            <a:r>
              <a:rPr lang="en-US" altLang="pt-BR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pt-BR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Em sẽ khuyên Hà có thể mang hộp bút cũ còn dùng được tặng bạn có hoàn cảnh khó hơn, còn Hà dùng hộp mới.</a:t>
            </a:r>
            <a:endParaRPr lang="pt-BR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pt-BR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Hoặc Hà cất hộp màu mới để dành, dùng hết hộp màu cũ rồi dùng hộp bút mới.</a:t>
            </a:r>
            <a:endParaRPr lang="pt-BR" sz="36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3C8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552848">
            <a:off x="69096" y="8302912"/>
            <a:ext cx="3564719" cy="113422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56164" y="1316066"/>
            <a:ext cx="3703136" cy="2740321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2057400" y="1714500"/>
            <a:ext cx="11351895" cy="32746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nl-NL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Bài 3: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Lập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hoạch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hợp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lí</a:t>
            </a: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.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vi-VN" sz="36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Tình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huống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: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ngày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bố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mẹ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500.000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đồng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để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tổ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chức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mời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bè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dự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.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Em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hãy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lên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hoạch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sử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dụng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số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tiền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đó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cho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buổi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nhật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của</a:t>
            </a:r>
            <a:r>
              <a:rPr lang="en-US" sz="36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600" b="1" dirty="0" err="1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mình</a:t>
            </a:r>
            <a:r>
              <a:rPr lang="vi-VN" sz="3600" b="1" dirty="0" smtClean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/>
                <a:cs typeface="Times New Roman" panose="02020603050405020304" pitchFamily="18" charset="0"/>
                <a:sym typeface="+mn-ea"/>
              </a:rPr>
              <a:t> theo mẫu sau:</a:t>
            </a:r>
            <a:endParaRPr lang="vi-VN" sz="3600" b="1" dirty="0" smtClean="0">
              <a:solidFill>
                <a:srgbClr val="006600"/>
              </a:solidFill>
              <a:latin typeface="Times New Roman" panose="02020603050405020304" pitchFamily="18" charset="0"/>
              <a:ea typeface="Calibri" panose="020F0502020204030204"/>
              <a:cs typeface="Times New Roman" panose="02020603050405020304" pitchFamily="18" charset="0"/>
              <a:sym typeface="+mn-ea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819400" y="4991100"/>
          <a:ext cx="13483590" cy="3486785"/>
        </p:xfrm>
        <a:graphic>
          <a:graphicData uri="http://schemas.openxmlformats.org/drawingml/2006/table">
            <a:tbl>
              <a:tblPr firstRow="1">
                <a:tableStyleId>{46F890A9-2807-4EBB-B81D-B2AA78EC7F39}</a:tableStyleId>
              </a:tblPr>
              <a:tblGrid>
                <a:gridCol w="1521460"/>
                <a:gridCol w="4275455"/>
                <a:gridCol w="3124200"/>
                <a:gridCol w="2137410"/>
                <a:gridCol w="2425065"/>
              </a:tblGrid>
              <a:tr h="96456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STT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Các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khoản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vi-VN" sz="3600" dirty="0">
                          <a:effectLst/>
                        </a:rPr>
                        <a:t>cần chi</a:t>
                      </a:r>
                      <a:endParaRPr lang="vi-VN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Nội</a:t>
                      </a:r>
                      <a:r>
                        <a:rPr lang="en-US" sz="3600" dirty="0">
                          <a:effectLst/>
                        </a:rPr>
                        <a:t> dung</a:t>
                      </a:r>
                      <a:r>
                        <a:rPr lang="vi-VN" sz="3600" dirty="0">
                          <a:effectLst/>
                        </a:rPr>
                        <a:t> chi</a:t>
                      </a:r>
                      <a:endParaRPr lang="vi-VN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Số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tiền</a:t>
                      </a:r>
                      <a:endParaRPr lang="en-US" sz="3600" dirty="0" err="1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Ghi</a:t>
                      </a:r>
                      <a:r>
                        <a:rPr lang="en-US" sz="3600" dirty="0">
                          <a:effectLst/>
                        </a:rPr>
                        <a:t> </a:t>
                      </a:r>
                      <a:r>
                        <a:rPr lang="en-US" sz="3600" dirty="0" err="1">
                          <a:effectLst/>
                        </a:rPr>
                        <a:t>chú</a:t>
                      </a:r>
                      <a:endParaRPr lang="en-US" sz="3600" dirty="0" err="1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3055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1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 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3055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2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30555"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>
                          <a:effectLst/>
                        </a:rPr>
                        <a:t>…</a:t>
                      </a:r>
                      <a:endParaRPr lang="en-US" sz="36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</a:rPr>
                        <a:t> </a:t>
                      </a:r>
                      <a:endParaRPr lang="en-US" sz="36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</a:rPr>
                        <a:t> </a:t>
                      </a:r>
                      <a:endParaRPr lang="en-US" sz="280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  <a:tr h="630555">
                <a:tc gridSpan="3"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</a:rPr>
                        <a:t>Tổng</a:t>
                      </a:r>
                      <a:endParaRPr lang="en-US" sz="3600" dirty="0" err="1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 hMerge="1">
                  <a:tcP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 hMerge="1">
                  <a:tcPr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</a:endParaRPr>
                    </a:p>
                  </a:txBody>
                  <a:tcPr marL="68580" marR="68580" marT="0" marB="0">
                    <a:lnL w="12700">
                      <a:solidFill>
                        <a:schemeClr val="tx1"/>
                      </a:solidFill>
                      <a:prstDash val="solid"/>
                    </a:lnL>
                    <a:lnR w="12700">
                      <a:solidFill>
                        <a:schemeClr val="tx1"/>
                      </a:solidFill>
                      <a:prstDash val="solid"/>
                    </a:lnR>
                    <a:lnT w="12700">
                      <a:solidFill>
                        <a:schemeClr val="tx1"/>
                      </a:solidFill>
                      <a:prstDash val="solid"/>
                    </a:lnT>
                    <a:lnB w="12700">
                      <a:solidFill>
                        <a:schemeClr val="tx1"/>
                      </a:solidFill>
                      <a:prstDash val="soli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8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091781" y="692819"/>
            <a:ext cx="16104439" cy="890136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24600" y="2705100"/>
            <a:ext cx="5944870" cy="12693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D4343"/>
                </a:solidFill>
                <a:latin typeface="iCiel Cadena" panose="02000503000000020004" charset="0"/>
                <a:cs typeface="iCiel Cadena" panose="02000503000000020004" charset="0"/>
              </a:rPr>
              <a:t>Ghi nhớ</a:t>
            </a:r>
            <a:endParaRPr lang="en-US" sz="9000">
              <a:solidFill>
                <a:srgbClr val="CD4343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36615">
            <a:off x="665475" y="8087079"/>
            <a:ext cx="3258528" cy="10901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5043903" y="1871399"/>
            <a:ext cx="2674653" cy="2567667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3429000" y="4686300"/>
            <a:ext cx="1174877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just">
              <a:lnSpc>
                <a:spcPct val="150000"/>
              </a:lnSpc>
            </a:pPr>
            <a:r>
              <a:rPr lang="pt-BR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Cần phải sử dụng tiền hợp lí và tiết kiệm. Đồng thời, kêu gọi người thân cùng sống tiết kiệm</a:t>
            </a:r>
            <a:r>
              <a:rPr lang="pt-BR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r>
              <a:rPr lang="vi-VN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 </a:t>
            </a:r>
            <a:r>
              <a:rPr lang="pt-BR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Tiết </a:t>
            </a:r>
            <a:r>
              <a:rPr lang="pt-BR" sz="36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kiệm tiền của là sử dụng tiền của một cách hợp lí, có hiệu quả vừa ích nước, vừa lợi nhà</a:t>
            </a:r>
            <a:r>
              <a:rPr lang="pt-BR" sz="36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+mn-ea"/>
              </a:rPr>
              <a:t>.</a:t>
            </a:r>
            <a:endParaRPr lang="pt-BR" sz="3600" b="1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 rot="215446">
            <a:off x="-927668" y="-6825163"/>
            <a:ext cx="19872358" cy="1080333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780400" y="476970"/>
            <a:ext cx="2483089" cy="283929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74658" y="1028700"/>
            <a:ext cx="2698191" cy="255101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0">
            <a:off x="2667000" y="5219700"/>
            <a:ext cx="13662025" cy="3739515"/>
            <a:chOff x="0" y="66675"/>
            <a:chExt cx="18216178" cy="7948040"/>
          </a:xfrm>
        </p:grpSpPr>
        <p:sp>
          <p:nvSpPr>
            <p:cNvPr id="6" name="TextBox 6"/>
            <p:cNvSpPr txBox="1"/>
            <p:nvPr/>
          </p:nvSpPr>
          <p:spPr>
            <a:xfrm>
              <a:off x="0" y="2130979"/>
              <a:ext cx="18216178" cy="784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600">
                  <a:solidFill>
                    <a:srgbClr val="FFFFFF"/>
                  </a:solidFill>
                  <a:latin typeface="DM Sans"/>
                </a:rPr>
                <a:t>For a fun and productive class!</a:t>
              </a:r>
              <a:endParaRPr lang="en-US" sz="1600">
                <a:solidFill>
                  <a:srgbClr val="FFFFFF"/>
                </a:solidFill>
                <a:latin typeface="DM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66675"/>
              <a:ext cx="18216178" cy="79480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685800" indent="-6858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Em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đã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bao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giờ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đi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mua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sắm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giúp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 smtClean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mẹ</a:t>
              </a:r>
              <a:r>
                <a:rPr lang="vi-VN" sz="5400" b="1" dirty="0" smtClean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chưa?</a:t>
              </a:r>
              <a:endParaRPr lang="vi-VN" sz="5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endParaRPr>
            </a:p>
            <a:p>
              <a:pPr marL="685800" indent="-685800" algn="just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Làm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thế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nào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để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mua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đồ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với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giá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hợp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lí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mà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vẫn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bảo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đảm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chất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 </a:t>
              </a:r>
              <a:r>
                <a:rPr lang="en-US" sz="5400" b="1" dirty="0" err="1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lượng</a:t>
              </a:r>
              <a:r>
                <a:rPr lang="en-US" sz="5400" b="1" dirty="0">
                  <a:solidFill>
                    <a:srgbClr val="00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+mn-ea"/>
                </a:rPr>
                <a:t>?</a:t>
              </a:r>
              <a:r>
                <a:rPr lang="vi-VN" sz="5400" b="1" dirty="0" smtClean="0">
                  <a:solidFill>
                    <a:srgbClr val="003300"/>
                  </a:solidFill>
                  <a:latin typeface="Times New Roman" panose="02020603050405020304" pitchFamily="18" charset="0"/>
                  <a:ea typeface="+mj-ea"/>
                  <a:cs typeface="Times New Roman" panose="02020603050405020304" pitchFamily="18" charset="0"/>
                  <a:sym typeface="+mn-ea"/>
                </a:rPr>
                <a:t> </a:t>
              </a:r>
              <a:endParaRPr lang="vi-VN" sz="5400" b="1" dirty="0" smtClean="0">
                <a:solidFill>
                  <a:srgbClr val="0033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endParaRPr>
            </a:p>
          </p:txBody>
        </p:sp>
      </p:grpSp>
      <p:sp>
        <p:nvSpPr>
          <p:cNvPr id="13" name="TextBox 5"/>
          <p:cNvSpPr txBox="1"/>
          <p:nvPr/>
        </p:nvSpPr>
        <p:spPr>
          <a:xfrm>
            <a:off x="4267200" y="1638300"/>
            <a:ext cx="9978390" cy="1269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p>
            <a:pPr algn="ctr">
              <a:lnSpc>
                <a:spcPts val="9900"/>
              </a:lnSpc>
            </a:pPr>
            <a:r>
              <a:rPr lang="en-US" sz="9000">
                <a:solidFill>
                  <a:srgbClr val="C00000"/>
                </a:solidFill>
                <a:latin typeface="iCiel Cadena" panose="02000503000000020004" charset="0"/>
                <a:cs typeface="iCiel Cadena" panose="02000503000000020004" charset="0"/>
              </a:rPr>
              <a:t>Vận</a:t>
            </a:r>
            <a:r>
              <a:rPr lang="en-US" sz="9000">
                <a:solidFill>
                  <a:srgbClr val="FFA800"/>
                </a:solidFill>
                <a:latin typeface="iCiel Cadena" panose="02000503000000020004" charset="0"/>
                <a:cs typeface="iCiel Cadena" panose="02000503000000020004" charset="0"/>
              </a:rPr>
              <a:t> </a:t>
            </a:r>
            <a:r>
              <a:rPr lang="en-US" sz="9000">
                <a:solidFill>
                  <a:srgbClr val="C00000"/>
                </a:solidFill>
                <a:latin typeface="iCiel Cadena" panose="02000503000000020004" charset="0"/>
                <a:cs typeface="iCiel Cadena" panose="02000503000000020004" charset="0"/>
              </a:rPr>
              <a:t>dụng</a:t>
            </a:r>
            <a:endParaRPr lang="en-US" sz="9000">
              <a:solidFill>
                <a:srgbClr val="C00000"/>
              </a:solidFill>
              <a:latin typeface="iCiel Cadena" panose="02000503000000020004" charset="0"/>
              <a:cs typeface="iCiel Cadena" panose="0200050300000002000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2767</Words>
  <Application>WPS Presentation</Application>
  <PresentationFormat>On-screen Show (4:3)</PresentationFormat>
  <Paragraphs>142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2" baseType="lpstr">
      <vt:lpstr>Arial</vt:lpstr>
      <vt:lpstr>SimSun</vt:lpstr>
      <vt:lpstr>Wingdings</vt:lpstr>
      <vt:lpstr>Lazydog</vt:lpstr>
      <vt:lpstr>DM Sans</vt:lpstr>
      <vt:lpstr>DM Sans Bold</vt:lpstr>
      <vt:lpstr>Microsoft YaHei</vt:lpstr>
      <vt:lpstr>Arial Unicode MS</vt:lpstr>
      <vt:lpstr>Calibri</vt:lpstr>
      <vt:lpstr>Arial-SGK-TV</vt:lpstr>
      <vt:lpstr>iCiel Cadena</vt:lpstr>
      <vt:lpstr>Times New Roman</vt:lpstr>
      <vt:lpstr>Calibri</vt:lpstr>
      <vt:lpstr>Times New Roman</vt:lpstr>
      <vt:lpstr>Itim</vt:lpstr>
      <vt:lpstr>Segoe Print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Yellow Handwritten Classroom Rules Blank Education Presentation</dc:title>
  <dc:creator/>
  <cp:lastModifiedBy>Hiền Hiền</cp:lastModifiedBy>
  <cp:revision>2</cp:revision>
  <dcterms:created xsi:type="dcterms:W3CDTF">2006-08-16T00:00:00Z</dcterms:created>
  <dcterms:modified xsi:type="dcterms:W3CDTF">2021-10-15T16:40:14Z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E3DE771E58E14D62A94715B8B1B830F6</vt:lpwstr>
  </property>
  <property fmtid="{D5CDD505-2E9C-101B-9397-08002B2CF9AE}" pid="3" name="KSOProductBuildVer">
    <vt:lpwstr>1033-11.2.0.10323</vt:lpwstr>
  </property>
</Properties>
</file>