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5"/>
  </p:notesMasterIdLst>
  <p:sldIdLst>
    <p:sldId id="268" r:id="rId3"/>
    <p:sldId id="259" r:id="rId4"/>
    <p:sldId id="256" r:id="rId5"/>
    <p:sldId id="260" r:id="rId6"/>
    <p:sldId id="258" r:id="rId7"/>
    <p:sldId id="261" r:id="rId8"/>
    <p:sldId id="262" r:id="rId9"/>
    <p:sldId id="264" r:id="rId10"/>
    <p:sldId id="266" r:id="rId11"/>
    <p:sldId id="263" r:id="rId12"/>
    <p:sldId id="265"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7171"/>
    <a:srgbClr val="B7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4" d="100"/>
          <a:sy n="64" d="100"/>
        </p:scale>
        <p:origin x="7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0B1DA76-21D0-4E31-B409-5D8A696D56F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381470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90F4B42-060E-45BC-A89B-049C528FD98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8720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B1BB31C-32FB-4D3B-8663-39FAC1CE4C4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0968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0FA96F6-BE3E-4E6B-9193-8D4F19DD488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681206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00CCEF7-2543-43FD-889A-D4FFB535E21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36454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64FA13C-23B9-40FA-9572-E04300E0E96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78606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CEF50FA-1837-413E-B9B2-DB9EB400696C}"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28570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2EE13D7-4955-4C8C-AB1A-988821BC768C}"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4039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87B8DFF-BD45-428D-AABE-A1B3ACBAC01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94372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0793809-A0D7-47C9-9F9F-DD9E4EF1284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080508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57821F8-6599-4E3F-B8D2-0F8C2AB2A1F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84634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2"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37893"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37894"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FB62CB2-77F7-411B-AB9B-AA1C552EF47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84246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Downloads\TI&#202;U%20TI&#7872;N%20PHUNG%20PH&#205;%20-%20PHIM%20HO&#7840;T%20H&#204;NH%20-%20KHO&#7842;NH%20KH&#7854;C%20K&#7922;%20DI&#7878;U%20-%20QU&#192;%20T&#7862;NG%20CU&#7896;C%20S&#7888;NG%20-%20TRUY&#7878;N%20C&#7892;%20T&#205;CH%20(online-video-cutter.com)%20(3).mp4" TargetMode="External"/><Relationship Id="rId1" Type="http://schemas.microsoft.com/office/2007/relationships/media" Target="file:///C:\Users\Admin\Downloads\TI&#202;U%20TI&#7872;N%20PHUNG%20PH&#205;%20-%20PHIM%20HO&#7840;T%20H&#204;NH%20-%20KHO&#7842;NH%20KH&#7854;C%20K&#7922;%20DI&#7878;U%20-%20QU&#192;%20T&#7862;NG%20CU&#7896;C%20S&#7888;NG%20-%20TRUY&#7878;N%20C&#7892;%20T&#205;CH%20(online-video-cutter.com)%20(3).mp4"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Downloads\TI&#202;U%20TI&#7872;N%20PHUNG%20PH&#205;%20-%20PHIM%20HO&#7840;T%20H&#204;NH%20-%20KHO&#7842;NH%20KH&#7854;C%20K&#7922;%20DI&#7878;U%20-%20QU&#192;%20T&#7862;NG%20CU&#7896;C%20S&#7888;NG%20-%20TRUY&#7878;N%20C&#7892;%20T&#205;CH%20(online-video-cutter.com)%20(1).mp4" TargetMode="External"/><Relationship Id="rId1" Type="http://schemas.microsoft.com/office/2007/relationships/media" Target="file:///C:\Users\Admin\Downloads\TI&#202;U%20TI&#7872;N%20PHUNG%20PH&#205;%20-%20PHIM%20HO&#7840;T%20H&#204;NH%20-%20KHO&#7842;NH%20KH&#7854;C%20K&#7922;%20DI&#7878;U%20-%20QU&#192;%20T&#7862;NG%20CU&#7896;C%20S&#7888;NG%20-%20TRUY&#7878;N%20C&#7892;%20T&#205;CH%20(online-video-cutter.com)%20(1).mp4"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ài luyện thêm toán cuối tháng 4 lớp 5 - Tri Thức - Tài Nguyên"/>
          <p:cNvPicPr>
            <a:picLocks noChangeAspect="1" noChangeArrowheads="1"/>
          </p:cNvPicPr>
          <p:nvPr/>
        </p:nvPicPr>
        <p:blipFill>
          <a:blip r:embed="rId2">
            <a:extLst>
              <a:ext uri="{28A0092B-C50C-407E-A947-70E740481C1C}">
                <a14:useLocalDpi xmlns:a14="http://schemas.microsoft.com/office/drawing/2010/main" val="0"/>
              </a:ext>
            </a:extLst>
          </a:blip>
          <a:srcRect r="25716"/>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2209800" y="633413"/>
            <a:ext cx="8229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8000" b="1" dirty="0" err="1" smtClean="0">
                <a:solidFill>
                  <a:srgbClr val="FFC000"/>
                </a:solidFill>
                <a:latin typeface="Times New Roman" panose="02020603050405020304" pitchFamily="18" charset="0"/>
                <a:cs typeface="Times New Roman" panose="02020603050405020304" pitchFamily="18" charset="0"/>
              </a:rPr>
              <a:t>Đạo</a:t>
            </a:r>
            <a:r>
              <a:rPr lang="en-US" altLang="en-US" sz="8000" b="1" dirty="0" smtClean="0">
                <a:solidFill>
                  <a:srgbClr val="FFC000"/>
                </a:solidFill>
                <a:latin typeface="Times New Roman" panose="02020603050405020304" pitchFamily="18" charset="0"/>
                <a:cs typeface="Times New Roman" panose="02020603050405020304" pitchFamily="18" charset="0"/>
              </a:rPr>
              <a:t> </a:t>
            </a:r>
            <a:r>
              <a:rPr lang="en-US" altLang="en-US" sz="8000" b="1" dirty="0" err="1" smtClean="0">
                <a:solidFill>
                  <a:srgbClr val="FFC000"/>
                </a:solidFill>
                <a:latin typeface="Times New Roman" panose="02020603050405020304" pitchFamily="18" charset="0"/>
                <a:cs typeface="Times New Roman" panose="02020603050405020304" pitchFamily="18" charset="0"/>
              </a:rPr>
              <a:t>đức</a:t>
            </a:r>
            <a:r>
              <a:rPr lang="en-US" altLang="en-US" sz="8000" b="1" dirty="0" smtClean="0">
                <a:solidFill>
                  <a:srgbClr val="FFC000"/>
                </a:solidFill>
                <a:latin typeface="Times New Roman" panose="02020603050405020304" pitchFamily="18" charset="0"/>
                <a:cs typeface="Times New Roman" panose="02020603050405020304" pitchFamily="18" charset="0"/>
              </a:rPr>
              <a:t> 5</a:t>
            </a:r>
            <a:endParaRPr lang="en-US" altLang="en-US" sz="8000" b="1" dirty="0">
              <a:solidFill>
                <a:srgbClr val="FFC000"/>
              </a:solidFill>
              <a:latin typeface="Times New Roman" panose="02020603050405020304" pitchFamily="18" charset="0"/>
              <a:cs typeface="Times New Roman" panose="02020603050405020304" pitchFamily="18" charset="0"/>
            </a:endParaRPr>
          </a:p>
          <a:p>
            <a:pPr algn="just" fontAlgn="base">
              <a:spcBef>
                <a:spcPct val="0"/>
              </a:spcBef>
              <a:spcAft>
                <a:spcPct val="0"/>
              </a:spcAft>
              <a:buNone/>
            </a:pPr>
            <a:endParaRPr lang="en-US" altLang="en-US" dirty="0">
              <a:solidFill>
                <a:srgbClr val="DEF6F1"/>
              </a:solidFill>
              <a:latin typeface="Times New Roman" panose="02020603050405020304" pitchFamily="18" charset="0"/>
              <a:cs typeface="Times New Roman" panose="02020603050405020304" pitchFamily="18" charset="0"/>
            </a:endParaRPr>
          </a:p>
          <a:p>
            <a:pPr algn="ctr" fontAlgn="base">
              <a:spcBef>
                <a:spcPct val="0"/>
              </a:spcBef>
              <a:spcAft>
                <a:spcPct val="0"/>
              </a:spcAft>
              <a:buNone/>
            </a:pPr>
            <a:endParaRPr lang="en-US" altLang="en-US" sz="1800" dirty="0">
              <a:solidFill>
                <a:srgbClr val="000000"/>
              </a:solidFill>
              <a:latin typeface="Times New Roman" panose="02020603050405020304" pitchFamily="18" charset="0"/>
              <a:cs typeface="Times New Roman" panose="02020603050405020304" pitchFamily="18" charset="0"/>
            </a:endParaRPr>
          </a:p>
        </p:txBody>
      </p:sp>
      <p:sp>
        <p:nvSpPr>
          <p:cNvPr id="5124" name="TextBox 4"/>
          <p:cNvSpPr txBox="1">
            <a:spLocks noChangeArrowheads="1"/>
          </p:cNvSpPr>
          <p:nvPr/>
        </p:nvSpPr>
        <p:spPr bwMode="auto">
          <a:xfrm>
            <a:off x="1828800" y="2557072"/>
            <a:ext cx="1002842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6600" b="1" dirty="0" smtClean="0">
                <a:solidFill>
                  <a:srgbClr val="002060"/>
                </a:solidFill>
                <a:latin typeface="Times New Roman" panose="02020603050405020304" pitchFamily="18" charset="0"/>
                <a:cs typeface="Times New Roman" panose="02020603050405020304" pitchFamily="18" charset="0"/>
              </a:rPr>
              <a:t>SỬ DỤNG TIỀN HỢP LÍ </a:t>
            </a:r>
          </a:p>
          <a:p>
            <a:pPr fontAlgn="base">
              <a:spcBef>
                <a:spcPct val="0"/>
              </a:spcBef>
              <a:spcAft>
                <a:spcPct val="0"/>
              </a:spcAft>
              <a:buNone/>
            </a:pPr>
            <a:r>
              <a:rPr lang="en-US" altLang="en-US" sz="6600" b="1" dirty="0" smtClean="0">
                <a:solidFill>
                  <a:srgbClr val="002060"/>
                </a:solidFill>
                <a:latin typeface="Times New Roman" panose="02020603050405020304" pitchFamily="18" charset="0"/>
                <a:cs typeface="Times New Roman" panose="02020603050405020304" pitchFamily="18" charset="0"/>
              </a:rPr>
              <a:t>               ( </a:t>
            </a:r>
            <a:r>
              <a:rPr lang="en-US" altLang="en-US" sz="6600" b="1" dirty="0" err="1" smtClean="0">
                <a:solidFill>
                  <a:srgbClr val="002060"/>
                </a:solidFill>
                <a:latin typeface="Times New Roman" panose="02020603050405020304" pitchFamily="18" charset="0"/>
                <a:cs typeface="Times New Roman" panose="02020603050405020304" pitchFamily="18" charset="0"/>
              </a:rPr>
              <a:t>Tiết</a:t>
            </a:r>
            <a:r>
              <a:rPr lang="en-US" altLang="en-US" sz="6600" b="1" dirty="0" smtClean="0">
                <a:solidFill>
                  <a:srgbClr val="002060"/>
                </a:solidFill>
                <a:latin typeface="Times New Roman" panose="02020603050405020304" pitchFamily="18" charset="0"/>
                <a:cs typeface="Times New Roman" panose="02020603050405020304" pitchFamily="18" charset="0"/>
              </a:rPr>
              <a:t> 1)</a:t>
            </a:r>
            <a:endParaRPr lang="vi-VN" altLang="en-US" sz="6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142629"/>
      </p:ext>
    </p:extLst>
  </p:cSld>
  <p:clrMapOvr>
    <a:masterClrMapping/>
  </p:clrMapOvr>
  <p:transition spd="slow"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607820" y="2398395"/>
            <a:ext cx="8975090" cy="3538220"/>
          </a:xfrm>
          <a:prstGeom prst="rect">
            <a:avLst/>
          </a:prstGeom>
          <a:noFill/>
        </p:spPr>
        <p:txBody>
          <a:bodyPr wrap="square" rtlCol="0">
            <a:spAutoFit/>
          </a:bodyPr>
          <a:lstStyle/>
          <a:p>
            <a:pPr algn="just"/>
            <a:r>
              <a:rPr lang="en-US" sz="3200">
                <a:solidFill>
                  <a:srgbClr val="FF0000"/>
                </a:solidFill>
                <a:latin typeface="Times New Roman" panose="02020603050405020304" charset="0"/>
                <a:cs typeface="Times New Roman" panose="02020603050405020304" charset="0"/>
              </a:rPr>
              <a:t>1. Cần phải sử dụng tiền hợp lí, tiết kiệm, vì tiền không có sẵn và nó là thành quả lao động vất vả mới có được. Nếu tiêu hoang phí thì tiền rồi cũng sẽ cạn kiệt dần và hết.</a:t>
            </a:r>
          </a:p>
          <a:p>
            <a:pPr algn="just"/>
            <a:r>
              <a:rPr lang="en-US" sz="3200">
                <a:solidFill>
                  <a:srgbClr val="FF0000"/>
                </a:solidFill>
                <a:latin typeface="Times New Roman" panose="02020603050405020304" charset="0"/>
                <a:cs typeface="Times New Roman" panose="02020603050405020304" charset="0"/>
              </a:rPr>
              <a:t>2. Những người biết tiết kiệm tiền, sử dụng tiền vào những việc cần thiết, không tiêu xài lãng phí là những người biết sử dụng tiền hợp lí.</a:t>
            </a:r>
          </a:p>
        </p:txBody>
      </p:sp>
      <p:sp>
        <p:nvSpPr>
          <p:cNvPr id="2" name="Text Box 1"/>
          <p:cNvSpPr txBox="1"/>
          <p:nvPr/>
        </p:nvSpPr>
        <p:spPr>
          <a:xfrm>
            <a:off x="3918585" y="1059180"/>
            <a:ext cx="4825365" cy="772959"/>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a:solidFill>
                  <a:srgbClr val="FF0000"/>
                </a:solidFill>
                <a:latin typeface="Times New Roman" panose="02020603050405020304" charset="0"/>
                <a:cs typeface="Times New Roman" panose="02020603050405020304" charset="0"/>
              </a:rPr>
              <a:t>Ghi nhớ</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636270" y="2493645"/>
            <a:ext cx="10978515" cy="1383665"/>
          </a:xfrm>
          <a:prstGeom prst="rect">
            <a:avLst/>
          </a:prstGeom>
          <a:noFill/>
          <a:ln w="9525">
            <a:noFill/>
          </a:ln>
        </p:spPr>
        <p:txBody>
          <a:bodyPr wrap="square">
            <a:spAutoFit/>
          </a:bodyPr>
          <a:lstStyle/>
          <a:p>
            <a:pPr indent="0"/>
            <a:r>
              <a:rPr lang="en-US" sz="2800" b="0">
                <a:solidFill>
                  <a:srgbClr val="0000FF"/>
                </a:solidFill>
                <a:latin typeface="Times New Roman" panose="02020603050405020304" charset="0"/>
                <a:cs typeface="Times New Roman" panose="02020603050405020304" charset="0"/>
              </a:rPr>
              <a:t>1. Em gái em đòi mẹ mua cho một bộ đồ chơi mới giống của bạn An ở lớp. Theo em, em gái đòi hỏi như vậy có nên không? Em sẽ làm gì để em gái thay đổi suy nghĩ và không đòi mẹ nữa?</a:t>
            </a:r>
            <a:endParaRPr lang="en-US" sz="2800"/>
          </a:p>
        </p:txBody>
      </p:sp>
      <p:sp>
        <p:nvSpPr>
          <p:cNvPr id="4" name="Rectangles 3"/>
          <p:cNvSpPr/>
          <p:nvPr/>
        </p:nvSpPr>
        <p:spPr>
          <a:xfrm>
            <a:off x="2824163" y="533400"/>
            <a:ext cx="6602095" cy="1198880"/>
          </a:xfrm>
          <a:prstGeom prst="rect">
            <a:avLst/>
          </a:prstGeom>
          <a:noFill/>
          <a:ln>
            <a:noFill/>
          </a:ln>
        </p:spPr>
        <p:txBody>
          <a:bodyPr wrap="none" rtlCol="0" anchor="t">
            <a:spAutoFit/>
          </a:bodyPr>
          <a:lstStyle/>
          <a:p>
            <a:pPr algn="ctr"/>
            <a:r>
              <a:rPr lang="en-US" sz="72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Xử lí tình huống</a:t>
            </a:r>
          </a:p>
        </p:txBody>
      </p:sp>
      <p:sp>
        <p:nvSpPr>
          <p:cNvPr id="5" name="Text Box 4"/>
          <p:cNvSpPr txBox="1"/>
          <p:nvPr/>
        </p:nvSpPr>
        <p:spPr>
          <a:xfrm>
            <a:off x="636270" y="4029710"/>
            <a:ext cx="10978515" cy="1383665"/>
          </a:xfrm>
          <a:prstGeom prst="rect">
            <a:avLst/>
          </a:prstGeom>
          <a:noFill/>
        </p:spPr>
        <p:txBody>
          <a:bodyPr wrap="square" rtlCol="0" anchor="t">
            <a:spAutoFit/>
          </a:bodyPr>
          <a:lstStyle/>
          <a:p>
            <a:pPr indent="0"/>
            <a:r>
              <a:rPr lang="en-US" sz="2800">
                <a:solidFill>
                  <a:srgbClr val="0000FF"/>
                </a:solidFill>
                <a:latin typeface="Times New Roman" panose="02020603050405020304" charset="0"/>
                <a:cs typeface="Times New Roman" panose="02020603050405020304" charset="0"/>
                <a:sym typeface="+mn-ea"/>
              </a:rPr>
              <a:t>2. Bạn thân của em khoe với em mới mua một máy chơi game bằng toàn bộ số tiền mừng tuổi của bạn ấy. Theo em bạn đã sử dụng tiền hợp lí chưa? Hãy cho bạn lời khuyên.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p:tgtEl>
                                          <p:spTgt spid="10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flipH="1">
            <a:off x="2681605" y="1503680"/>
            <a:ext cx="6628765" cy="367919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000" b="1">
                <a:latin typeface="Times New Roman" panose="02020603050405020304" charset="0"/>
                <a:cs typeface="Times New Roman" panose="02020603050405020304" charset="0"/>
              </a:rPr>
              <a:t>Khởi động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993775" y="2275840"/>
            <a:ext cx="10204450" cy="2306955"/>
          </a:xfrm>
          <a:prstGeom prst="rect">
            <a:avLst/>
          </a:prstGeom>
          <a:noFill/>
          <a:ln>
            <a:noFill/>
          </a:ln>
        </p:spPr>
        <p:txBody>
          <a:bodyPr wrap="none" rtlCol="0" anchor="t">
            <a:spAutoFit/>
          </a:bodyPr>
          <a:lstStyle/>
          <a:p>
            <a:pPr algn="ctr"/>
            <a:r>
              <a:rPr lang="en-US" altLang="zh-CN" sz="7200" b="1">
                <a:solidFill>
                  <a:schemeClr val="tx1"/>
                </a:solidFill>
                <a:effectLst>
                  <a:outerShdw blurRad="38100" dist="19050" dir="2700000" algn="tl" rotWithShape="0">
                    <a:schemeClr val="dk1">
                      <a:alpha val="40000"/>
                    </a:schemeClr>
                  </a:outerShdw>
                </a:effectLst>
              </a:rPr>
              <a:t>Đạo đức lớp 5</a:t>
            </a:r>
          </a:p>
          <a:p>
            <a:pPr algn="ctr"/>
            <a:r>
              <a:rPr lang="en-US" altLang="zh-CN" sz="7200" b="1">
                <a:solidFill>
                  <a:schemeClr val="tx1"/>
                </a:solidFill>
                <a:effectLst>
                  <a:outerShdw blurRad="38100" dist="19050" dir="2700000" algn="tl" rotWithShape="0">
                    <a:schemeClr val="dk1">
                      <a:alpha val="40000"/>
                    </a:schemeClr>
                  </a:outerShdw>
                </a:effectLst>
              </a:rPr>
              <a:t>Sử dụng tiền hợp lí (tiết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635760" y="1418590"/>
            <a:ext cx="8919845" cy="3364230"/>
          </a:xfrm>
          <a:prstGeom prst="rect">
            <a:avLst/>
          </a:prstGeom>
          <a:noFill/>
        </p:spPr>
        <p:txBody>
          <a:bodyPr wrap="square" rtlCol="0">
            <a:spAutoFit/>
          </a:bodyPr>
          <a:lstStyle/>
          <a:p>
            <a:pPr>
              <a:lnSpc>
                <a:spcPct val="190000"/>
              </a:lnSpc>
            </a:pPr>
            <a:r>
              <a:rPr lang="en-US" sz="2800" b="1">
                <a:latin typeface="Times New Roman" panose="02020603050405020304" charset="0"/>
                <a:cs typeface="Times New Roman" panose="02020603050405020304" charset="0"/>
              </a:rPr>
              <a:t>Yêu cầu: Xem video, thảo luận nhóm 2 và trả lời câu hỏi:</a:t>
            </a:r>
          </a:p>
          <a:p>
            <a:pPr>
              <a:lnSpc>
                <a:spcPct val="190000"/>
              </a:lnSpc>
            </a:pPr>
            <a:r>
              <a:rPr lang="en-US" sz="2800">
                <a:latin typeface="Times New Roman" panose="02020603050405020304" charset="0"/>
                <a:cs typeface="Times New Roman" panose="02020603050405020304" charset="0"/>
              </a:rPr>
              <a:t>1. Bác Năm sử dụng tiền đền bù đất để làm gì?</a:t>
            </a:r>
          </a:p>
          <a:p>
            <a:pPr>
              <a:lnSpc>
                <a:spcPct val="190000"/>
              </a:lnSpc>
            </a:pPr>
            <a:r>
              <a:rPr lang="en-US" sz="2800">
                <a:latin typeface="Times New Roman" panose="02020603050405020304" charset="0"/>
                <a:cs typeface="Times New Roman" panose="02020603050405020304" charset="0"/>
              </a:rPr>
              <a:t>2. Chú Tư sử dụng tiền vào những việc gì?</a:t>
            </a:r>
          </a:p>
          <a:p>
            <a:pPr>
              <a:lnSpc>
                <a:spcPct val="190000"/>
              </a:lnSpc>
            </a:pPr>
            <a:r>
              <a:rPr lang="en-US" sz="2800">
                <a:latin typeface="Times New Roman" panose="02020603050405020304" charset="0"/>
                <a:cs typeface="Times New Roman" panose="02020603050405020304" charset="0"/>
              </a:rPr>
              <a:t>3. </a:t>
            </a:r>
            <a:r>
              <a:rPr lang="en-US" sz="2800">
                <a:latin typeface="Times New Roman" panose="02020603050405020304" charset="0"/>
                <a:cs typeface="Times New Roman" panose="02020603050405020304" charset="0"/>
                <a:sym typeface="+mn-ea"/>
              </a:rPr>
              <a:t> Trong 2 người, ai là người biết sử dụng tiền hợp lí?</a:t>
            </a:r>
            <a:endParaRPr lang="en-US" sz="280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ÊU TIỀN PHUNG PHÍ - PHIM HOẠT HÌNH - KHOẢNH KHẮC KỲ DIỆU - QUÀ TẶNG CUỘC SỐNG - TRUYỆN CỔ TÍCH (online-video-cutter.com) (3)">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0" y="0"/>
            <a:ext cx="12192000" cy="685863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ÊU TIỀN PHUNG PHÍ - PHIM HOẠT HÌNH - KHOẢNH KHẮC KỲ DIỆU - QUÀ TẶNG CUỘC SỐNG - TRUYỆN CỔ TÍCH (online-video-cutter.com) (1)">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0" y="0"/>
            <a:ext cx="12191365" cy="685863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918585" y="1059180"/>
            <a:ext cx="4825365" cy="772959"/>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a:solidFill>
                  <a:srgbClr val="FF0000"/>
                </a:solidFill>
                <a:latin typeface="Times New Roman" panose="02020603050405020304" charset="0"/>
                <a:cs typeface="Times New Roman" panose="02020603050405020304" charset="0"/>
              </a:rPr>
              <a:t>Ghi nhớ</a:t>
            </a:r>
          </a:p>
        </p:txBody>
      </p:sp>
      <p:sp>
        <p:nvSpPr>
          <p:cNvPr id="5" name="Text Box 4"/>
          <p:cNvSpPr txBox="1"/>
          <p:nvPr/>
        </p:nvSpPr>
        <p:spPr>
          <a:xfrm>
            <a:off x="1607820" y="2398395"/>
            <a:ext cx="8975090" cy="2061210"/>
          </a:xfrm>
          <a:prstGeom prst="rect">
            <a:avLst/>
          </a:prstGeom>
          <a:noFill/>
        </p:spPr>
        <p:txBody>
          <a:bodyPr wrap="square" rtlCol="0">
            <a:spAutoFit/>
          </a:bodyPr>
          <a:lstStyle/>
          <a:p>
            <a:pPr algn="just"/>
            <a:r>
              <a:rPr lang="en-US" sz="3200">
                <a:solidFill>
                  <a:srgbClr val="FF0000"/>
                </a:solidFill>
                <a:latin typeface="Times New Roman" panose="02020603050405020304" charset="0"/>
                <a:cs typeface="Times New Roman" panose="02020603050405020304" charset="0"/>
              </a:rPr>
              <a:t>1. Cần phải sử dụng tiền hợp lí, tiết kiệm, vì tiền không có sẵn và nó là thành quả lao động vất vả mới có được. Nếu tiêu hoang phí thì tiền rồi cũng sẽ cạn kiệt dần và hết.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Minute Timer">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63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13510" y="488950"/>
            <a:ext cx="9703435" cy="5259070"/>
          </a:xfrm>
          <a:prstGeom prst="rect">
            <a:avLst/>
          </a:prstGeom>
          <a:noFill/>
          <a:ln w="9525">
            <a:noFill/>
          </a:ln>
        </p:spPr>
        <p:txBody>
          <a:bodyPr wrap="square">
            <a:spAutoFit/>
          </a:bodyPr>
          <a:lstStyle/>
          <a:p>
            <a:pPr indent="0">
              <a:lnSpc>
                <a:spcPct val="120000"/>
              </a:lnSpc>
            </a:pPr>
            <a:r>
              <a:rPr lang="en-US" sz="2800" b="1">
                <a:latin typeface="Times New Roman" panose="02020603050405020304" charset="0"/>
                <a:cs typeface="Times New Roman" panose="02020603050405020304" charset="0"/>
              </a:rPr>
              <a:t>Khoanh tròn vào ý em cho là đúng: </a:t>
            </a:r>
          </a:p>
          <a:p>
            <a:pPr indent="0">
              <a:lnSpc>
                <a:spcPct val="120000"/>
              </a:lnSpc>
            </a:pPr>
            <a:r>
              <a:rPr lang="en-US" sz="2800" b="1" i="1">
                <a:latin typeface="Times New Roman" panose="02020603050405020304" charset="0"/>
                <a:cs typeface="Times New Roman" panose="02020603050405020304" charset="0"/>
              </a:rPr>
              <a:t>Sử dụng tiền hợp lí là:</a:t>
            </a:r>
            <a:endParaRPr lang="en-US" sz="2800" b="0">
              <a:latin typeface="Times New Roman" panose="02020603050405020304" charset="0"/>
              <a:cs typeface="Times New Roman" panose="02020603050405020304" charset="0"/>
            </a:endParaRPr>
          </a:p>
          <a:p>
            <a:pPr indent="0">
              <a:lnSpc>
                <a:spcPct val="120000"/>
              </a:lnSpc>
            </a:pPr>
            <a:r>
              <a:rPr lang="en-US" sz="2800" b="0">
                <a:latin typeface="Times New Roman" panose="02020603050405020304" charset="0"/>
                <a:cs typeface="Times New Roman" panose="02020603050405020304" charset="0"/>
              </a:rPr>
              <a:t>A. Không tiêu xài phung phí.</a:t>
            </a:r>
          </a:p>
          <a:p>
            <a:pPr indent="0">
              <a:lnSpc>
                <a:spcPct val="120000"/>
              </a:lnSpc>
            </a:pPr>
            <a:r>
              <a:rPr lang="en-US" sz="2800" b="0">
                <a:latin typeface="Times New Roman" panose="02020603050405020304" charset="0"/>
                <a:cs typeface="Times New Roman" panose="02020603050405020304" charset="0"/>
              </a:rPr>
              <a:t>B. Biết tiết kiệm tiền.</a:t>
            </a:r>
          </a:p>
          <a:p>
            <a:pPr indent="0">
              <a:lnSpc>
                <a:spcPct val="120000"/>
              </a:lnSpc>
            </a:pPr>
            <a:r>
              <a:rPr lang="en-US" sz="2800" b="0">
                <a:latin typeface="Times New Roman" panose="02020603050405020304" charset="0"/>
                <a:cs typeface="Times New Roman" panose="02020603050405020304" charset="0"/>
              </a:rPr>
              <a:t>C. Chi tiêu một cách dè xẻn, những thứ cần cũng không mua.</a:t>
            </a:r>
          </a:p>
          <a:p>
            <a:pPr indent="0">
              <a:lnSpc>
                <a:spcPct val="120000"/>
              </a:lnSpc>
            </a:pPr>
            <a:r>
              <a:rPr lang="en-US" sz="2800" b="0">
                <a:latin typeface="Times New Roman" panose="02020603050405020304" charset="0"/>
                <a:cs typeface="Times New Roman" panose="02020603050405020304" charset="0"/>
              </a:rPr>
              <a:t>D. Biết tiêu tiền vào những việc cần thiết.</a:t>
            </a:r>
          </a:p>
          <a:p>
            <a:pPr indent="0">
              <a:lnSpc>
                <a:spcPct val="120000"/>
              </a:lnSpc>
            </a:pPr>
            <a:r>
              <a:rPr lang="en-US" sz="2800" b="0">
                <a:latin typeface="Times New Roman" panose="02020603050405020304" charset="0"/>
                <a:cs typeface="Times New Roman" panose="02020603050405020304" charset="0"/>
              </a:rPr>
              <a:t>E. Biết cân nhắc khi tiêu tiền.</a:t>
            </a:r>
          </a:p>
          <a:p>
            <a:pPr indent="0">
              <a:lnSpc>
                <a:spcPct val="120000"/>
              </a:lnSpc>
            </a:pPr>
            <a:r>
              <a:rPr lang="en-US" sz="2800" b="0">
                <a:latin typeface="Times New Roman" panose="02020603050405020304" charset="0"/>
                <a:cs typeface="Times New Roman" panose="02020603050405020304" charset="0"/>
              </a:rPr>
              <a:t>G. Thích cái gì mua luôn cái ấy.</a:t>
            </a:r>
          </a:p>
          <a:p>
            <a:pPr indent="0">
              <a:lnSpc>
                <a:spcPct val="120000"/>
              </a:lnSpc>
            </a:pPr>
            <a:r>
              <a:rPr lang="en-US" sz="2800" b="0">
                <a:latin typeface="Times New Roman" panose="02020603050405020304" charset="0"/>
                <a:cs typeface="Times New Roman" panose="02020603050405020304" charset="0"/>
              </a:rPr>
              <a:t>H. Vay tiền để tiêu trước, khi nào có thì trả.</a:t>
            </a:r>
          </a:p>
          <a:p>
            <a:pPr indent="0">
              <a:lnSpc>
                <a:spcPct val="120000"/>
              </a:lnSpc>
            </a:pPr>
            <a:r>
              <a:rPr lang="en-US" sz="2800" b="0">
                <a:latin typeface="Times New Roman" panose="02020603050405020304" charset="0"/>
                <a:cs typeface="Times New Roman" panose="02020603050405020304" charset="0"/>
              </a:rPr>
              <a:t>I. Lựa chọn mua đồ có giá cả hợp lí.</a:t>
            </a:r>
            <a:endParaRPr lang="en-US" sz="2800"/>
          </a:p>
        </p:txBody>
      </p:sp>
      <p:sp>
        <p:nvSpPr>
          <p:cNvPr id="4" name="Oval 3"/>
          <p:cNvSpPr/>
          <p:nvPr/>
        </p:nvSpPr>
        <p:spPr>
          <a:xfrm>
            <a:off x="1343660" y="1530985"/>
            <a:ext cx="530225" cy="601345"/>
          </a:xfrm>
          <a:prstGeom prst="ellipse">
            <a:avLst/>
          </a:prstGeom>
          <a:noFill/>
          <a:ln w="28575">
            <a:solidFill>
              <a:srgbClr val="FE7171"/>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39850" y="2104390"/>
            <a:ext cx="530225" cy="601345"/>
          </a:xfrm>
          <a:prstGeom prst="ellipse">
            <a:avLst/>
          </a:prstGeom>
          <a:noFill/>
          <a:ln w="28575">
            <a:solidFill>
              <a:srgbClr val="FE7171"/>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39850" y="3032760"/>
            <a:ext cx="530225" cy="601345"/>
          </a:xfrm>
          <a:prstGeom prst="ellipse">
            <a:avLst/>
          </a:prstGeom>
          <a:noFill/>
          <a:ln w="28575">
            <a:solidFill>
              <a:srgbClr val="FE7171"/>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39850" y="3634105"/>
            <a:ext cx="530225" cy="601345"/>
          </a:xfrm>
          <a:prstGeom prst="ellipse">
            <a:avLst/>
          </a:prstGeom>
          <a:noFill/>
          <a:ln w="28575">
            <a:solidFill>
              <a:srgbClr val="FE7171"/>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9850" y="5146675"/>
            <a:ext cx="530225" cy="601345"/>
          </a:xfrm>
          <a:prstGeom prst="ellipse">
            <a:avLst/>
          </a:prstGeom>
          <a:noFill/>
          <a:ln w="28575">
            <a:solidFill>
              <a:srgbClr val="FE7171"/>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417</Words>
  <Application>Microsoft Office PowerPoint</Application>
  <PresentationFormat>Widescreen</PresentationFormat>
  <Paragraphs>28</Paragraphs>
  <Slides>12</Slides>
  <Notes>1</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宋体</vt:lpstr>
      <vt:lpstr>Arial</vt:lpstr>
      <vt:lpstr>Calibri</vt:lpstr>
      <vt:lpstr>Calibri Light</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Windows 10</cp:lastModifiedBy>
  <cp:revision>4</cp:revision>
  <dcterms:created xsi:type="dcterms:W3CDTF">2021-03-09T06:21:00Z</dcterms:created>
  <dcterms:modified xsi:type="dcterms:W3CDTF">2023-11-16T05:31:16Z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1033-11.2.0.10017</vt:lpwstr>
  </property>
</Properties>
</file>