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87" r:id="rId2"/>
    <p:sldMasterId id="2147483699" r:id="rId3"/>
  </p:sldMasterIdLst>
  <p:notesMasterIdLst>
    <p:notesMasterId r:id="rId28"/>
  </p:notesMasterIdLst>
  <p:sldIdLst>
    <p:sldId id="497" r:id="rId4"/>
    <p:sldId id="314" r:id="rId5"/>
    <p:sldId id="273" r:id="rId6"/>
    <p:sldId id="274" r:id="rId7"/>
    <p:sldId id="276" r:id="rId8"/>
    <p:sldId id="498" r:id="rId9"/>
    <p:sldId id="503" r:id="rId10"/>
    <p:sldId id="504" r:id="rId11"/>
    <p:sldId id="277" r:id="rId12"/>
    <p:sldId id="522" r:id="rId13"/>
    <p:sldId id="509" r:id="rId14"/>
    <p:sldId id="512" r:id="rId15"/>
    <p:sldId id="513" r:id="rId16"/>
    <p:sldId id="511" r:id="rId17"/>
    <p:sldId id="523" r:id="rId18"/>
    <p:sldId id="279" r:id="rId19"/>
    <p:sldId id="515" r:id="rId20"/>
    <p:sldId id="514" r:id="rId21"/>
    <p:sldId id="516" r:id="rId22"/>
    <p:sldId id="517" r:id="rId23"/>
    <p:sldId id="280" r:id="rId24"/>
    <p:sldId id="518" r:id="rId25"/>
    <p:sldId id="521" r:id="rId26"/>
    <p:sldId id="519" r:id="rId27"/>
  </p:sldIdLst>
  <p:sldSz cx="12192000" cy="6858000"/>
  <p:notesSz cx="6858000" cy="9144000"/>
  <p:embeddedFontLst>
    <p:embeddedFont>
      <p:font typeface="微软雅黑" panose="020B0503020204020204" pitchFamily="34" charset="-122"/>
      <p:regular r:id="rId29"/>
      <p:bold r:id="rId30"/>
    </p:embeddedFont>
    <p:embeddedFont>
      <p:font typeface="Nunito" pitchFamily="2" charset="0"/>
      <p:regular r:id="rId31"/>
      <p:bold r:id="rId32"/>
      <p:italic r:id="rId33"/>
      <p:boldItalic r:id="rId34"/>
    </p:embeddedFont>
    <p:embeddedFont>
      <p:font typeface="A3.Jovis-BebasNeueBold-San" panose="020B0604020202020204" charset="0"/>
      <p:bold r:id="rId35"/>
    </p:embeddedFont>
    <p:embeddedFont>
      <p:font typeface="A2.Jovis-Doanvandai-San" panose="020B0604020202020204" charset="0"/>
      <p:regular r:id="rId36"/>
    </p:embeddedFont>
    <p:embeddedFont>
      <p:font typeface="Baloo" panose="03080902040302020200" pitchFamily="66" charset="0"/>
      <p:regular r:id="rId37"/>
    </p:embeddedFont>
    <p:embeddedFont>
      <p:font typeface="宋体" panose="02010600030101010101" pitchFamily="2" charset="-122"/>
      <p:regular r:id="rId38"/>
    </p:embeddedFont>
    <p:embeddedFont>
      <p:font typeface="Calibri" panose="020F0502020204030204" pitchFamily="34" charset="0"/>
      <p:regular r:id="rId39"/>
      <p:bold r:id="rId40"/>
      <p:italic r:id="rId41"/>
      <p:boldItalic r:id="rId42"/>
    </p:embeddedFont>
    <p:embeddedFont>
      <p:font typeface="等线" panose="020B0604020202020204" charset="-122"/>
      <p:regular r:id="rId43"/>
    </p:embeddedFont>
    <p:embeddedFont>
      <p:font typeface="Coiny" panose="02000903060500060000" pitchFamily="2"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8E"/>
    <a:srgbClr val="CCFFFF"/>
    <a:srgbClr val="0E5E1D"/>
    <a:srgbClr val="1D2C12"/>
    <a:srgbClr val="9A470E"/>
    <a:srgbClr val="9F1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6" autoAdjust="0"/>
    <p:restoredTop sz="94660"/>
  </p:normalViewPr>
  <p:slideViewPr>
    <p:cSldViewPr snapToGrid="0">
      <p:cViewPr>
        <p:scale>
          <a:sx n="40" d="100"/>
          <a:sy n="40" d="100"/>
        </p:scale>
        <p:origin x="1186" y="9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455304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6433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582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172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641938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250898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endParaRPr lang="en-US" dirty="0"/>
          </a:p>
        </p:txBody>
      </p:sp>
    </p:spTree>
    <p:extLst>
      <p:ext uri="{BB962C8B-B14F-4D97-AF65-F5344CB8AC3E}">
        <p14:creationId xmlns:p14="http://schemas.microsoft.com/office/powerpoint/2010/main" val="243306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86926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64395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1696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Click </a:t>
            </a:r>
            <a:r>
              <a:rPr lang="en-US" baseline="0" dirty="0" err="1"/>
              <a:t>vào</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để</a:t>
            </a:r>
            <a:r>
              <a:rPr lang="en-US" baseline="0" dirty="0"/>
              <a:t> </a:t>
            </a:r>
            <a:r>
              <a:rPr lang="en-US" baseline="0" dirty="0" err="1"/>
              <a:t>từ</a:t>
            </a:r>
            <a:r>
              <a:rPr lang="en-US" baseline="0" dirty="0"/>
              <a:t> bay </a:t>
            </a:r>
            <a:r>
              <a:rPr lang="en-US" baseline="0" dirty="0" err="1"/>
              <a:t>về</a:t>
            </a:r>
            <a:r>
              <a:rPr lang="en-US" baseline="0" dirty="0"/>
              <a:t> </a:t>
            </a:r>
            <a:r>
              <a:rPr lang="en-US" baseline="0" dirty="0" err="1"/>
              <a:t>đúng</a:t>
            </a:r>
            <a:r>
              <a:rPr lang="en-US" baseline="0" dirty="0"/>
              <a:t> </a:t>
            </a:r>
            <a:r>
              <a:rPr lang="en-US" baseline="0" dirty="0" err="1"/>
              <a:t>cột</a:t>
            </a:r>
            <a:r>
              <a:rPr lang="en-US" baseline="0" dirty="0"/>
              <a:t>.</a:t>
            </a:r>
          </a:p>
          <a:p>
            <a:r>
              <a:rPr lang="en-US" baseline="0" dirty="0" err="1"/>
              <a:t>Yêu</a:t>
            </a:r>
            <a:r>
              <a:rPr lang="en-US" baseline="0" dirty="0"/>
              <a:t> </a:t>
            </a:r>
            <a:r>
              <a:rPr lang="en-US" baseline="0" dirty="0" err="1"/>
              <a:t>cầu</a:t>
            </a:r>
            <a:r>
              <a:rPr lang="en-US" baseline="0" dirty="0"/>
              <a:t> Hs </a:t>
            </a:r>
            <a:r>
              <a:rPr lang="en-US" baseline="0" dirty="0" err="1"/>
              <a:t>tự</a:t>
            </a:r>
            <a:r>
              <a:rPr lang="en-US" baseline="0" dirty="0"/>
              <a:t> </a:t>
            </a:r>
            <a:r>
              <a:rPr lang="en-US" baseline="0" dirty="0" err="1"/>
              <a:t>tìm</a:t>
            </a:r>
            <a:r>
              <a:rPr lang="en-US" baseline="0" dirty="0"/>
              <a:t> </a:t>
            </a:r>
            <a:r>
              <a:rPr lang="en-US" baseline="0" dirty="0" err="1"/>
              <a:t>thêm</a:t>
            </a:r>
            <a:r>
              <a:rPr lang="en-US" baseline="0" dirty="0"/>
              <a:t> </a:t>
            </a:r>
            <a:r>
              <a:rPr lang="en-US" baseline="0" dirty="0" err="1"/>
              <a:t>ví</a:t>
            </a:r>
            <a:r>
              <a:rPr lang="en-US" baseline="0" dirty="0"/>
              <a:t> </a:t>
            </a:r>
            <a:r>
              <a:rPr lang="en-US" baseline="0" dirty="0" err="1"/>
              <a:t>dụ</a:t>
            </a:r>
            <a:r>
              <a:rPr lang="en-US" baseline="0" dirty="0"/>
              <a:t> </a:t>
            </a:r>
            <a:r>
              <a:rPr lang="en-US" baseline="0" dirty="0" err="1"/>
              <a:t>minh</a:t>
            </a:r>
            <a:r>
              <a:rPr lang="en-US" baseline="0" dirty="0"/>
              <a:t> </a:t>
            </a:r>
            <a:r>
              <a:rPr lang="en-US" baseline="0" dirty="0" err="1"/>
              <a:t>họa</a:t>
            </a:r>
            <a:r>
              <a:rPr lang="en-US" baseline="0" dirty="0"/>
              <a:t> </a:t>
            </a:r>
            <a:r>
              <a:rPr lang="en-US" baseline="0" dirty="0" err="1"/>
              <a:t>cho</a:t>
            </a:r>
            <a:r>
              <a:rPr lang="en-US" baseline="0" dirty="0"/>
              <a:t> </a:t>
            </a:r>
            <a:r>
              <a:rPr lang="en-US" baseline="0" dirty="0" err="1"/>
              <a:t>các</a:t>
            </a:r>
            <a:r>
              <a:rPr lang="en-US" baseline="0" dirty="0"/>
              <a:t> </a:t>
            </a:r>
            <a:r>
              <a:rPr lang="en-US" baseline="0" dirty="0" err="1"/>
              <a:t>kiểu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từ</a:t>
            </a:r>
            <a:r>
              <a:rPr lang="en-US" baseline="0" dirty="0"/>
              <a:t> </a:t>
            </a:r>
            <a:r>
              <a:rPr lang="en-US" baseline="0" dirty="0" err="1"/>
              <a:t>trong</a:t>
            </a:r>
            <a:r>
              <a:rPr lang="en-US" baseline="0" dirty="0"/>
              <a:t> </a:t>
            </a:r>
            <a:r>
              <a:rPr lang="en-US" baseline="0" dirty="0" err="1"/>
              <a:t>bảng</a:t>
            </a:r>
            <a:r>
              <a:rPr lang="en-US" baseline="0" dirty="0"/>
              <a:t> </a:t>
            </a:r>
            <a:r>
              <a:rPr lang="en-US" baseline="0" dirty="0" err="1"/>
              <a:t>phân</a:t>
            </a:r>
            <a:r>
              <a:rPr lang="en-US" baseline="0" dirty="0"/>
              <a:t> </a:t>
            </a:r>
            <a:r>
              <a:rPr lang="en-US" baseline="0" dirty="0" err="1"/>
              <a:t>loại</a:t>
            </a:r>
            <a:r>
              <a:rPr lang="en-US" baseline="0" dirty="0"/>
              <a:t> </a:t>
            </a:r>
            <a:r>
              <a:rPr lang="en-US" baseline="0" dirty="0" err="1"/>
              <a:t>vừa</a:t>
            </a:r>
            <a:r>
              <a:rPr lang="en-US" baseline="0" dirty="0"/>
              <a:t> </a:t>
            </a:r>
            <a:r>
              <a:rPr lang="en-US" baseline="0" dirty="0" err="1"/>
              <a:t>lập</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4645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p:txBody>
      </p:sp>
    </p:spTree>
    <p:extLst>
      <p:ext uri="{BB962C8B-B14F-4D97-AF65-F5344CB8AC3E}">
        <p14:creationId xmlns:p14="http://schemas.microsoft.com/office/powerpoint/2010/main" val="199154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258436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198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6415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706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550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xmlns=""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74825833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xmlns=""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174675882"/>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xmlns=""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545449568"/>
      </p:ext>
    </p:extLst>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xmlns=""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2021/12/16</a:t>
            </a:fld>
            <a:endParaRPr lang="zh-CN" altLang="en-US"/>
          </a:p>
        </p:txBody>
      </p:sp>
      <p:sp>
        <p:nvSpPr>
          <p:cNvPr id="6" name="页脚占位符 4">
            <a:extLst>
              <a:ext uri="{FF2B5EF4-FFF2-40B4-BE49-F238E27FC236}">
                <a16:creationId xmlns:a16="http://schemas.microsoft.com/office/drawing/2014/main" xmlns=""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2409029201"/>
      </p:ext>
    </p:extLst>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xmlns=""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2021/12/16</a:t>
            </a:fld>
            <a:endParaRPr lang="zh-CN" altLang="en-US"/>
          </a:p>
        </p:txBody>
      </p:sp>
      <p:sp>
        <p:nvSpPr>
          <p:cNvPr id="8" name="页脚占位符 4">
            <a:extLst>
              <a:ext uri="{FF2B5EF4-FFF2-40B4-BE49-F238E27FC236}">
                <a16:creationId xmlns:a16="http://schemas.microsoft.com/office/drawing/2014/main" xmlns=""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605103307"/>
      </p:ext>
    </p:extLst>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2021/12/16</a:t>
            </a:fld>
            <a:endParaRPr lang="zh-CN" altLang="en-US"/>
          </a:p>
        </p:txBody>
      </p:sp>
      <p:sp>
        <p:nvSpPr>
          <p:cNvPr id="4" name="页脚占位符 4">
            <a:extLst>
              <a:ext uri="{FF2B5EF4-FFF2-40B4-BE49-F238E27FC236}">
                <a16:creationId xmlns:a16="http://schemas.microsoft.com/office/drawing/2014/main" xmlns=""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578300916"/>
      </p:ext>
    </p:extLst>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xmlns=""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2021/12/16</a:t>
            </a:fld>
            <a:endParaRPr lang="zh-CN" altLang="en-US"/>
          </a:p>
        </p:txBody>
      </p:sp>
      <p:sp>
        <p:nvSpPr>
          <p:cNvPr id="4" name="页脚占位符 2">
            <a:extLst>
              <a:ext uri="{FF2B5EF4-FFF2-40B4-BE49-F238E27FC236}">
                <a16:creationId xmlns:a16="http://schemas.microsoft.com/office/drawing/2014/main" xmlns=""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xmlns=""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080170336"/>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9928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2021/12/16</a:t>
            </a:fld>
            <a:endParaRPr lang="zh-CN" altLang="en-US"/>
          </a:p>
        </p:txBody>
      </p:sp>
      <p:sp>
        <p:nvSpPr>
          <p:cNvPr id="6" name="页脚占位符 4">
            <a:extLst>
              <a:ext uri="{FF2B5EF4-FFF2-40B4-BE49-F238E27FC236}">
                <a16:creationId xmlns:a16="http://schemas.microsoft.com/office/drawing/2014/main" xmlns=""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240117218"/>
      </p:ext>
    </p:extLst>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2021/12/16</a:t>
            </a:fld>
            <a:endParaRPr lang="zh-CN" altLang="en-US"/>
          </a:p>
        </p:txBody>
      </p:sp>
      <p:sp>
        <p:nvSpPr>
          <p:cNvPr id="6" name="页脚占位符 4">
            <a:extLst>
              <a:ext uri="{FF2B5EF4-FFF2-40B4-BE49-F238E27FC236}">
                <a16:creationId xmlns:a16="http://schemas.microsoft.com/office/drawing/2014/main" xmlns=""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2763457090"/>
      </p:ext>
    </p:extLst>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xmlns=""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839259731"/>
      </p:ext>
    </p:extLst>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xmlns=""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1939799"/>
      </p:ext>
    </p:extLst>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12/16/2021</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129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12/16/2021</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65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12/16/2021</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12/16/2021</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8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12/16/2021</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2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8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10951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1625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8380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549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261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89145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148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88706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4926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1230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61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12/16/2021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0639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xmlns=""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xmlns=""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xmlns=""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25574846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12/16/2021</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4532440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jp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jpg"/><Relationship Id="rId7"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35.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jpg"/><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6.xml"/><Relationship Id="rId5" Type="http://schemas.openxmlformats.org/officeDocument/2006/relationships/slide" Target="slide9.xml"/><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21.xml"/><Relationship Id="rId1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xmlns=""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xmlns=""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xmlns="" id="{EC5179DE-99F7-4829-AC9E-D70EC65E6F64}"/>
              </a:ext>
            </a:extLst>
          </p:cNvPr>
          <p:cNvSpPr txBox="1">
            <a:spLocks noChangeArrowheads="1"/>
          </p:cNvSpPr>
          <p:nvPr/>
        </p:nvSpPr>
        <p:spPr bwMode="auto">
          <a:xfrm>
            <a:off x="4246432" y="956593"/>
            <a:ext cx="6572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LUYỆN</a:t>
            </a:r>
            <a:r>
              <a:rPr kumimoji="0" lang="en-US" altLang="zh-CN" sz="5400" b="0" i="0" u="none" strike="noStrike" kern="1200" cap="none" spc="0" normalizeH="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 TỪ VÀ CÂU</a:t>
            </a:r>
            <a:endParaRPr kumimoji="0" lang="zh-CN" altLang="en-US"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endParaRPr>
          </a:p>
        </p:txBody>
      </p:sp>
      <p:pic>
        <p:nvPicPr>
          <p:cNvPr id="4" name="Picture 3">
            <a:extLst>
              <a:ext uri="{FF2B5EF4-FFF2-40B4-BE49-F238E27FC236}">
                <a16:creationId xmlns:a16="http://schemas.microsoft.com/office/drawing/2014/main" xmlns="" id="{CD664B02-CCAF-4CAF-84F7-E6D39980384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pic>
        <p:nvPicPr>
          <p:cNvPr id="7" name="Picture 6">
            <a:extLst>
              <a:ext uri="{FF2B5EF4-FFF2-40B4-BE49-F238E27FC236}">
                <a16:creationId xmlns:a16="http://schemas.microsoft.com/office/drawing/2014/main" xmlns="" id="{8BB2D481-0615-4A49-861F-FC0DD8503865}"/>
              </a:ext>
            </a:extLst>
          </p:cNvPr>
          <p:cNvPicPr>
            <a:picLocks noChangeAspect="1"/>
          </p:cNvPicPr>
          <p:nvPr/>
        </p:nvPicPr>
        <p:blipFill>
          <a:blip r:embed="rId12"/>
          <a:stretch>
            <a:fillRect/>
          </a:stretch>
        </p:blipFill>
        <p:spPr>
          <a:xfrm>
            <a:off x="4426527" y="2091453"/>
            <a:ext cx="5876925" cy="3267075"/>
          </a:xfrm>
          <a:prstGeom prst="rect">
            <a:avLst/>
          </a:prstGeom>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 name="Chu-De-Men-Ngo-Nghinh-Nhac-Thieu-Nhi-He-2013">
            <a:hlinkClick r:id="" action="ppaction://media"/>
            <a:extLst>
              <a:ext uri="{FF2B5EF4-FFF2-40B4-BE49-F238E27FC236}">
                <a16:creationId xmlns:a16="http://schemas.microsoft.com/office/drawing/2014/main" xmlns="" id="{79A8824F-0C1E-45A8-9566-10906A2551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815" y="6912192"/>
            <a:ext cx="487363" cy="48736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mediacall" presetSubtype="0" fill="hold" nodeType="withEffect">
                                  <p:stCondLst>
                                    <p:cond delay="0"/>
                                  </p:stCondLst>
                                  <p:childTnLst>
                                    <p:cmd type="call" cmd="playFrom(0.0)">
                                      <p:cBhvr>
                                        <p:cTn id="14" dur="196511" fill="hold"/>
                                        <p:tgtEl>
                                          <p:spTgt spid="3"/>
                                        </p:tgtEl>
                                      </p:cBhvr>
                                    </p:cmd>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sp>
        <p:nvSpPr>
          <p:cNvPr id="32" name="矩形: 圆角 14">
            <a:extLst>
              <a:ext uri="{FF2B5EF4-FFF2-40B4-BE49-F238E27FC236}">
                <a16:creationId xmlns:a16="http://schemas.microsoft.com/office/drawing/2014/main" xmlns=""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285776" y="2235191"/>
            <a:ext cx="34544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hoặc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gần</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6" name="矩形: 圆角 14">
            <a:extLst>
              <a:ext uri="{FF2B5EF4-FFF2-40B4-BE49-F238E27FC236}">
                <a16:creationId xmlns:a16="http://schemas.microsoft.com/office/drawing/2014/main" xmlns=""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xmlns=""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xmlns=""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xmlns="" id="{53856E0D-D813-43D6-9FB8-58C3CDACB090}"/>
              </a:ext>
            </a:extLst>
          </p:cNvPr>
          <p:cNvSpPr txBox="1"/>
          <p:nvPr/>
        </p:nvSpPr>
        <p:spPr>
          <a:xfrm>
            <a:off x="8787390" y="2235190"/>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587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A9E4D7FC-E669-48F0-BFDC-B46D2C4D3D18}"/>
              </a:ext>
            </a:extLst>
          </p:cNvPr>
          <p:cNvPicPr>
            <a:picLocks noChangeAspect="1"/>
          </p:cNvPicPr>
          <p:nvPr/>
        </p:nvPicPr>
        <p:blipFill>
          <a:blip r:embed="rId6"/>
          <a:stretch>
            <a:fillRect/>
          </a:stretch>
        </p:blipFill>
        <p:spPr>
          <a:xfrm>
            <a:off x="4394900" y="3959614"/>
            <a:ext cx="3908426" cy="2665121"/>
          </a:xfrm>
          <a:prstGeom prst="rect">
            <a:avLst/>
          </a:prstGeom>
        </p:spPr>
      </p:pic>
      <p:pic>
        <p:nvPicPr>
          <p:cNvPr id="1026" name="Picture 2" descr="Chơi cờ tướng, một thú vui tao nhã - Tuổi Trẻ Online">
            <a:extLst>
              <a:ext uri="{FF2B5EF4-FFF2-40B4-BE49-F238E27FC236}">
                <a16:creationId xmlns:a16="http://schemas.microsoft.com/office/drawing/2014/main" xmlns="" id="{D899EEEA-600B-4B67-86F9-0BF93CB07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139" y="1313900"/>
            <a:ext cx="4103761" cy="2950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ôn vinh và biết ơn người anh hùng áo vải Nguyễn Huệ - Quang Trung | Xã hội  | Báo Nghệ An điện tử">
            <a:extLst>
              <a:ext uri="{FF2B5EF4-FFF2-40B4-BE49-F238E27FC236}">
                <a16:creationId xmlns:a16="http://schemas.microsoft.com/office/drawing/2014/main" xmlns="" id="{16B4636F-7241-44B1-8250-767B67682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9521" y="1084106"/>
            <a:ext cx="4425229" cy="293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Folded Corner 10">
            <a:extLst>
              <a:ext uri="{FF2B5EF4-FFF2-40B4-BE49-F238E27FC236}">
                <a16:creationId xmlns:a16="http://schemas.microsoft.com/office/drawing/2014/main" xmlns="" id="{3983959A-7E25-4C6B-8AD4-DB00AA2C139F}"/>
              </a:ext>
            </a:extLst>
          </p:cNvPr>
          <p:cNvSpPr/>
          <p:nvPr/>
        </p:nvSpPr>
        <p:spPr>
          <a:xfrm>
            <a:off x="318075" y="391183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cờ</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9" name="Rectangle: Folded Corner 8">
            <a:extLst>
              <a:ext uri="{FF2B5EF4-FFF2-40B4-BE49-F238E27FC236}">
                <a16:creationId xmlns:a16="http://schemas.microsoft.com/office/drawing/2014/main" xmlns="" id="{E51F7608-3C5E-4E9D-8D87-4B7337A872F8}"/>
              </a:ext>
            </a:extLst>
          </p:cNvPr>
          <p:cNvSpPr/>
          <p:nvPr/>
        </p:nvSpPr>
        <p:spPr>
          <a:xfrm>
            <a:off x="8005000" y="6041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giặc</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2" name="Rectangle: Folded Corner 11">
            <a:extLst>
              <a:ext uri="{FF2B5EF4-FFF2-40B4-BE49-F238E27FC236}">
                <a16:creationId xmlns:a16="http://schemas.microsoft.com/office/drawing/2014/main" xmlns="" id="{BFE672B5-A685-4713-AC73-F22291E30ED2}"/>
              </a:ext>
            </a:extLst>
          </p:cNvPr>
          <p:cNvSpPr/>
          <p:nvPr/>
        </p:nvSpPr>
        <p:spPr>
          <a:xfrm>
            <a:off x="8795580" y="3744784"/>
            <a:ext cx="3129170"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trống</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xmlns="" id="{CC90EC0E-7427-490B-A05F-8B25FDC3374F}"/>
              </a:ext>
            </a:extLst>
          </p:cNvPr>
          <p:cNvSpPr txBox="1">
            <a:spLocks noChangeArrowheads="1"/>
          </p:cNvSpPr>
          <p:nvPr/>
        </p:nvSpPr>
        <p:spPr bwMode="auto">
          <a:xfrm>
            <a:off x="3059752" y="107572"/>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62229" y="19579"/>
            <a:ext cx="1464057" cy="1294321"/>
          </a:xfrm>
          <a:prstGeom prst="rect">
            <a:avLst/>
          </a:prstGeom>
        </p:spPr>
      </p:pic>
    </p:spTree>
    <p:extLst>
      <p:ext uri="{BB962C8B-B14F-4D97-AF65-F5344CB8AC3E}">
        <p14:creationId xmlns:p14="http://schemas.microsoft.com/office/powerpoint/2010/main" val="32744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up)">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wipe(up)">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trong veo | Mapio.net">
            <a:extLst>
              <a:ext uri="{FF2B5EF4-FFF2-40B4-BE49-F238E27FC236}">
                <a16:creationId xmlns:a16="http://schemas.microsoft.com/office/drawing/2014/main" xmlns="" id="{678C475D-6BA6-4A73-A06F-DE7769ED6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3" y="1026714"/>
            <a:ext cx="3543108" cy="2657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ãi biển trong vắt nhìn tới tận đáy đẹp nhất của Việt Nam - Ohman">
            <a:extLst>
              <a:ext uri="{FF2B5EF4-FFF2-40B4-BE49-F238E27FC236}">
                <a16:creationId xmlns:a16="http://schemas.microsoft.com/office/drawing/2014/main" xmlns="" id="{7065EA6B-6BA6-4A1E-829B-BDC11E689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657" y="3349081"/>
            <a:ext cx="3600380" cy="2700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bầu trời xanh, mây trắng đẹp và thư thái">
            <a:extLst>
              <a:ext uri="{FF2B5EF4-FFF2-40B4-BE49-F238E27FC236}">
                <a16:creationId xmlns:a16="http://schemas.microsoft.com/office/drawing/2014/main" xmlns="" id="{6593AAA4-EC11-425D-A7CA-EDAE50509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996" y="1253848"/>
            <a:ext cx="4555231" cy="30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57" y="0"/>
            <a:ext cx="1276308" cy="1294321"/>
          </a:xfrm>
          <a:prstGeom prst="rect">
            <a:avLst/>
          </a:prstGeom>
        </p:spPr>
      </p:pic>
      <p:sp>
        <p:nvSpPr>
          <p:cNvPr id="9" name="Rectangle: Folded Corner 8">
            <a:extLst>
              <a:ext uri="{FF2B5EF4-FFF2-40B4-BE49-F238E27FC236}">
                <a16:creationId xmlns:a16="http://schemas.microsoft.com/office/drawing/2014/main" xmlns="" id="{EE2D4AA0-F102-4BD4-9406-B7BD39F503F4}"/>
              </a:ext>
            </a:extLst>
          </p:cNvPr>
          <p:cNvSpPr/>
          <p:nvPr/>
        </p:nvSpPr>
        <p:spPr>
          <a:xfrm>
            <a:off x="527376" y="3349081"/>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veo</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xmlns="" id="{FA4F42C8-9B6F-43B1-B774-9E3F3E033069}"/>
              </a:ext>
            </a:extLst>
          </p:cNvPr>
          <p:cNvSpPr/>
          <p:nvPr/>
        </p:nvSpPr>
        <p:spPr>
          <a:xfrm>
            <a:off x="4383717" y="5836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vắt</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xmlns="" id="{6512575C-3793-4F48-AFC5-E3AE9CFF902B}"/>
              </a:ext>
            </a:extLst>
          </p:cNvPr>
          <p:cNvSpPr/>
          <p:nvPr/>
        </p:nvSpPr>
        <p:spPr>
          <a:xfrm>
            <a:off x="8744235" y="3867262"/>
            <a:ext cx="3043759"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xanh</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7" name="TextBox 16">
            <a:extLst>
              <a:ext uri="{FF2B5EF4-FFF2-40B4-BE49-F238E27FC236}">
                <a16:creationId xmlns:a16="http://schemas.microsoft.com/office/drawing/2014/main" xmlns="" id="{2764BAD6-564E-44F2-8A9E-6A58244A581F}"/>
              </a:ext>
            </a:extLst>
          </p:cNvPr>
          <p:cNvSpPr txBox="1">
            <a:spLocks noChangeArrowheads="1"/>
          </p:cNvSpPr>
          <p:nvPr/>
        </p:nvSpPr>
        <p:spPr bwMode="auto">
          <a:xfrm>
            <a:off x="2524346" y="20696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29837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randombar(horizont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randombar(horizontal)">
                                      <p:cBhvr>
                                        <p:cTn id="37" dur="500"/>
                                        <p:tgtEl>
                                          <p:spTgt spid="20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ết Nguyên đán làm xôi đậu xanh dừa bào dẻo ngon thơm ngậy cúng gia tiên">
            <a:extLst>
              <a:ext uri="{FF2B5EF4-FFF2-40B4-BE49-F238E27FC236}">
                <a16:creationId xmlns:a16="http://schemas.microsoft.com/office/drawing/2014/main" xmlns="" id="{E1C9A114-B9A4-48E0-A9EA-3B772AC23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180" y="3723878"/>
            <a:ext cx="3726835"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ặp gỡ&amp;quot; hai thủ khoa kỳ thi tốt nghiệp THPT năm 2021 - Báo Bà Rịa Vũng Tàu  Online">
            <a:extLst>
              <a:ext uri="{FF2B5EF4-FFF2-40B4-BE49-F238E27FC236}">
                <a16:creationId xmlns:a16="http://schemas.microsoft.com/office/drawing/2014/main" xmlns="" id="{E38B0901-8B59-46B7-A625-52A6113ED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09" y="1626546"/>
            <a:ext cx="4238630"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ài chim hót như tiếng người cười, tự quyết định giới tính con non">
            <a:extLst>
              <a:ext uri="{FF2B5EF4-FFF2-40B4-BE49-F238E27FC236}">
                <a16:creationId xmlns:a16="http://schemas.microsoft.com/office/drawing/2014/main" xmlns="" id="{A7D9D242-F9BD-4098-A314-EB6632B5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682" y="0"/>
            <a:ext cx="4194997" cy="3272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3765" y="205765"/>
            <a:ext cx="1273477" cy="1294321"/>
          </a:xfrm>
          <a:prstGeom prst="rect">
            <a:avLst/>
          </a:prstGeom>
        </p:spPr>
      </p:pic>
      <p:sp>
        <p:nvSpPr>
          <p:cNvPr id="9" name="Rectangle: Folded Corner 8">
            <a:extLst>
              <a:ext uri="{FF2B5EF4-FFF2-40B4-BE49-F238E27FC236}">
                <a16:creationId xmlns:a16="http://schemas.microsoft.com/office/drawing/2014/main" xmlns="" id="{CC4FFB1C-DCF1-4349-9600-691FBF7158F4}"/>
              </a:ext>
            </a:extLst>
          </p:cNvPr>
          <p:cNvSpPr/>
          <p:nvPr/>
        </p:nvSpPr>
        <p:spPr>
          <a:xfrm>
            <a:off x="590309" y="384366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thi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xmlns="" id="{85FA35E6-4A89-4D63-AC6B-0A018167879D}"/>
              </a:ext>
            </a:extLst>
          </p:cNvPr>
          <p:cNvSpPr/>
          <p:nvPr/>
        </p:nvSpPr>
        <p:spPr>
          <a:xfrm>
            <a:off x="5831387" y="605611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xôi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xmlns="" id="{E80AF019-BEA3-4D13-87FA-2267D691F0D9}"/>
              </a:ext>
            </a:extLst>
          </p:cNvPr>
          <p:cNvSpPr/>
          <p:nvPr/>
        </p:nvSpPr>
        <p:spPr>
          <a:xfrm>
            <a:off x="7363062" y="2881437"/>
            <a:ext cx="4703617" cy="704466"/>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chim</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r>
              <a:rPr lang="en-US" altLang="en-US" sz="4000" b="1" kern="1200" dirty="0">
                <a:solidFill>
                  <a:srgbClr val="FF0000"/>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trên</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cành</a:t>
            </a:r>
            <a:endParaRPr lang="en-US" sz="4000" b="1" kern="1200" dirty="0">
              <a:solidFill>
                <a:srgbClr val="0B19C8"/>
              </a:solidFill>
              <a:latin typeface="Nunito"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xmlns="" id="{2A98BA5E-453D-4400-ADD0-DF47C6D0CA2D}"/>
              </a:ext>
            </a:extLst>
          </p:cNvPr>
          <p:cNvSpPr txBox="1">
            <a:spLocks noChangeArrowheads="1"/>
          </p:cNvSpPr>
          <p:nvPr/>
        </p:nvSpPr>
        <p:spPr bwMode="auto">
          <a:xfrm>
            <a:off x="1590644" y="378890"/>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156868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5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xmlns="" id="{3983959A-7E25-4C6B-8AD4-DB00AA2C139F}"/>
              </a:ext>
            </a:extLst>
          </p:cNvPr>
          <p:cNvSpPr/>
          <p:nvPr/>
        </p:nvSpPr>
        <p:spPr>
          <a:xfrm>
            <a:off x="912833" y="1669331"/>
            <a:ext cx="10352575" cy="510561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xmlns="" id="{558447F5-0626-4ED5-B0E7-D33BD594EA58}"/>
              </a:ext>
            </a:extLst>
          </p:cNvPr>
          <p:cNvSpPr/>
          <p:nvPr/>
        </p:nvSpPr>
        <p:spPr bwMode="auto">
          <a:xfrm>
            <a:off x="0" y="83053"/>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4" name="Rectangle 3">
            <a:extLst>
              <a:ext uri="{FF2B5EF4-FFF2-40B4-BE49-F238E27FC236}">
                <a16:creationId xmlns:a16="http://schemas.microsoft.com/office/drawing/2014/main" xmlns="" id="{BFF82584-6388-4CFF-AFCB-A13CF7342305}"/>
              </a:ext>
            </a:extLst>
          </p:cNvPr>
          <p:cNvSpPr txBox="1">
            <a:spLocks noChangeArrowheads="1"/>
          </p:cNvSpPr>
          <p:nvPr/>
        </p:nvSpPr>
        <p:spPr bwMode="auto">
          <a:xfrm>
            <a:off x="-253265" y="228492"/>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xmlns="" id="{6A0F2675-79B0-4052-8D6C-0DC45481AE71}"/>
              </a:ext>
            </a:extLst>
          </p:cNvPr>
          <p:cNvSpPr txBox="1">
            <a:spLocks noChangeArrowheads="1"/>
          </p:cNvSpPr>
          <p:nvPr/>
        </p:nvSpPr>
        <p:spPr bwMode="auto">
          <a:xfrm>
            <a:off x="532391" y="176808"/>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3600" b="1" i="0" u="sng"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Bài tập 2</a:t>
            </a:r>
            <a:r>
              <a:rPr kumimoji="0" lang="vi-VN" altLang="en-US" sz="36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 Các từ trong mỗi nhóm dưới đây có quan hệ với nhau như thế nào?</a:t>
            </a: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E05416DC-9160-452D-84F6-78505BBCC7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4E7B4BE-C8F9-4845-82B8-C656912DBE9B}"/>
              </a:ext>
            </a:extLst>
          </p:cNvPr>
          <p:cNvSpPr txBox="1"/>
          <p:nvPr/>
        </p:nvSpPr>
        <p:spPr>
          <a:xfrm>
            <a:off x="1275592" y="1506528"/>
            <a:ext cx="9383810" cy="4339650"/>
          </a:xfrm>
          <a:prstGeom prst="rect">
            <a:avLst/>
          </a:prstGeom>
          <a:noFill/>
        </p:spPr>
        <p:txBody>
          <a:bodyPr wrap="square">
            <a:spAutoFit/>
          </a:bodyPr>
          <a:lstStyle/>
          <a:p>
            <a:pPr marL="742950" marR="0" lvl="0" indent="-742950" algn="l" defTabSz="914400" rtl="0" eaLnBrk="0" fontAlgn="base" latinLnBrk="0" hangingPunct="0">
              <a:lnSpc>
                <a:spcPct val="150000"/>
              </a:lnSpc>
              <a:spcBef>
                <a:spcPct val="0"/>
              </a:spcBef>
              <a:spcAft>
                <a:spcPct val="0"/>
              </a:spcAft>
              <a:buClrTx/>
              <a:buSzTx/>
              <a:buFont typeface="Arial"/>
              <a:buAutoNum type="alphaLcParenR"/>
              <a:tabLst/>
              <a:defRPr/>
            </a:pP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xanh</a:t>
            </a:r>
            <a:endPar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1552" y="5794159"/>
            <a:ext cx="2111675" cy="1126226"/>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xmlns="" id="{83CD1A81-0BE6-4094-BFED-79363B068D6B}"/>
              </a:ext>
            </a:extLst>
          </p:cNvPr>
          <p:cNvSpPr/>
          <p:nvPr/>
        </p:nvSpPr>
        <p:spPr>
          <a:xfrm>
            <a:off x="1326776" y="4266608"/>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Arrow: Right 18">
            <a:extLst>
              <a:ext uri="{FF2B5EF4-FFF2-40B4-BE49-F238E27FC236}">
                <a16:creationId xmlns:a16="http://schemas.microsoft.com/office/drawing/2014/main" xmlns="" id="{413BD60E-02F3-4646-A55C-CA5DAA058DDC}"/>
              </a:ext>
            </a:extLst>
          </p:cNvPr>
          <p:cNvSpPr/>
          <p:nvPr/>
        </p:nvSpPr>
        <p:spPr>
          <a:xfrm>
            <a:off x="1322208" y="6105835"/>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Arrow: Right 19">
            <a:extLst>
              <a:ext uri="{FF2B5EF4-FFF2-40B4-BE49-F238E27FC236}">
                <a16:creationId xmlns:a16="http://schemas.microsoft.com/office/drawing/2014/main" xmlns="" id="{8F336F64-34FA-4037-A10B-D53F627FA05E}"/>
              </a:ext>
            </a:extLst>
          </p:cNvPr>
          <p:cNvSpPr/>
          <p:nvPr/>
        </p:nvSpPr>
        <p:spPr>
          <a:xfrm>
            <a:off x="1375174" y="2763983"/>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TextBox 16">
            <a:extLst>
              <a:ext uri="{FF2B5EF4-FFF2-40B4-BE49-F238E27FC236}">
                <a16:creationId xmlns:a16="http://schemas.microsoft.com/office/drawing/2014/main" xmlns="" id="{02AD9DD0-E410-43BE-8DFF-65A1641A2406}"/>
              </a:ext>
            </a:extLst>
          </p:cNvPr>
          <p:cNvSpPr txBox="1">
            <a:spLocks noChangeArrowheads="1"/>
          </p:cNvSpPr>
          <p:nvPr/>
        </p:nvSpPr>
        <p:spPr bwMode="auto">
          <a:xfrm>
            <a:off x="2814826" y="2576294"/>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1" name="TextBox 20">
            <a:extLst>
              <a:ext uri="{FF2B5EF4-FFF2-40B4-BE49-F238E27FC236}">
                <a16:creationId xmlns:a16="http://schemas.microsoft.com/office/drawing/2014/main" xmlns="" id="{1936C775-1881-498F-945D-52B47CC2A7F9}"/>
              </a:ext>
            </a:extLst>
          </p:cNvPr>
          <p:cNvSpPr txBox="1">
            <a:spLocks noChangeArrowheads="1"/>
          </p:cNvSpPr>
          <p:nvPr/>
        </p:nvSpPr>
        <p:spPr bwMode="auto">
          <a:xfrm>
            <a:off x="2814826" y="4098542"/>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2" name="TextBox 21">
            <a:extLst>
              <a:ext uri="{FF2B5EF4-FFF2-40B4-BE49-F238E27FC236}">
                <a16:creationId xmlns:a16="http://schemas.microsoft.com/office/drawing/2014/main" xmlns="" id="{BA34A4F0-DABC-4DE1-9932-9DE55D3F1A5B}"/>
              </a:ext>
            </a:extLst>
          </p:cNvPr>
          <p:cNvSpPr txBox="1">
            <a:spLocks noChangeArrowheads="1"/>
          </p:cNvSpPr>
          <p:nvPr/>
        </p:nvSpPr>
        <p:spPr bwMode="auto">
          <a:xfrm>
            <a:off x="2814826" y="5794159"/>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3333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sp>
        <p:nvSpPr>
          <p:cNvPr id="32" name="矩形: 圆角 14">
            <a:extLst>
              <a:ext uri="{FF2B5EF4-FFF2-40B4-BE49-F238E27FC236}">
                <a16:creationId xmlns:a16="http://schemas.microsoft.com/office/drawing/2014/main" xmlns=""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sp>
        <p:nvSpPr>
          <p:cNvPr id="33" name="矩形: 圆角 14">
            <a:extLst>
              <a:ext uri="{FF2B5EF4-FFF2-40B4-BE49-F238E27FC236}">
                <a16:creationId xmlns:a16="http://schemas.microsoft.com/office/drawing/2014/main" xmlns=""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fontAlgn="base">
              <a:spcBef>
                <a:spcPct val="0"/>
              </a:spcBef>
              <a:spcAft>
                <a:spcPct val="0"/>
              </a:spcAft>
              <a:buClrTx/>
              <a:buFontTx/>
              <a:buNone/>
              <a:defRPr/>
            </a:pPr>
            <a:r>
              <a:rPr lang="en-US" altLang="zh-CN" sz="5400" b="1" kern="1200" dirty="0" err="1">
                <a:solidFill>
                  <a:prstClr val="black"/>
                </a:solidFill>
                <a:latin typeface="Nunito" pitchFamily="2" charset="0"/>
                <a:ea typeface="字魂7号-温暖童稚体" panose="00000500000000000000" pitchFamily="2" charset="-122"/>
              </a:rPr>
              <a:t>Bạn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có</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nhớ</a:t>
            </a:r>
            <a:r>
              <a:rPr lang="en-US" altLang="zh-CN" sz="5400" b="1" kern="1200" dirty="0">
                <a:solidFill>
                  <a:prstClr val="black"/>
                </a:solidFill>
                <a:latin typeface="Nunito" pitchFamily="2" charset="0"/>
                <a:ea typeface="字魂7号-温暖童稚体" panose="00000500000000000000" pitchFamily="2" charset="-122"/>
              </a:rPr>
              <a:t>?</a:t>
            </a:r>
            <a:endParaRPr lang="zh-CN" altLang="en-US" sz="5400" b="1" kern="1200" dirty="0">
              <a:solidFill>
                <a:prstClr val="black"/>
              </a:solidFill>
              <a:latin typeface="Nunito" pitchFamily="2" charset="0"/>
              <a:ea typeface="字魂7号-温暖童稚体" panose="00000500000000000000" pitchFamily="2" charset="-122"/>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285776" y="2235191"/>
            <a:ext cx="34544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Tx/>
              <a:defRPr/>
            </a:pPr>
            <a:r>
              <a:rPr lang="en-US" altLang="zh-CN" sz="3200" b="1" kern="1200" dirty="0" err="1">
                <a:solidFill>
                  <a:prstClr val="black"/>
                </a:solidFill>
                <a:latin typeface="Nunito" pitchFamily="2" charset="0"/>
                <a:ea typeface="字魂7号-温暖童稚体" panose="00000500000000000000" pitchFamily="2" charset="-122"/>
              </a:rPr>
              <a:t>Từ</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đồng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là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những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giống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hoặc</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gần</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giống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b="1" kern="1200" dirty="0">
                <a:solidFill>
                  <a:prstClr val="black"/>
                </a:solidFill>
                <a:latin typeface="Nunito" pitchFamily="2" charset="0"/>
                <a:ea typeface="字魂7号-温暖童稚体" panose="00000500000000000000" pitchFamily="2" charset="-122"/>
              </a:rPr>
              <a:t>.</a:t>
            </a:r>
          </a:p>
        </p:txBody>
      </p:sp>
      <p:sp>
        <p:nvSpPr>
          <p:cNvPr id="16" name="矩形: 圆角 14">
            <a:extLst>
              <a:ext uri="{FF2B5EF4-FFF2-40B4-BE49-F238E27FC236}">
                <a16:creationId xmlns:a16="http://schemas.microsoft.com/office/drawing/2014/main" xmlns=""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sp>
        <p:nvSpPr>
          <p:cNvPr id="17" name="矩形: 圆角 14">
            <a:extLst>
              <a:ext uri="{FF2B5EF4-FFF2-40B4-BE49-F238E27FC236}">
                <a16:creationId xmlns:a16="http://schemas.microsoft.com/office/drawing/2014/main" xmlns=""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xmlns="" id="{23F180A3-DD85-4BAA-8E68-CEB3F2F2A085}"/>
              </a:ext>
            </a:extLst>
          </p:cNvPr>
          <p:cNvSpPr txBox="1"/>
          <p:nvPr/>
        </p:nvSpPr>
        <p:spPr>
          <a:xfrm>
            <a:off x="4125628" y="2239365"/>
            <a:ext cx="4189716" cy="3539430"/>
          </a:xfrm>
          <a:prstGeom prst="rect">
            <a:avLst/>
          </a:prstGeom>
          <a:noFill/>
        </p:spPr>
        <p:txBody>
          <a:bodyPr wrap="square">
            <a:spAutoFit/>
          </a:bodyPr>
          <a:lstStyle/>
          <a:p>
            <a:pPr algn="just" fontAlgn="base">
              <a:spcBef>
                <a:spcPct val="0"/>
              </a:spcBef>
              <a:spcAft>
                <a:spcPct val="0"/>
              </a:spcAft>
              <a:buClrTx/>
              <a:defRPr/>
            </a:pPr>
            <a:r>
              <a:rPr lang="en-US" altLang="zh-CN" sz="3200" b="1" kern="1200" dirty="0" err="1">
                <a:solidFill>
                  <a:prstClr val="black"/>
                </a:solidFill>
                <a:latin typeface="Nunito" pitchFamily="2" charset="0"/>
                <a:ea typeface="字魂7号-温暖童稚体" panose="00000500000000000000" pitchFamily="2" charset="-122"/>
              </a:rPr>
              <a:t>Từ</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nhiều</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là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một</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gốc</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và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một</a:t>
            </a:r>
            <a:r>
              <a:rPr lang="en-US" altLang="zh-CN" sz="3200" b="1" kern="1200" dirty="0">
                <a:solidFill>
                  <a:prstClr val="black"/>
                </a:solidFill>
                <a:latin typeface="Nunito" pitchFamily="2" charset="0"/>
                <a:ea typeface="字魂7号-温暖童稚体" panose="00000500000000000000" pitchFamily="2" charset="-122"/>
              </a:rPr>
              <a:t> hay </a:t>
            </a:r>
            <a:r>
              <a:rPr lang="en-US" altLang="zh-CN" sz="3200" b="1" kern="1200" dirty="0" err="1">
                <a:solidFill>
                  <a:prstClr val="black"/>
                </a:solidFill>
                <a:latin typeface="Nunito" pitchFamily="2" charset="0"/>
                <a:ea typeface="字魂7号-温暖童稚体" panose="00000500000000000000" pitchFamily="2" charset="-122"/>
              </a:rPr>
              <a:t>một</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số</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chuyển</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Các</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của</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nhiều</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nghĩa</a:t>
            </a:r>
            <a:r>
              <a:rPr lang="en-US" altLang="zh-CN" sz="3200" kern="1200" dirty="0">
                <a:solidFill>
                  <a:prstClr val="black"/>
                </a:solidFill>
                <a:latin typeface="Nunito" pitchFamily="2" charset="0"/>
                <a:ea typeface="字魂7号-温暖童稚体" panose="00000500000000000000" pitchFamily="2" charset="-122"/>
              </a:rPr>
              <a:t> bao </a:t>
            </a:r>
            <a:r>
              <a:rPr lang="en-US" altLang="zh-CN" sz="3200" kern="1200" dirty="0" err="1">
                <a:solidFill>
                  <a:prstClr val="black"/>
                </a:solidFill>
                <a:latin typeface="Nunito" pitchFamily="2" charset="0"/>
                <a:ea typeface="字魂7号-温暖童稚体" panose="00000500000000000000" pitchFamily="2" charset="-122"/>
              </a:rPr>
              <a:t>giờ</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cũng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mối</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liên</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hệ</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với</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kern="1200" dirty="0">
                <a:solidFill>
                  <a:prstClr val="black"/>
                </a:solidFill>
                <a:latin typeface="Nunito" pitchFamily="2" charset="0"/>
                <a:ea typeface="字魂7号-温暖童稚体" panose="00000500000000000000" pitchFamily="2" charset="-122"/>
              </a:rPr>
              <a:t>.</a:t>
            </a:r>
          </a:p>
        </p:txBody>
      </p:sp>
      <p:sp>
        <p:nvSpPr>
          <p:cNvPr id="18" name="TextBox 17">
            <a:extLst>
              <a:ext uri="{FF2B5EF4-FFF2-40B4-BE49-F238E27FC236}">
                <a16:creationId xmlns:a16="http://schemas.microsoft.com/office/drawing/2014/main" xmlns="" id="{53856E0D-D813-43D6-9FB8-58C3CDACB090}"/>
              </a:ext>
            </a:extLst>
          </p:cNvPr>
          <p:cNvSpPr txBox="1"/>
          <p:nvPr/>
        </p:nvSpPr>
        <p:spPr>
          <a:xfrm>
            <a:off x="8787390" y="2235190"/>
            <a:ext cx="3178568" cy="2554545"/>
          </a:xfrm>
          <a:prstGeom prst="rect">
            <a:avLst/>
          </a:prstGeom>
          <a:noFill/>
        </p:spPr>
        <p:txBody>
          <a:bodyPr wrap="square">
            <a:spAutoFit/>
          </a:bodyPr>
          <a:lstStyle/>
          <a:p>
            <a:pPr algn="just" fontAlgn="base">
              <a:spcBef>
                <a:spcPct val="0"/>
              </a:spcBef>
              <a:spcAft>
                <a:spcPct val="0"/>
              </a:spcAft>
              <a:buClrTx/>
              <a:defRPr/>
            </a:pPr>
            <a:r>
              <a:rPr lang="en-US" altLang="zh-CN" sz="3200" b="1" kern="1200" dirty="0" err="1">
                <a:solidFill>
                  <a:prstClr val="black"/>
                </a:solidFill>
                <a:latin typeface="Nunito" pitchFamily="2" charset="0"/>
                <a:ea typeface="字魂7号-温暖童稚体" panose="00000500000000000000" pitchFamily="2" charset="-122"/>
              </a:rPr>
              <a:t>Từ</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đồng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âm</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là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những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giống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về</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âm</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nhưng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khác</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hẳn</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về</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kern="1200" dirty="0">
                <a:solidFill>
                  <a:prstClr val="black"/>
                </a:solidFill>
                <a:latin typeface="Nunito" pitchFamily="2" charset="0"/>
                <a:ea typeface="字魂7号-温暖童稚体" panose="00000500000000000000" pitchFamily="2" charset="-122"/>
              </a:rPr>
              <a:t>.</a:t>
            </a:r>
          </a:p>
        </p:txBody>
      </p:sp>
    </p:spTree>
    <p:extLst>
      <p:ext uri="{BB962C8B-B14F-4D97-AF65-F5344CB8AC3E}">
        <p14:creationId xmlns:p14="http://schemas.microsoft.com/office/powerpoint/2010/main" val="3137565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2539"/>
            <a:ext cx="1602912" cy="1729545"/>
          </a:xfrm>
          <a:prstGeom prst="rect">
            <a:avLst/>
          </a:prstGeom>
        </p:spPr>
      </p:pic>
      <p:sp>
        <p:nvSpPr>
          <p:cNvPr id="5" name="矩形: 圆角 14">
            <a:extLst>
              <a:ext uri="{FF2B5EF4-FFF2-40B4-BE49-F238E27FC236}">
                <a16:creationId xmlns:a16="http://schemas.microsoft.com/office/drawing/2014/main" xmlns="" id="{BFB07AC0-E8AE-49E6-A5DE-13745256D215}"/>
              </a:ext>
            </a:extLst>
          </p:cNvPr>
          <p:cNvSpPr/>
          <p:nvPr/>
        </p:nvSpPr>
        <p:spPr bwMode="auto">
          <a:xfrm>
            <a:off x="779318" y="1548245"/>
            <a:ext cx="10761069" cy="2909456"/>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文本框 15">
            <a:extLst>
              <a:ext uri="{FF2B5EF4-FFF2-40B4-BE49-F238E27FC236}">
                <a16:creationId xmlns:a16="http://schemas.microsoft.com/office/drawing/2014/main" xmlns="" id="{F2ADFEEA-9E39-48D7-9EF0-FB35C4BD0643}"/>
              </a:ext>
            </a:extLst>
          </p:cNvPr>
          <p:cNvSpPr txBox="1">
            <a:spLocks noChangeArrowheads="1"/>
          </p:cNvSpPr>
          <p:nvPr/>
        </p:nvSpPr>
        <p:spPr bwMode="auto">
          <a:xfrm>
            <a:off x="1403964" y="1931770"/>
            <a:ext cx="101364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3</a:t>
            </a:r>
            <a:r>
              <a:rPr lang="vi-VN" altLang="en-US" sz="3600" b="1" kern="1200" dirty="0">
                <a:solidFill>
                  <a:srgbClr val="002060"/>
                </a:solidFill>
                <a:latin typeface="Nunito" pitchFamily="2" charset="0"/>
                <a:ea typeface="+mn-ea"/>
                <a:cs typeface="Times New Roman" panose="02020603050405020304" pitchFamily="18" charset="0"/>
              </a:rPr>
              <a:t>: Tìm các từ đồng nghĩa với các từ in đậm trong bài văn dưới đây. Theo em, vì sao nhà văn chọn từ in đậm mà không chọn những từ đồng nghĩa với nó?</a:t>
            </a:r>
          </a:p>
        </p:txBody>
      </p:sp>
      <p:cxnSp>
        <p:nvCxnSpPr>
          <p:cNvPr id="8" name="Straight Connector 7">
            <a:extLst>
              <a:ext uri="{FF2B5EF4-FFF2-40B4-BE49-F238E27FC236}">
                <a16:creationId xmlns:a16="http://schemas.microsoft.com/office/drawing/2014/main" xmlns="" id="{ABE315A0-00C9-4B66-91AD-ADAD2E9A7EE0}"/>
              </a:ext>
            </a:extLst>
          </p:cNvPr>
          <p:cNvCxnSpPr>
            <a:cxnSpLocks noChangeShapeType="1"/>
          </p:cNvCxnSpPr>
          <p:nvPr/>
        </p:nvCxnSpPr>
        <p:spPr bwMode="auto">
          <a:xfrm>
            <a:off x="3766416" y="2423855"/>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xmlns="" id="{171444D5-EB9A-4960-B1AD-8F742DDCDA06}"/>
              </a:ext>
            </a:extLst>
          </p:cNvPr>
          <p:cNvCxnSpPr>
            <a:cxnSpLocks noChangeShapeType="1"/>
          </p:cNvCxnSpPr>
          <p:nvPr/>
        </p:nvCxnSpPr>
        <p:spPr bwMode="auto">
          <a:xfrm>
            <a:off x="1552402" y="3002973"/>
            <a:ext cx="96219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xmlns="" id="{88F6DF4B-61B9-4FCA-9AD9-126931B8A99C}"/>
              </a:ext>
            </a:extLst>
          </p:cNvPr>
          <p:cNvCxnSpPr>
            <a:cxnSpLocks noChangeShapeType="1"/>
          </p:cNvCxnSpPr>
          <p:nvPr/>
        </p:nvCxnSpPr>
        <p:spPr bwMode="auto">
          <a:xfrm>
            <a:off x="9544705" y="2469370"/>
            <a:ext cx="184495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xmlns="" id="{EC98768A-428D-4DA5-9FF4-CC84BD3CBA65}"/>
              </a:ext>
            </a:extLst>
          </p:cNvPr>
          <p:cNvGrpSpPr>
            <a:grpSpLocks/>
          </p:cNvGrpSpPr>
          <p:nvPr/>
        </p:nvGrpSpPr>
        <p:grpSpPr bwMode="auto">
          <a:xfrm>
            <a:off x="134878" y="-18479"/>
            <a:ext cx="11963808" cy="6781375"/>
            <a:chOff x="348680" y="373137"/>
            <a:chExt cx="11962953" cy="7081051"/>
          </a:xfrm>
        </p:grpSpPr>
        <p:sp>
          <p:nvSpPr>
            <p:cNvPr id="12" name="矩形: 圆角 14">
              <a:extLst>
                <a:ext uri="{FF2B5EF4-FFF2-40B4-BE49-F238E27FC236}">
                  <a16:creationId xmlns:a16="http://schemas.microsoft.com/office/drawing/2014/main" xmlns="" id="{E2B45E55-9E97-4406-8B9D-619A2FD319EF}"/>
                </a:ext>
              </a:extLst>
            </p:cNvPr>
            <p:cNvSpPr/>
            <p:nvPr/>
          </p:nvSpPr>
          <p:spPr>
            <a:xfrm>
              <a:off x="348680" y="501621"/>
              <a:ext cx="11962953" cy="695256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4" name="矩形: 圆角 14">
              <a:extLst>
                <a:ext uri="{FF2B5EF4-FFF2-40B4-BE49-F238E27FC236}">
                  <a16:creationId xmlns:a16="http://schemas.microsoft.com/office/drawing/2014/main" xmlns="" id="{6D7F7323-171E-4E48-A687-0125AC9A4E96}"/>
                </a:ext>
              </a:extLst>
            </p:cNvPr>
            <p:cNvSpPr/>
            <p:nvPr/>
          </p:nvSpPr>
          <p:spPr>
            <a:xfrm>
              <a:off x="4643690" y="374666"/>
              <a:ext cx="2722223" cy="67336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5" name="文本框 15">
              <a:extLst>
                <a:ext uri="{FF2B5EF4-FFF2-40B4-BE49-F238E27FC236}">
                  <a16:creationId xmlns:a16="http://schemas.microsoft.com/office/drawing/2014/main" xmlns="" id="{5A1CB78F-B066-4F1C-BF0B-8ECFDD9489CA}"/>
                </a:ext>
              </a:extLst>
            </p:cNvPr>
            <p:cNvSpPr txBox="1">
              <a:spLocks noChangeArrowheads="1"/>
            </p:cNvSpPr>
            <p:nvPr/>
          </p:nvSpPr>
          <p:spPr bwMode="auto">
            <a:xfrm>
              <a:off x="3705757" y="373137"/>
              <a:ext cx="4637445"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Cây</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rơm</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16" name="文本框 15">
              <a:extLst>
                <a:ext uri="{FF2B5EF4-FFF2-40B4-BE49-F238E27FC236}">
                  <a16:creationId xmlns:a16="http://schemas.microsoft.com/office/drawing/2014/main" xmlns="" id="{254F34D4-0E84-45ED-B426-777DA5C87112}"/>
                </a:ext>
              </a:extLst>
            </p:cNvPr>
            <p:cNvSpPr txBox="1">
              <a:spLocks noChangeArrowheads="1"/>
            </p:cNvSpPr>
            <p:nvPr/>
          </p:nvSpPr>
          <p:spPr bwMode="auto">
            <a:xfrm>
              <a:off x="792972" y="1123917"/>
              <a:ext cx="11032808" cy="594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Cây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rơm đã cao và tròn nóc. Trên cọc trụ, người ta úp một chiếc nồi đất hoặc ống bơ để nước không theo cọc làm ướt từ ruột cây ướt ra.                       </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Cây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rơm giống như một túp lều không cửa, nhưng với tuổi thơ có thể mở cửa ở bất cứ nơi nào. Lúc chơi trò chạy đuổi, những chú bé </a:t>
              </a:r>
              <a:r>
                <a:rPr kumimoji="0" lang="vi-VN" altLang="zh-CN" sz="2600" b="1" i="1"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tinh ranh</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có thể chui vào đống rơm, lấy rơm che cho mình như đóng cánh cửa lại. </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Cây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rơm như một cây nấm khổng lồ không chân. Cây rơm đứng từ mùa gặt này đến mùa gặt tiếp sau. Cây rơm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dâng</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dần thịt mình cho lửa đỏ hồng căn bếp, cho bữa ăn rét mướt của trâu </a:t>
              </a: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bò.</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Vậy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mà nó vẫn nồng nàn hương vị và đầy đủ sự ấm áp của quê </a:t>
              </a: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nhà.</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Mệt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mỏi trong công việc ngày mùa, hay vì đùa chơi, bạn sẽ sung sướng biết bao khi tựa mình vào cây rơm. Và chắc chắn bạn sẽ ngủ thiếp ngay, vì sự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êm đềm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của rơm, vì hương đồng cỏ nội sẵn đợi vỗ về giấc ngủ của bạn.</a:t>
              </a:r>
              <a:endPar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294C744-ECD0-4306-9230-15CEC870D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11528" y="250707"/>
            <a:ext cx="980959" cy="498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65A608B8-5DF3-4542-94C1-E2E4604D70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6197" y="6149380"/>
            <a:ext cx="1495813" cy="797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70C2084D-500E-4A27-A8D1-B7E35868DC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6918436" y="-18479"/>
            <a:ext cx="646145" cy="888309"/>
          </a:xfrm>
          <a:prstGeom prst="rect">
            <a:avLst/>
          </a:prstGeom>
        </p:spPr>
      </p:pic>
      <p:pic>
        <p:nvPicPr>
          <p:cNvPr id="20" name="Picture 19">
            <a:extLst>
              <a:ext uri="{FF2B5EF4-FFF2-40B4-BE49-F238E27FC236}">
                <a16:creationId xmlns:a16="http://schemas.microsoft.com/office/drawing/2014/main" xmlns="" id="{457CE8B8-F12E-42AC-AB9E-C0894B2B4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50590" y="5638800"/>
            <a:ext cx="1195789" cy="1351553"/>
          </a:xfrm>
          <a:prstGeom prst="rect">
            <a:avLst/>
          </a:prstGeom>
        </p:spPr>
      </p:pic>
    </p:spTree>
    <p:extLst>
      <p:ext uri="{BB962C8B-B14F-4D97-AF65-F5344CB8AC3E}">
        <p14:creationId xmlns:p14="http://schemas.microsoft.com/office/powerpoint/2010/main" val="2063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B8FF73B8-B2E7-4B1A-8042-B582F57D7F0A}"/>
              </a:ext>
            </a:extLst>
          </p:cNvPr>
          <p:cNvGraphicFramePr>
            <a:graphicFrameLocks noGrp="1"/>
          </p:cNvGraphicFramePr>
          <p:nvPr>
            <p:extLst>
              <p:ext uri="{D42A27DB-BD31-4B8C-83A1-F6EECF244321}">
                <p14:modId xmlns:p14="http://schemas.microsoft.com/office/powerpoint/2010/main" val="3569371952"/>
              </p:ext>
            </p:extLst>
          </p:nvPr>
        </p:nvGraphicFramePr>
        <p:xfrm>
          <a:off x="437642" y="368886"/>
          <a:ext cx="11316718" cy="5953304"/>
        </p:xfrm>
        <a:graphic>
          <a:graphicData uri="http://schemas.openxmlformats.org/drawingml/2006/table">
            <a:tbl>
              <a:tblPr>
                <a:tableStyleId>{3C2FFA5D-87B4-456A-9821-1D502468CF0F}</a:tableStyleId>
              </a:tblPr>
              <a:tblGrid>
                <a:gridCol w="3256534">
                  <a:extLst>
                    <a:ext uri="{9D8B030D-6E8A-4147-A177-3AD203B41FA5}">
                      <a16:colId xmlns:a16="http://schemas.microsoft.com/office/drawing/2014/main" xmlns="" val="753734939"/>
                    </a:ext>
                  </a:extLst>
                </a:gridCol>
                <a:gridCol w="8060184">
                  <a:extLst>
                    <a:ext uri="{9D8B030D-6E8A-4147-A177-3AD203B41FA5}">
                      <a16:colId xmlns:a16="http://schemas.microsoft.com/office/drawing/2014/main" xmlns="" val="932315463"/>
                    </a:ext>
                  </a:extLst>
                </a:gridCol>
              </a:tblGrid>
              <a:tr h="707037">
                <a:tc>
                  <a:txBody>
                    <a:bodyPr/>
                    <a:lstStyle/>
                    <a:p>
                      <a:pPr algn="ctr" fontAlgn="t"/>
                      <a:r>
                        <a:rPr lang="en-US" sz="4400" b="1" dirty="0" err="1">
                          <a:solidFill>
                            <a:schemeClr val="accent6">
                              <a:lumMod val="75000"/>
                            </a:schemeClr>
                          </a:solidFill>
                          <a:effectLst/>
                          <a:latin typeface="Nunito" pitchFamily="2" charset="0"/>
                        </a:rPr>
                        <a:t>Từ</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dirty="0" err="1">
                          <a:solidFill>
                            <a:schemeClr val="accent6">
                              <a:lumMod val="75000"/>
                            </a:schemeClr>
                          </a:solidFill>
                          <a:effectLst/>
                          <a:latin typeface="Nunito" pitchFamily="2" charset="0"/>
                        </a:rPr>
                        <a:t>Từ</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đồng</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nghĩa</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80226918"/>
                  </a:ext>
                </a:extLst>
              </a:tr>
              <a:tr h="1554402">
                <a:tc>
                  <a:txBody>
                    <a:bodyPr/>
                    <a:lstStyle/>
                    <a:p>
                      <a:pPr algn="ctr" fontAlgn="t"/>
                      <a:endParaRPr lang="en-US" sz="24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tinh</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ranh</a:t>
                      </a:r>
                      <a:endParaRPr lang="en-US" sz="4400" b="1" i="1" dirty="0">
                        <a:solidFill>
                          <a:srgbClr val="FF000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33625983"/>
                  </a:ext>
                </a:extLst>
              </a:tr>
              <a:tr h="1341758">
                <a:tc>
                  <a:txBody>
                    <a:bodyPr/>
                    <a:lstStyle/>
                    <a:p>
                      <a:pPr algn="ctr" fontAlgn="t"/>
                      <a:endParaRPr lang="en-US" sz="20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dâng</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16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99970207"/>
                  </a:ext>
                </a:extLst>
              </a:tr>
              <a:tr h="1930022">
                <a:tc>
                  <a:txBody>
                    <a:bodyPr/>
                    <a:lstStyle/>
                    <a:p>
                      <a:pPr algn="ctr" fontAlgn="t"/>
                      <a:endParaRPr lang="en-US" sz="32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êm</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đềm</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3699965"/>
                  </a:ext>
                </a:extLst>
              </a:tr>
            </a:tbl>
          </a:graphicData>
        </a:graphic>
      </p:graphicFrame>
      <p:pic>
        <p:nvPicPr>
          <p:cNvPr id="12" name="Picture 11">
            <a:extLst>
              <a:ext uri="{FF2B5EF4-FFF2-40B4-BE49-F238E27FC236}">
                <a16:creationId xmlns:a16="http://schemas.microsoft.com/office/drawing/2014/main" xmlns="" id="{DDC12D7C-7358-480E-A5DC-347AF130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12830"/>
            <a:ext cx="1329456" cy="1331939"/>
          </a:xfrm>
          <a:prstGeom prst="rect">
            <a:avLst/>
          </a:prstGeom>
        </p:spPr>
      </p:pic>
      <p:sp>
        <p:nvSpPr>
          <p:cNvPr id="8" name="TextBox 7">
            <a:extLst>
              <a:ext uri="{FF2B5EF4-FFF2-40B4-BE49-F238E27FC236}">
                <a16:creationId xmlns:a16="http://schemas.microsoft.com/office/drawing/2014/main" xmlns="" id="{37A77F4E-AF8D-4BAB-BF3D-C51252B67A6E}"/>
              </a:ext>
            </a:extLst>
          </p:cNvPr>
          <p:cNvSpPr txBox="1"/>
          <p:nvPr/>
        </p:nvSpPr>
        <p:spPr>
          <a:xfrm>
            <a:off x="3963924" y="1072942"/>
            <a:ext cx="682599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tinh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mãnh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ngoan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ma,…</a:t>
            </a:r>
          </a:p>
        </p:txBody>
      </p:sp>
      <p:sp>
        <p:nvSpPr>
          <p:cNvPr id="13" name="TextBox 12">
            <a:extLst>
              <a:ext uri="{FF2B5EF4-FFF2-40B4-BE49-F238E27FC236}">
                <a16:creationId xmlns:a16="http://schemas.microsoft.com/office/drawing/2014/main" xmlns="" id="{12253979-BAB4-443F-A1C7-A965FABA37B4}"/>
              </a:ext>
            </a:extLst>
          </p:cNvPr>
          <p:cNvSpPr txBox="1"/>
          <p:nvPr/>
        </p:nvSpPr>
        <p:spPr>
          <a:xfrm>
            <a:off x="3934080" y="2800519"/>
            <a:ext cx="744321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hiến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tặng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biếu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cho</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nộp</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cống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a:t>
            </a:r>
          </a:p>
        </p:txBody>
      </p:sp>
      <p:sp>
        <p:nvSpPr>
          <p:cNvPr id="14" name="TextBox 13">
            <a:extLst>
              <a:ext uri="{FF2B5EF4-FFF2-40B4-BE49-F238E27FC236}">
                <a16:creationId xmlns:a16="http://schemas.microsoft.com/office/drawing/2014/main" xmlns="" id="{8CECC1D5-F985-4E4E-BEFD-0E79E04A6453}"/>
              </a:ext>
            </a:extLst>
          </p:cNvPr>
          <p:cNvSpPr txBox="1"/>
          <p:nvPr/>
        </p:nvSpPr>
        <p:spPr>
          <a:xfrm>
            <a:off x="3934080" y="4894551"/>
            <a:ext cx="7447788" cy="769441"/>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ả,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ái</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dịu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đềm</a:t>
            </a:r>
            <a:endPar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endParaRPr>
          </a:p>
        </p:txBody>
      </p:sp>
    </p:spTree>
    <p:extLst>
      <p:ext uri="{BB962C8B-B14F-4D97-AF65-F5344CB8AC3E}">
        <p14:creationId xmlns:p14="http://schemas.microsoft.com/office/powerpoint/2010/main" val="39763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9" name="矩形: 圆角 14">
            <a:extLst>
              <a:ext uri="{FF2B5EF4-FFF2-40B4-BE49-F238E27FC236}">
                <a16:creationId xmlns:a16="http://schemas.microsoft.com/office/drawing/2014/main" xmlns="" id="{2E3F584F-BA03-402B-8925-77C0E849A4D7}"/>
              </a:ext>
            </a:extLst>
          </p:cNvPr>
          <p:cNvSpPr/>
          <p:nvPr/>
        </p:nvSpPr>
        <p:spPr bwMode="auto">
          <a:xfrm>
            <a:off x="66590" y="1944353"/>
            <a:ext cx="7092000" cy="3789698"/>
          </a:xfrm>
          <a:prstGeom prst="roundRect">
            <a:avLst>
              <a:gd name="adj" fmla="val 3646"/>
            </a:avLst>
          </a:prstGeom>
          <a:noFill/>
          <a:ln w="76200">
            <a:solidFill>
              <a:srgbClr val="FFC000"/>
            </a:solidFill>
            <a:prstDash val="soli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1" name="矩形: 圆角 14">
            <a:extLst>
              <a:ext uri="{FF2B5EF4-FFF2-40B4-BE49-F238E27FC236}">
                <a16:creationId xmlns:a16="http://schemas.microsoft.com/office/drawing/2014/main" xmlns="" id="{2E3F584F-BA03-402B-8925-77C0E849A4D7}"/>
              </a:ext>
            </a:extLst>
          </p:cNvPr>
          <p:cNvSpPr/>
          <p:nvPr/>
        </p:nvSpPr>
        <p:spPr bwMode="auto">
          <a:xfrm>
            <a:off x="130589" y="1614857"/>
            <a:ext cx="6936583" cy="3947743"/>
          </a:xfrm>
          <a:prstGeom prst="roundRect">
            <a:avLst>
              <a:gd name="adj" fmla="val 3646"/>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3" name="Picture 12">
            <a:extLst>
              <a:ext uri="{FF2B5EF4-FFF2-40B4-BE49-F238E27FC236}">
                <a16:creationId xmlns:a16="http://schemas.microsoft.com/office/drawing/2014/main" xmlns=""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14091" y="5170062"/>
            <a:ext cx="1739439" cy="1726095"/>
          </a:xfrm>
          <a:prstGeom prst="rect">
            <a:avLst/>
          </a:prstGeom>
        </p:spPr>
      </p:pic>
      <p:sp>
        <p:nvSpPr>
          <p:cNvPr id="5" name="矩形: 圆角 14">
            <a:extLst>
              <a:ext uri="{FF2B5EF4-FFF2-40B4-BE49-F238E27FC236}">
                <a16:creationId xmlns:a16="http://schemas.microsoft.com/office/drawing/2014/main" xmlns="" id="{BFB07AC0-E8AE-49E6-A5DE-13745256D215}"/>
              </a:ext>
            </a:extLst>
          </p:cNvPr>
          <p:cNvSpPr/>
          <p:nvPr/>
        </p:nvSpPr>
        <p:spPr bwMode="auto">
          <a:xfrm>
            <a:off x="31766" y="0"/>
            <a:ext cx="11763993" cy="1938992"/>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7" name="文本框 15">
            <a:extLst>
              <a:ext uri="{FF2B5EF4-FFF2-40B4-BE49-F238E27FC236}">
                <a16:creationId xmlns:a16="http://schemas.microsoft.com/office/drawing/2014/main" xmlns="" id="{F2ADFEEA-9E39-48D7-9EF0-FB35C4BD0643}"/>
              </a:ext>
            </a:extLst>
          </p:cNvPr>
          <p:cNvSpPr txBox="1">
            <a:spLocks noChangeArrowheads="1"/>
          </p:cNvSpPr>
          <p:nvPr/>
        </p:nvSpPr>
        <p:spPr bwMode="auto">
          <a:xfrm>
            <a:off x="294481" y="291418"/>
            <a:ext cx="11501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40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Theo em, vì sao nhà văn chọn từ in đậm mà không chọn những từ đồng nghĩa với nó?</a:t>
            </a:r>
          </a:p>
        </p:txBody>
      </p:sp>
      <p:sp>
        <p:nvSpPr>
          <p:cNvPr id="10" name="文本框 15">
            <a:extLst>
              <a:ext uri="{FF2B5EF4-FFF2-40B4-BE49-F238E27FC236}">
                <a16:creationId xmlns:a16="http://schemas.microsoft.com/office/drawing/2014/main" xmlns="" id="{7A76F477-BE17-4A21-B6BE-12322ADBA443}"/>
              </a:ext>
            </a:extLst>
          </p:cNvPr>
          <p:cNvSpPr txBox="1">
            <a:spLocks noChangeArrowheads="1"/>
          </p:cNvSpPr>
          <p:nvPr/>
        </p:nvSpPr>
        <p:spPr bwMode="auto">
          <a:xfrm>
            <a:off x="308914" y="2408041"/>
            <a:ext cx="660735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sym typeface="Arial"/>
              </a:rPr>
              <a:t>Vì</a:t>
            </a:r>
            <a:r>
              <a:rPr kumimoji="0" lang="en-US" altLang="zh-CN" sz="3600" b="1" i="0" u="none" strike="noStrike" kern="1200" cap="none" spc="0" normalizeH="0" noProof="0" dirty="0" smtClean="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đây</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các</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hoàn</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toàn</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khi</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thay</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thế</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thể</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hiện</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phù</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smtClean="0">
                <a:ln>
                  <a:noFill/>
                </a:ln>
                <a:solidFill>
                  <a:prstClr val="black"/>
                </a:solidFill>
                <a:effectLst/>
                <a:uLnTx/>
                <a:uFillTx/>
                <a:latin typeface="Nunito" pitchFamily="2" charset="0"/>
                <a:ea typeface="字魂7号-温暖童稚体" panose="00000500000000000000" pitchFamily="2" charset="-122"/>
                <a:sym typeface="Arial"/>
              </a:rPr>
              <a:t>hợp</a:t>
            </a:r>
            <a:r>
              <a:rPr lang="en-US" altLang="zh-CN" sz="3600" b="1" kern="1200" noProof="0" dirty="0">
                <a:solidFill>
                  <a:prstClr val="black"/>
                </a:solidFill>
                <a:latin typeface="Nunito" pitchFamily="2" charset="0"/>
                <a:ea typeface="字魂7号-温暖童稚体" panose="00000500000000000000" pitchFamily="2" charset="-122"/>
              </a:rPr>
              <a:t> </a:t>
            </a:r>
            <a:r>
              <a:rPr lang="en-US" altLang="zh-CN" sz="3600" b="1" kern="1200" noProof="0" dirty="0" smtClean="0">
                <a:solidFill>
                  <a:prstClr val="black"/>
                </a:solidFill>
                <a:latin typeface="Nunito" pitchFamily="2" charset="0"/>
                <a:ea typeface="字魂7号-温暖童稚体" panose="00000500000000000000" pitchFamily="2" charset="-122"/>
              </a:rPr>
              <a:t>hay </a:t>
            </a:r>
            <a:r>
              <a:rPr kumimoji="0" lang="en-US" altLang="zh-CN" sz="3600" b="1" i="0" u="none" strike="noStrike" kern="1200" cap="none" spc="0" normalizeH="0" noProof="0" dirty="0" err="1" smtClean="0">
                <a:ln>
                  <a:noFill/>
                </a:ln>
                <a:solidFill>
                  <a:prstClr val="black"/>
                </a:solidFill>
                <a:effectLst/>
                <a:uLnTx/>
                <a:uFillTx/>
                <a:latin typeface="Nunito" pitchFamily="2" charset="0"/>
                <a:ea typeface="字魂7号-温暖童稚体" panose="00000500000000000000" pitchFamily="2" charset="-122"/>
                <a:sym typeface="Arial"/>
              </a:rPr>
              <a:t>đầy</a:t>
            </a:r>
            <a:r>
              <a:rPr kumimoji="0" lang="en-US" altLang="zh-CN" sz="3600" b="1" i="0" u="none" strike="noStrike" kern="1200" cap="none" spc="0" normalizeH="0" noProof="0" dirty="0" smtClean="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đủ</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sắc</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thái</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biểu</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cảm</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của</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smtClean="0">
                <a:ln>
                  <a:noFill/>
                </a:ln>
                <a:solidFill>
                  <a:prstClr val="black"/>
                </a:solidFill>
                <a:effectLst/>
                <a:uLnTx/>
                <a:uFillTx/>
                <a:latin typeface="Nunito" pitchFamily="2" charset="0"/>
                <a:ea typeface="字魂7号-温暖童稚体" panose="00000500000000000000" pitchFamily="2" charset="-122"/>
                <a:sym typeface="Arial"/>
              </a:rPr>
              <a:t>câu</a:t>
            </a:r>
            <a:r>
              <a:rPr lang="en-US" altLang="zh-CN" sz="3600" b="1" kern="1200" dirty="0">
                <a:solidFill>
                  <a:prstClr val="black"/>
                </a:solidFill>
                <a:latin typeface="Nunito" pitchFamily="2" charset="0"/>
                <a:ea typeface="字魂7号-温暖童稚体" panose="00000500000000000000" pitchFamily="2" charset="-122"/>
              </a:rPr>
              <a:t>.</a:t>
            </a:r>
            <a:endPar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EE01C572-08BE-4E41-8015-7D31308946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94821" y="1209020"/>
            <a:ext cx="1706682" cy="9102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7198530" y="2532459"/>
            <a:ext cx="4861218" cy="2623967"/>
          </a:xfrm>
          <a:prstGeom prst="rect">
            <a:avLst/>
          </a:prstGeom>
        </p:spPr>
      </p:pic>
    </p:spTree>
    <p:extLst>
      <p:ext uri="{BB962C8B-B14F-4D97-AF65-F5344CB8AC3E}">
        <p14:creationId xmlns:p14="http://schemas.microsoft.com/office/powerpoint/2010/main" val="41497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5" grpId="0" animBg="1"/>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827401" y="458497"/>
            <a:ext cx="10537198" cy="5493665"/>
            <a:chOff x="1034431" y="812656"/>
            <a:chExt cx="10536445" cy="5493665"/>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034431" y="2349806"/>
              <a:ext cx="10536445" cy="39565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4227834" y="900954"/>
              <a:ext cx="29047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Mục</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918118" y="2660465"/>
              <a:ext cx="876907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Xác</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định</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đúng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trái</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âm</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nhiều</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1877"/>
            <a:ext cx="12192000" cy="1848542"/>
          </a:xfrm>
          <a:prstGeom prst="rect">
            <a:avLst/>
          </a:prstGeom>
        </p:spPr>
      </p:pic>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680857" y="385335"/>
            <a:ext cx="11310251" cy="5795440"/>
            <a:chOff x="887895" y="812656"/>
            <a:chExt cx="11309444" cy="6051548"/>
          </a:xfrm>
        </p:grpSpPr>
        <p:sp>
          <p:nvSpPr>
            <p:cNvPr id="32" name="矩形: 圆角 14">
              <a:extLst>
                <a:ext uri="{FF2B5EF4-FFF2-40B4-BE49-F238E27FC236}">
                  <a16:creationId xmlns:a16="http://schemas.microsoft.com/office/drawing/2014/main" xmlns="" id="{FDD9E6F9-0282-4091-A037-E2500A1CED33}"/>
                </a:ext>
              </a:extLst>
            </p:cNvPr>
            <p:cNvSpPr/>
            <p:nvPr/>
          </p:nvSpPr>
          <p:spPr>
            <a:xfrm>
              <a:off x="4141091" y="1991176"/>
              <a:ext cx="3798553" cy="741460"/>
            </a:xfrm>
            <a:prstGeom prst="roundRect">
              <a:avLst/>
            </a:prstGeom>
            <a:solidFill>
              <a:schemeClr val="accent5">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4411661" y="2024459"/>
              <a:ext cx="3454238"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endPar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16" name="矩形: 圆角 14">
              <a:extLst>
                <a:ext uri="{FF2B5EF4-FFF2-40B4-BE49-F238E27FC236}">
                  <a16:creationId xmlns:a16="http://schemas.microsoft.com/office/drawing/2014/main" xmlns="" id="{1A91BA7D-8FCE-4F34-BD3C-4C58979D1259}"/>
                </a:ext>
              </a:extLst>
            </p:cNvPr>
            <p:cNvSpPr/>
            <p:nvPr/>
          </p:nvSpPr>
          <p:spPr>
            <a:xfrm>
              <a:off x="887895" y="2846471"/>
              <a:ext cx="4545883" cy="401773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xmlns="" id="{B459F087-ABB5-438C-B3A4-AE65E5FE1F7C}"/>
                </a:ext>
              </a:extLst>
            </p:cNvPr>
            <p:cNvSpPr/>
            <p:nvPr/>
          </p:nvSpPr>
          <p:spPr>
            <a:xfrm>
              <a:off x="6179744" y="2916220"/>
              <a:ext cx="6017595" cy="37576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4272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43617"/>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xmlns="" id="{23F180A3-DD85-4BAA-8E68-CEB3F2F2A085}"/>
              </a:ext>
            </a:extLst>
          </p:cNvPr>
          <p:cNvSpPr txBox="1"/>
          <p:nvPr/>
        </p:nvSpPr>
        <p:spPr>
          <a:xfrm>
            <a:off x="866608" y="2661207"/>
            <a:ext cx="4189716"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endPar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đồng nghĩa hoàn toàn</a:t>
            </a:r>
            <a:r>
              <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thay thế được </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cho nhau trong lời nói. </a:t>
            </a:r>
          </a:p>
        </p:txBody>
      </p:sp>
      <p:sp>
        <p:nvSpPr>
          <p:cNvPr id="18" name="TextBox 17">
            <a:extLst>
              <a:ext uri="{FF2B5EF4-FFF2-40B4-BE49-F238E27FC236}">
                <a16:creationId xmlns:a16="http://schemas.microsoft.com/office/drawing/2014/main" xmlns="" id="{53856E0D-D813-43D6-9FB8-58C3CDACB090}"/>
              </a:ext>
            </a:extLst>
          </p:cNvPr>
          <p:cNvSpPr txBox="1"/>
          <p:nvPr/>
        </p:nvSpPr>
        <p:spPr>
          <a:xfrm>
            <a:off x="6409641" y="2894215"/>
            <a:ext cx="5144910"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b="1" kern="1200" dirty="0">
                <a:solidFill>
                  <a:prstClr val="black"/>
                </a:solidFill>
                <a:latin typeface="Nunito" pitchFamily="2" charset="0"/>
                <a:ea typeface="字魂7号-温暖童稚体" panose="00000500000000000000" pitchFamily="2" charset="-122"/>
              </a:rPr>
              <a:t>T</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không hoàn toàn. </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Khi dùng những </a:t>
            </a:r>
            <a:r>
              <a:rPr kumimoji="0" lang="vi-VN" altLang="zh-CN" sz="3600" b="0"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sym typeface="Arial"/>
              </a:rPr>
              <a:t>từ </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này, ta </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phải cân nhắc để lựa chọn</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cho đúng. </a:t>
            </a:r>
            <a:endPar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cxnSp>
        <p:nvCxnSpPr>
          <p:cNvPr id="3" name="Straight Arrow Connector 2">
            <a:extLst>
              <a:ext uri="{FF2B5EF4-FFF2-40B4-BE49-F238E27FC236}">
                <a16:creationId xmlns:a16="http://schemas.microsoft.com/office/drawing/2014/main" xmlns="" id="{1F715F2E-A1C5-4A38-8890-F40F64B077A1}"/>
              </a:ext>
            </a:extLst>
          </p:cNvPr>
          <p:cNvCxnSpPr>
            <a:cxnSpLocks/>
            <a:endCxn id="16" idx="3"/>
          </p:cNvCxnSpPr>
          <p:nvPr/>
        </p:nvCxnSpPr>
        <p:spPr>
          <a:xfrm flipH="1">
            <a:off x="5227064" y="2224060"/>
            <a:ext cx="342464" cy="203286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8ECCBCE4-FFA9-4C67-A6DE-D82FD2EB544D}"/>
              </a:ext>
            </a:extLst>
          </p:cNvPr>
          <p:cNvCxnSpPr>
            <a:cxnSpLocks/>
            <a:endCxn id="17" idx="1"/>
          </p:cNvCxnSpPr>
          <p:nvPr/>
        </p:nvCxnSpPr>
        <p:spPr>
          <a:xfrm>
            <a:off x="5565831" y="2255934"/>
            <a:ext cx="407253" cy="19432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xmlns="" id="{2A0E1694-6325-4F12-A6BE-F042173772DD}"/>
              </a:ext>
            </a:extLst>
          </p:cNvPr>
          <p:cNvSpPr/>
          <p:nvPr/>
        </p:nvSpPr>
        <p:spPr>
          <a:xfrm>
            <a:off x="368399" y="1891886"/>
            <a:ext cx="10333204"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圆角 14">
            <a:extLst>
              <a:ext uri="{FF2B5EF4-FFF2-40B4-BE49-F238E27FC236}">
                <a16:creationId xmlns:a16="http://schemas.microsoft.com/office/drawing/2014/main" xmlns="" id="{74AAF9A7-81AE-403F-8EF4-C099324BE603}"/>
              </a:ext>
            </a:extLst>
          </p:cNvPr>
          <p:cNvSpPr/>
          <p:nvPr/>
        </p:nvSpPr>
        <p:spPr bwMode="auto">
          <a:xfrm>
            <a:off x="215429" y="37581"/>
            <a:ext cx="10761069" cy="1490824"/>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xmlns="" id="{DDE900CD-5CB8-4502-8E11-A4A3130EA2D8}"/>
              </a:ext>
            </a:extLst>
          </p:cNvPr>
          <p:cNvSpPr txBox="1"/>
          <p:nvPr/>
        </p:nvSpPr>
        <p:spPr>
          <a:xfrm>
            <a:off x="303601" y="4743384"/>
            <a:ext cx="13789801"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44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1" name="文本框 15">
            <a:extLst>
              <a:ext uri="{FF2B5EF4-FFF2-40B4-BE49-F238E27FC236}">
                <a16:creationId xmlns:a16="http://schemas.microsoft.com/office/drawing/2014/main" xmlns="" id="{BA415D7B-8177-42D4-AFEC-F8B216C78A31}"/>
              </a:ext>
            </a:extLst>
          </p:cNvPr>
          <p:cNvSpPr txBox="1">
            <a:spLocks noChangeArrowheads="1"/>
          </p:cNvSpPr>
          <p:nvPr/>
        </p:nvSpPr>
        <p:spPr bwMode="auto">
          <a:xfrm>
            <a:off x="565180" y="103081"/>
            <a:ext cx="101364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Bài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tập</a:t>
            </a:r>
            <a:r>
              <a:rPr lang="en-US" altLang="en-US" sz="3200" b="1" u="sng" kern="1200" dirty="0">
                <a:solidFill>
                  <a:srgbClr val="002060"/>
                </a:solidFill>
                <a:latin typeface="Nunito" pitchFamily="2" charset="0"/>
                <a:ea typeface="+mn-ea"/>
                <a:cs typeface="Times New Roman" panose="02020603050405020304" pitchFamily="18" charset="0"/>
              </a:rPr>
              <a:t> 4</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Tìm</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nghĩa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thích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hợp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mỗi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chỗ</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trống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thành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tục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057" y="339202"/>
            <a:ext cx="1248011" cy="1759938"/>
          </a:xfrm>
          <a:prstGeom prst="rect">
            <a:avLst/>
          </a:prstGeom>
        </p:spPr>
      </p:pic>
      <p:cxnSp>
        <p:nvCxnSpPr>
          <p:cNvPr id="8" name="Straight Connector 7">
            <a:extLst>
              <a:ext uri="{FF2B5EF4-FFF2-40B4-BE49-F238E27FC236}">
                <a16:creationId xmlns:a16="http://schemas.microsoft.com/office/drawing/2014/main" xmlns="" id="{74F6A0FD-F9CE-447F-A9BF-BD7C2BA5009F}"/>
              </a:ext>
            </a:extLst>
          </p:cNvPr>
          <p:cNvCxnSpPr>
            <a:cxnSpLocks noChangeShapeType="1"/>
          </p:cNvCxnSpPr>
          <p:nvPr/>
        </p:nvCxnSpPr>
        <p:spPr bwMode="auto">
          <a:xfrm>
            <a:off x="2840802" y="547270"/>
            <a:ext cx="3417689"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xmlns="" id="{EFC6BE57-458F-4FC5-A6BE-4CE51CF552F8}"/>
              </a:ext>
            </a:extLst>
          </p:cNvPr>
          <p:cNvCxnSpPr>
            <a:cxnSpLocks noChangeShapeType="1"/>
          </p:cNvCxnSpPr>
          <p:nvPr/>
        </p:nvCxnSpPr>
        <p:spPr bwMode="auto">
          <a:xfrm>
            <a:off x="1915469" y="1080876"/>
            <a:ext cx="617850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3" name="Rectangle 5">
            <a:extLst>
              <a:ext uri="{FF2B5EF4-FFF2-40B4-BE49-F238E27FC236}">
                <a16:creationId xmlns:a16="http://schemas.microsoft.com/office/drawing/2014/main" xmlns="" id="{4D6379A3-AB14-45D1-A6DD-655C98122BB1}"/>
              </a:ext>
            </a:extLst>
          </p:cNvPr>
          <p:cNvSpPr>
            <a:spLocks noChangeArrowheads="1"/>
          </p:cNvSpPr>
          <p:nvPr/>
        </p:nvSpPr>
        <p:spPr bwMode="auto">
          <a:xfrm>
            <a:off x="741407" y="2261474"/>
            <a:ext cx="485455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a) </a:t>
            </a:r>
            <a:r>
              <a:rPr lang="en-US" altLang="en-US" sz="4400" kern="1200" dirty="0" err="1">
                <a:solidFill>
                  <a:srgbClr val="002060"/>
                </a:solidFill>
                <a:latin typeface="Nunito" pitchFamily="2" charset="0"/>
                <a:ea typeface="+mn-ea"/>
                <a:cs typeface="Times New Roman" panose="02020603050405020304" pitchFamily="18" charset="0"/>
              </a:rPr>
              <a:t>Có</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i="1" kern="1200" dirty="0" err="1">
                <a:solidFill>
                  <a:srgbClr val="FF0000"/>
                </a:solidFill>
                <a:latin typeface="Nunito" pitchFamily="2" charset="0"/>
                <a:ea typeface="+mn-ea"/>
                <a:cs typeface="Times New Roman" panose="02020603050405020304" pitchFamily="18" charset="0"/>
              </a:rPr>
              <a:t>mới</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nới</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4" name="Rectangle 5">
            <a:extLst>
              <a:ext uri="{FF2B5EF4-FFF2-40B4-BE49-F238E27FC236}">
                <a16:creationId xmlns:a16="http://schemas.microsoft.com/office/drawing/2014/main" xmlns="" id="{037B7301-D39F-4F05-B239-AC2D193F3ED5}"/>
              </a:ext>
            </a:extLst>
          </p:cNvPr>
          <p:cNvSpPr>
            <a:spLocks noChangeArrowheads="1"/>
          </p:cNvSpPr>
          <p:nvPr/>
        </p:nvSpPr>
        <p:spPr bwMode="auto">
          <a:xfrm>
            <a:off x="4268432" y="2316278"/>
            <a:ext cx="1262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cũ</a:t>
            </a:r>
            <a:endParaRPr lang="en-US" altLang="en-US" sz="4400" b="1" kern="1200" dirty="0">
              <a:solidFill>
                <a:srgbClr val="0B19C8"/>
              </a:solidFill>
              <a:latin typeface="Nunito" pitchFamily="2" charset="0"/>
              <a:ea typeface="+mn-ea"/>
              <a:cs typeface="Times New Roman" panose="02020603050405020304" pitchFamily="18" charset="0"/>
            </a:endParaRPr>
          </a:p>
        </p:txBody>
      </p:sp>
      <p:sp>
        <p:nvSpPr>
          <p:cNvPr id="15" name="Rectangle 5">
            <a:extLst>
              <a:ext uri="{FF2B5EF4-FFF2-40B4-BE49-F238E27FC236}">
                <a16:creationId xmlns:a16="http://schemas.microsoft.com/office/drawing/2014/main" xmlns="" id="{EB819992-86CD-4474-9F5C-EA8616438FBE}"/>
              </a:ext>
            </a:extLst>
          </p:cNvPr>
          <p:cNvSpPr>
            <a:spLocks noChangeArrowheads="1"/>
          </p:cNvSpPr>
          <p:nvPr/>
        </p:nvSpPr>
        <p:spPr bwMode="auto">
          <a:xfrm>
            <a:off x="4392382" y="2559039"/>
            <a:ext cx="136686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6" name="Rectangle 5">
            <a:extLst>
              <a:ext uri="{FF2B5EF4-FFF2-40B4-BE49-F238E27FC236}">
                <a16:creationId xmlns:a16="http://schemas.microsoft.com/office/drawing/2014/main" xmlns="" id="{52C163DA-C2EE-457A-95EF-D4CC06E1DFD0}"/>
              </a:ext>
            </a:extLst>
          </p:cNvPr>
          <p:cNvSpPr>
            <a:spLocks noChangeArrowheads="1"/>
          </p:cNvSpPr>
          <p:nvPr/>
        </p:nvSpPr>
        <p:spPr bwMode="auto">
          <a:xfrm>
            <a:off x="741407" y="3507594"/>
            <a:ext cx="9373759"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b) </a:t>
            </a:r>
            <a:r>
              <a:rPr lang="en-US" altLang="en-US" sz="4400" i="1" kern="1200" dirty="0" err="1">
                <a:solidFill>
                  <a:srgbClr val="FF0000"/>
                </a:solidFill>
                <a:latin typeface="Nunito" pitchFamily="2" charset="0"/>
                <a:ea typeface="+mn-ea"/>
                <a:cs typeface="Times New Roman" panose="02020603050405020304" pitchFamily="18" charset="0"/>
              </a:rPr>
              <a:t>Xấu</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gỗ</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nước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sơn</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7" name="Rectangle 5">
            <a:extLst>
              <a:ext uri="{FF2B5EF4-FFF2-40B4-BE49-F238E27FC236}">
                <a16:creationId xmlns:a16="http://schemas.microsoft.com/office/drawing/2014/main" xmlns="" id="{B825BEBC-200D-4262-BDE5-F92F8ED0F004}"/>
              </a:ext>
            </a:extLst>
          </p:cNvPr>
          <p:cNvSpPr>
            <a:spLocks noChangeArrowheads="1"/>
          </p:cNvSpPr>
          <p:nvPr/>
        </p:nvSpPr>
        <p:spPr bwMode="auto">
          <a:xfrm>
            <a:off x="3546838" y="3826703"/>
            <a:ext cx="13529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8" name="Rectangle 5">
            <a:extLst>
              <a:ext uri="{FF2B5EF4-FFF2-40B4-BE49-F238E27FC236}">
                <a16:creationId xmlns:a16="http://schemas.microsoft.com/office/drawing/2014/main" xmlns="" id="{563562B7-3ECC-4F4A-85DC-B534A3208ECE}"/>
              </a:ext>
            </a:extLst>
          </p:cNvPr>
          <p:cNvSpPr>
            <a:spLocks noChangeArrowheads="1"/>
          </p:cNvSpPr>
          <p:nvPr/>
        </p:nvSpPr>
        <p:spPr bwMode="auto">
          <a:xfrm>
            <a:off x="3308921" y="3520235"/>
            <a:ext cx="115639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tốt</a:t>
            </a:r>
            <a:endParaRPr lang="en-US" altLang="en-US" sz="4400" b="1" kern="1200" dirty="0">
              <a:solidFill>
                <a:srgbClr val="FF3300"/>
              </a:solidFill>
              <a:latin typeface="Nunito" pitchFamily="2" charset="0"/>
              <a:ea typeface="+mn-ea"/>
              <a:cs typeface="Times New Roman" panose="02020603050405020304" pitchFamily="18" charset="0"/>
            </a:endParaRPr>
          </a:p>
        </p:txBody>
      </p:sp>
      <p:sp>
        <p:nvSpPr>
          <p:cNvPr id="19" name="Rectangle 5">
            <a:extLst>
              <a:ext uri="{FF2B5EF4-FFF2-40B4-BE49-F238E27FC236}">
                <a16:creationId xmlns:a16="http://schemas.microsoft.com/office/drawing/2014/main" xmlns="" id="{418F2E0D-5201-4BEA-AFF7-C1DA9931E42F}"/>
              </a:ext>
            </a:extLst>
          </p:cNvPr>
          <p:cNvSpPr>
            <a:spLocks noChangeArrowheads="1"/>
          </p:cNvSpPr>
          <p:nvPr/>
        </p:nvSpPr>
        <p:spPr bwMode="auto">
          <a:xfrm>
            <a:off x="741407" y="4684625"/>
            <a:ext cx="10183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c) </a:t>
            </a:r>
            <a:r>
              <a:rPr lang="en-US" altLang="en-US" sz="4400" i="1" kern="1200" dirty="0" err="1">
                <a:solidFill>
                  <a:srgbClr val="FF0000"/>
                </a:solidFill>
                <a:latin typeface="Nunito" pitchFamily="2" charset="0"/>
                <a:ea typeface="+mn-ea"/>
                <a:cs typeface="Times New Roman" panose="02020603050405020304" pitchFamily="18" charset="0"/>
              </a:rPr>
              <a:t>Mạnh</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sức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mưu</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20" name="Rectangle 5">
            <a:extLst>
              <a:ext uri="{FF2B5EF4-FFF2-40B4-BE49-F238E27FC236}">
                <a16:creationId xmlns:a16="http://schemas.microsoft.com/office/drawing/2014/main" xmlns="" id="{A5CA039C-79F3-4C52-BA72-22B8B42F297E}"/>
              </a:ext>
            </a:extLst>
          </p:cNvPr>
          <p:cNvSpPr>
            <a:spLocks noChangeArrowheads="1"/>
          </p:cNvSpPr>
          <p:nvPr/>
        </p:nvSpPr>
        <p:spPr bwMode="auto">
          <a:xfrm>
            <a:off x="5710458" y="4818109"/>
            <a:ext cx="1556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21" name="Rectangle 5">
            <a:extLst>
              <a:ext uri="{FF2B5EF4-FFF2-40B4-BE49-F238E27FC236}">
                <a16:creationId xmlns:a16="http://schemas.microsoft.com/office/drawing/2014/main" xmlns="" id="{D8EB15B3-FA06-48E0-8EAC-4C893797C9A8}"/>
              </a:ext>
            </a:extLst>
          </p:cNvPr>
          <p:cNvSpPr>
            <a:spLocks noChangeArrowheads="1"/>
          </p:cNvSpPr>
          <p:nvPr/>
        </p:nvSpPr>
        <p:spPr bwMode="auto">
          <a:xfrm>
            <a:off x="5343929" y="4704512"/>
            <a:ext cx="135529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yếu</a:t>
            </a:r>
            <a:endParaRPr lang="en-US" altLang="en-US" sz="4400" b="1" kern="1200" dirty="0">
              <a:solidFill>
                <a:srgbClr val="FF3300"/>
              </a:solidFill>
              <a:latin typeface="Nunito" pitchFamily="2" charset="0"/>
              <a:ea typeface="+mn-ea"/>
              <a:cs typeface="Times New Roman" panose="02020603050405020304" pitchFamily="18" charset="0"/>
            </a:endParaRPr>
          </a:p>
        </p:txBody>
      </p:sp>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C2F3DED2-A37D-4D8B-BDD8-2A2D7F9B8C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563" y="1011890"/>
            <a:ext cx="1951987"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AE1DA1C-BF1A-4BB6-B867-28D6FA6AE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8973" y="5228551"/>
            <a:ext cx="3254718" cy="1735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7" action="ppaction://hlinksldjump"/>
            <a:extLst>
              <a:ext uri="{FF2B5EF4-FFF2-40B4-BE49-F238E27FC236}">
                <a16:creationId xmlns:a16="http://schemas.microsoft.com/office/drawing/2014/main" xmlns="" id="{CE79261F-76A3-488B-AC82-F12A09A567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818109"/>
            <a:ext cx="1374279" cy="2002310"/>
          </a:xfrm>
          <a:prstGeom prst="rect">
            <a:avLst/>
          </a:prstGeom>
        </p:spPr>
      </p:pic>
    </p:spTree>
    <p:extLst>
      <p:ext uri="{BB962C8B-B14F-4D97-AF65-F5344CB8AC3E}">
        <p14:creationId xmlns:p14="http://schemas.microsoft.com/office/powerpoint/2010/main" val="33263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2" presetClass="entr" presetSubtype="4" fill="hold" grpId="0" nodeType="with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6"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3" grpId="0"/>
      <p:bldP spid="14" grpId="0"/>
      <p:bldP spid="15" grpId="0"/>
      <p:bldP spid="15" grpId="1"/>
      <p:bldP spid="16" grpId="0"/>
      <p:bldP spid="17" grpId="0"/>
      <p:bldP spid="17" grpId="1"/>
      <p:bldP spid="18" grpId="0"/>
      <p:bldP spid="19" grpId="0"/>
      <p:bldP spid="20" grpId="0"/>
      <p:bldP spid="20" grpId="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827401" y="458497"/>
            <a:ext cx="10819269" cy="5941006"/>
            <a:chOff x="1034431" y="812656"/>
            <a:chExt cx="10818496" cy="5941006"/>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034431" y="2130138"/>
              <a:ext cx="10536445" cy="462352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1578590" y="812656"/>
              <a:ext cx="979792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1563162" y="936118"/>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ln w="19050">
                    <a:solidFill>
                      <a:schemeClr val="tx2"/>
                    </a:solidFill>
                  </a:ln>
                  <a:latin typeface="Nunito" pitchFamily="2" charset="0"/>
                </a:rPr>
                <a:t>Sau </a:t>
              </a:r>
              <a:r>
                <a:rPr lang="en-US" sz="4800" dirty="0" err="1">
                  <a:ln w="19050">
                    <a:solidFill>
                      <a:schemeClr val="tx2"/>
                    </a:solidFill>
                  </a:ln>
                  <a:latin typeface="Nunito" pitchFamily="2" charset="0"/>
                </a:rPr>
                <a:t>bài</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học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hôm</a:t>
              </a:r>
              <a:r>
                <a:rPr lang="en-US" sz="4800" dirty="0">
                  <a:ln w="19050">
                    <a:solidFill>
                      <a:schemeClr val="tx2"/>
                    </a:solidFill>
                  </a:ln>
                  <a:latin typeface="Nunito" pitchFamily="2" charset="0"/>
                </a:rPr>
                <a:t> nay, </a:t>
              </a:r>
              <a:r>
                <a:rPr lang="en-US" sz="4800" dirty="0" err="1">
                  <a:ln w="19050">
                    <a:solidFill>
                      <a:schemeClr val="tx2"/>
                    </a:solidFill>
                  </a:ln>
                  <a:latin typeface="Nunito" pitchFamily="2" charset="0"/>
                </a:rPr>
                <a:t>các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bạn</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đã</a:t>
              </a:r>
              <a:r>
                <a:rPr lang="en-US" sz="4800" dirty="0">
                  <a:ln w="19050">
                    <a:solidFill>
                      <a:schemeClr val="tx2"/>
                    </a:solidFill>
                  </a:ln>
                  <a:latin typeface="Nunito" pitchFamily="2" charset="0"/>
                </a:rPr>
                <a:t>:</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563163" y="2599397"/>
              <a:ext cx="919666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53492" y="1239971"/>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65015" y="-8335"/>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823" y="-176725"/>
            <a:ext cx="2684868"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8" y="4582845"/>
            <a:ext cx="1535752" cy="2237574"/>
          </a:xfrm>
          <a:prstGeom prst="rect">
            <a:avLst/>
          </a:prstGeom>
        </p:spPr>
      </p:pic>
      <p:pic>
        <p:nvPicPr>
          <p:cNvPr id="15" name="Picture 14">
            <a:extLst>
              <a:ext uri="{FF2B5EF4-FFF2-40B4-BE49-F238E27FC236}">
                <a16:creationId xmlns:a16="http://schemas.microsoft.com/office/drawing/2014/main" xmlns="" id="{5FF54FDC-3CC8-4B2D-8AE0-24EC630D0222}"/>
              </a:ext>
            </a:extLst>
          </p:cNvPr>
          <p:cNvPicPr>
            <a:picLocks noChangeAspect="1"/>
          </p:cNvPicPr>
          <p:nvPr/>
        </p:nvPicPr>
        <p:blipFill>
          <a:blip r:embed="rId9"/>
          <a:stretch>
            <a:fillRect/>
          </a:stretch>
        </p:blipFill>
        <p:spPr>
          <a:xfrm>
            <a:off x="1243516" y="2223262"/>
            <a:ext cx="781284" cy="781284"/>
          </a:xfrm>
          <a:prstGeom prst="rect">
            <a:avLst/>
          </a:prstGeom>
        </p:spPr>
      </p:pic>
      <p:pic>
        <p:nvPicPr>
          <p:cNvPr id="16" name="Picture 15">
            <a:extLst>
              <a:ext uri="{FF2B5EF4-FFF2-40B4-BE49-F238E27FC236}">
                <a16:creationId xmlns:a16="http://schemas.microsoft.com/office/drawing/2014/main" xmlns="" id="{7025679A-A610-47F5-9F6B-9C726E283A8B}"/>
              </a:ext>
            </a:extLst>
          </p:cNvPr>
          <p:cNvPicPr>
            <a:picLocks noChangeAspect="1"/>
          </p:cNvPicPr>
          <p:nvPr/>
        </p:nvPicPr>
        <p:blipFill>
          <a:blip r:embed="rId9"/>
          <a:stretch>
            <a:fillRect/>
          </a:stretch>
        </p:blipFill>
        <p:spPr>
          <a:xfrm>
            <a:off x="1243332" y="3745565"/>
            <a:ext cx="781284" cy="781284"/>
          </a:xfrm>
          <a:prstGeom prst="rect">
            <a:avLst/>
          </a:prstGeom>
        </p:spPr>
      </p:pic>
      <p:sp>
        <p:nvSpPr>
          <p:cNvPr id="17" name="TextBox 16">
            <a:extLst>
              <a:ext uri="{FF2B5EF4-FFF2-40B4-BE49-F238E27FC236}">
                <a16:creationId xmlns:a16="http://schemas.microsoft.com/office/drawing/2014/main" xmlns="" id="{933F2153-7547-4E26-B740-1EE9D64736A4}"/>
              </a:ext>
            </a:extLst>
          </p:cNvPr>
          <p:cNvSpPr txBox="1"/>
          <p:nvPr/>
        </p:nvSpPr>
        <p:spPr>
          <a:xfrm>
            <a:off x="1371599" y="3801561"/>
            <a:ext cx="9181894" cy="2123658"/>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Xác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định</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đúng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42633" y="5342602"/>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902700" y="662715"/>
            <a:ext cx="10537198" cy="3950943"/>
            <a:chOff x="1109725" y="1016874"/>
            <a:chExt cx="10536445" cy="3950943"/>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109725" y="3093563"/>
              <a:ext cx="10536445" cy="187425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4585845" y="1016874"/>
              <a:ext cx="3433619"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1185776" y="1170424"/>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Dặn</a:t>
              </a:r>
              <a:r>
                <a:rPr kumimoji="0" lang="en-US" sz="4800" b="0" i="0" u="none" strike="noStrike" kern="0" cap="none" spc="0" normalizeH="0" baseline="0" noProof="0" dirty="0">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 </a:t>
              </a: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dò</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900622" y="3378243"/>
              <a:ext cx="9574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Hoàn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thành</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lang="en-US" altLang="zh-CN" sz="3600" b="1" kern="1200" dirty="0">
                  <a:solidFill>
                    <a:prstClr val="black"/>
                  </a:solidFill>
                  <a:latin typeface="Nunito" pitchFamily="2" charset="0"/>
                  <a:ea typeface="字魂7号-温暖童稚体" panose="00000500000000000000" pitchFamily="2" charset="-12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Xem</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trước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Ôn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câu</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trang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171</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2547858" y="956877"/>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49428" y="1350560"/>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7351368" y="102390"/>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391" y="-86592"/>
            <a:ext cx="2234491"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282751"/>
            <a:ext cx="12192000" cy="2537668"/>
          </a:xfrm>
          <a:prstGeom prst="rect">
            <a:avLst/>
          </a:prstGeom>
        </p:spPr>
      </p:pic>
      <p:pic>
        <p:nvPicPr>
          <p:cNvPr id="26" name="Picture 25">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5030" y="4024917"/>
            <a:ext cx="1918684" cy="2795502"/>
          </a:xfrm>
          <a:prstGeom prst="rect">
            <a:avLst/>
          </a:prstGeom>
        </p:spPr>
      </p:pic>
    </p:spTree>
    <p:extLst>
      <p:ext uri="{BB962C8B-B14F-4D97-AF65-F5344CB8AC3E}">
        <p14:creationId xmlns:p14="http://schemas.microsoft.com/office/powerpoint/2010/main" val="156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xmlns=""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xmlns=""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A9355F5-FAE3-4A63-AAD7-EB1F954D814A}"/>
              </a:ext>
            </a:extLst>
          </p:cNvPr>
          <p:cNvPicPr>
            <a:picLocks noChangeAspect="1"/>
          </p:cNvPicPr>
          <p:nvPr/>
        </p:nvPicPr>
        <p:blipFill>
          <a:blip r:embed="rId10"/>
          <a:stretch>
            <a:fillRect/>
          </a:stretch>
        </p:blipFill>
        <p:spPr>
          <a:xfrm>
            <a:off x="4221350" y="1578364"/>
            <a:ext cx="6846200" cy="2981757"/>
          </a:xfrm>
          <a:prstGeom prst="rect">
            <a:avLst/>
          </a:prstGeom>
        </p:spPr>
      </p:pic>
      <p:pic>
        <p:nvPicPr>
          <p:cNvPr id="13" name="Chu-De-Men-Ngo-Nghinh-Nhac-Thieu-Nhi-He-2013">
            <a:hlinkClick r:id="" action="ppaction://media"/>
            <a:extLst>
              <a:ext uri="{FF2B5EF4-FFF2-40B4-BE49-F238E27FC236}">
                <a16:creationId xmlns:a16="http://schemas.microsoft.com/office/drawing/2014/main" xmlns="" id="{A0E4EACF-7448-4D4F-9E98-791C44E8E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1815" y="6912192"/>
            <a:ext cx="487363" cy="487363"/>
          </a:xfrm>
          <a:prstGeom prst="rect">
            <a:avLst/>
          </a:prstGeom>
        </p:spPr>
      </p:pic>
      <p:pic>
        <p:nvPicPr>
          <p:cNvPr id="4" name="Picture 3">
            <a:extLst>
              <a:ext uri="{FF2B5EF4-FFF2-40B4-BE49-F238E27FC236}">
                <a16:creationId xmlns:a16="http://schemas.microsoft.com/office/drawing/2014/main" xmlns="" id="{CD664B02-CCAF-4CAF-84F7-E6D399803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spTree>
    <p:extLst>
      <p:ext uri="{BB962C8B-B14F-4D97-AF65-F5344CB8AC3E}">
        <p14:creationId xmlns:p14="http://schemas.microsoft.com/office/powerpoint/2010/main" val="3365336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11" fill="hold"/>
                                        <p:tgtEl>
                                          <p:spTgt spid="1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hơ] Dế Mèn phiêu lưu ký">
            <a:extLst>
              <a:ext uri="{FF2B5EF4-FFF2-40B4-BE49-F238E27FC236}">
                <a16:creationId xmlns:a16="http://schemas.microsoft.com/office/drawing/2014/main" xmlns="" id="{6A22F7D0-6D91-4EF2-B3F5-EBC12326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34332"/>
            <a:ext cx="5614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2FE28894-6CC4-4A44-9FEB-9F8012DAE18B}"/>
              </a:ext>
            </a:extLst>
          </p:cNvPr>
          <p:cNvSpPr/>
          <p:nvPr/>
        </p:nvSpPr>
        <p:spPr>
          <a:xfrm>
            <a:off x="5715000" y="1653749"/>
            <a:ext cx="6248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lại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bắt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đầu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một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mới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mình</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hãy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những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người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kia </a:t>
            </a:r>
            <a:r>
              <a:rPr lang="en-US" sz="3600" kern="1200" dirty="0" err="1">
                <a:solidFill>
                  <a:schemeClr val="accent5">
                    <a:lumMod val="50000"/>
                  </a:schemeClr>
                </a:solidFill>
                <a:latin typeface="Nunito" pitchFamily="2" charset="0"/>
                <a:ea typeface="Revue" pitchFamily="18" charset="0"/>
                <a:cs typeface="Revue" pitchFamily="18" charset="0"/>
              </a:rPr>
              <a:t>tham</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gia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của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Để</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được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ta </a:t>
            </a:r>
            <a:r>
              <a:rPr lang="en-US" sz="3600" kern="1200" dirty="0" err="1">
                <a:solidFill>
                  <a:schemeClr val="accent5">
                    <a:lumMod val="50000"/>
                  </a:schemeClr>
                </a:solidFill>
                <a:latin typeface="Nunito" pitchFamily="2" charset="0"/>
                <a:ea typeface="Revue" pitchFamily="18" charset="0"/>
                <a:cs typeface="Revue" pitchFamily="18" charset="0"/>
              </a:rPr>
              <a:t>phải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trả</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thật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xuất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sắc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câu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hỏi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mà</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đưa</a:t>
            </a:r>
            <a:r>
              <a:rPr lang="en-US" sz="3600" kern="1200" dirty="0">
                <a:solidFill>
                  <a:schemeClr val="accent5">
                    <a:lumMod val="50000"/>
                  </a:schemeClr>
                </a:solidFill>
                <a:latin typeface="Nunito" pitchFamily="2" charset="0"/>
                <a:ea typeface="Revue" pitchFamily="18" charset="0"/>
                <a:cs typeface="Revue" pitchFamily="18" charset="0"/>
              </a:rPr>
              <a:t> ra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a:t>
            </a:r>
          </a:p>
        </p:txBody>
      </p:sp>
      <p:sp>
        <p:nvSpPr>
          <p:cNvPr id="7" name="TextBox 6">
            <a:extLst>
              <a:ext uri="{FF2B5EF4-FFF2-40B4-BE49-F238E27FC236}">
                <a16:creationId xmlns:a16="http://schemas.microsoft.com/office/drawing/2014/main" xmlns="" id="{CFF2AA04-93CA-4CEA-809F-2F4670009C13}"/>
              </a:ext>
            </a:extLst>
          </p:cNvPr>
          <p:cNvSpPr txBox="1"/>
          <p:nvPr/>
        </p:nvSpPr>
        <p:spPr>
          <a:xfrm>
            <a:off x="5410200" y="513500"/>
            <a:ext cx="6858000" cy="923330"/>
          </a:xfrm>
          <a:prstGeom prst="rect">
            <a:avLst/>
          </a:prstGeom>
          <a:noFill/>
        </p:spPr>
        <p:txBody>
          <a:bodyPr wrap="square" rtlCol="0">
            <a:spAutoFit/>
          </a:bodyPr>
          <a:lstStyle/>
          <a:p>
            <a:pPr algn="ctr">
              <a:buClrTx/>
            </a:pPr>
            <a:r>
              <a:rPr lang="en-US" sz="5400" kern="1200" dirty="0">
                <a:solidFill>
                  <a:srgbClr val="C00000"/>
                </a:solidFill>
                <a:latin typeface="Coiny" panose="02000903060500060000" pitchFamily="2" charset="0"/>
                <a:ea typeface="+mn-ea"/>
                <a:cs typeface="Baloo" panose="03080902040302020200" pitchFamily="66" charset="0"/>
              </a:rPr>
              <a:t>DẾ MÈN TÌM BẠN</a:t>
            </a:r>
          </a:p>
        </p:txBody>
      </p:sp>
      <p:pic>
        <p:nvPicPr>
          <p:cNvPr id="10" name="Nhac-nen-PowerPoint-vui-nhon-www_nhacchuongvui_com.mp3">
            <a:hlinkClick r:id="" action="ppaction://media"/>
            <a:extLst>
              <a:ext uri="{FF2B5EF4-FFF2-40B4-BE49-F238E27FC236}">
                <a16:creationId xmlns:a16="http://schemas.microsoft.com/office/drawing/2014/main" xmlns="" id="{742A57AB-3A40-4522-BDA6-93EE320E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Tree>
    <p:extLst>
      <p:ext uri="{BB962C8B-B14F-4D97-AF65-F5344CB8AC3E}">
        <p14:creationId xmlns:p14="http://schemas.microsoft.com/office/powerpoint/2010/main" val="1963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numSld="2">
                <p:cTn id="14"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4D5C97-65CD-41F4-88F3-A53012FAA5FB}"/>
              </a:ext>
            </a:extLst>
          </p:cNvPr>
          <p:cNvPicPr>
            <a:picLocks noChangeAspect="1"/>
          </p:cNvPicPr>
          <p:nvPr/>
        </p:nvPicPr>
        <p:blipFill>
          <a:blip r:embed="rId4"/>
          <a:stretch>
            <a:fillRect/>
          </a:stretch>
        </p:blipFill>
        <p:spPr>
          <a:xfrm>
            <a:off x="0" y="-65262"/>
            <a:ext cx="12192000" cy="6923262"/>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69" y="552928"/>
            <a:ext cx="1276308" cy="1294321"/>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9" name="Picture 8">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6925" y="4121344"/>
            <a:ext cx="1021453" cy="1728022"/>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8750" y="2185011"/>
            <a:ext cx="1602912" cy="1729545"/>
          </a:xfrm>
          <a:prstGeom prst="rect">
            <a:avLst/>
          </a:prstGeom>
        </p:spPr>
      </p:pic>
      <p:grpSp>
        <p:nvGrpSpPr>
          <p:cNvPr id="14" name="Group 13"/>
          <p:cNvGrpSpPr/>
          <p:nvPr/>
        </p:nvGrpSpPr>
        <p:grpSpPr>
          <a:xfrm>
            <a:off x="2790584" y="339363"/>
            <a:ext cx="4834013" cy="5215911"/>
            <a:chOff x="5453989" y="-2086379"/>
            <a:chExt cx="4834013" cy="5215911"/>
          </a:xfrm>
          <a:noFill/>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3989" y="-2086379"/>
              <a:ext cx="4834013" cy="5215911"/>
            </a:xfrm>
            <a:prstGeom prst="rect">
              <a:avLst/>
            </a:prstGeom>
            <a:grpFill/>
          </p:spPr>
        </p:pic>
        <p:sp>
          <p:nvSpPr>
            <p:cNvPr id="13" name="TextBox 12"/>
            <p:cNvSpPr txBox="1"/>
            <p:nvPr/>
          </p:nvSpPr>
          <p:spPr>
            <a:xfrm>
              <a:off x="6167994" y="-810536"/>
              <a:ext cx="3424136" cy="1569660"/>
            </a:xfrm>
            <a:prstGeom prst="rect">
              <a:avLst/>
            </a:prstGeom>
            <a:grpFill/>
          </p:spPr>
          <p:txBody>
            <a:bodyPr wrap="square" rtlCol="0">
              <a:spAutoFit/>
            </a:bodyPr>
            <a:lstStyle/>
            <a:p>
              <a:pPr algn="ctr">
                <a:buClrTx/>
              </a:pPr>
              <a:r>
                <a:rPr lang="en-US" sz="3200" kern="1200" dirty="0" err="1">
                  <a:solidFill>
                    <a:prstClr val="black"/>
                  </a:solidFill>
                  <a:latin typeface="Nunito" pitchFamily="2" charset="0"/>
                  <a:ea typeface="+mn-ea"/>
                  <a:cs typeface="+mn-cs"/>
                </a:rPr>
                <a:t>Chúng</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mình</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bắt</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đầu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chuyến</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phiêu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lưu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thôi</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nào</a:t>
              </a:r>
              <a:r>
                <a:rPr lang="en-US" sz="3200" kern="1200" dirty="0">
                  <a:solidFill>
                    <a:prstClr val="black"/>
                  </a:solidFill>
                  <a:latin typeface="Nunito" pitchFamily="2" charset="0"/>
                  <a:ea typeface="+mn-ea"/>
                  <a:cs typeface="+mn-cs"/>
                </a:rPr>
                <a:t>!</a:t>
              </a:r>
            </a:p>
          </p:txBody>
        </p:sp>
      </p:grpSp>
      <p:pic>
        <p:nvPicPr>
          <p:cNvPr id="15" name="Picture 14">
            <a:hlinkClick r:id="rId14" action="ppaction://hlinksldjump"/>
            <a:extLst>
              <a:ext uri="{FF2B5EF4-FFF2-40B4-BE49-F238E27FC236}">
                <a16:creationId xmlns:a16="http://schemas.microsoft.com/office/drawing/2014/main" xmlns="" id="{A3204FBC-1F1B-4557-A09F-435CCAA4528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26483" y="4121344"/>
            <a:ext cx="1386203" cy="2019683"/>
          </a:xfrm>
          <a:prstGeom prst="rect">
            <a:avLst/>
          </a:prstGeom>
        </p:spPr>
      </p:pic>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9167E-6 0 L -0.17591 0.33565 " pathEditMode="relative" rAng="0" ptsTypes="AA">
                                      <p:cBhvr>
                                        <p:cTn id="38" dur="2000" fill="hold"/>
                                        <p:tgtEl>
                                          <p:spTgt spid="4"/>
                                        </p:tgtEl>
                                        <p:attrNameLst>
                                          <p:attrName>ppt_x</p:attrName>
                                          <p:attrName>ppt_y</p:attrName>
                                        </p:attrNameLst>
                                      </p:cBhvr>
                                      <p:rCtr x="-8802" y="16782"/>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91667E-6 0 L -0.0155 0.29444 " pathEditMode="relative" rAng="0" ptsTypes="AA">
                                      <p:cBhvr>
                                        <p:cTn id="43" dur="2000" fill="hold"/>
                                        <p:tgtEl>
                                          <p:spTgt spid="7"/>
                                        </p:tgtEl>
                                        <p:attrNameLst>
                                          <p:attrName>ppt_x</p:attrName>
                                          <p:attrName>ppt_y</p:attrName>
                                        </p:attrNameLst>
                                      </p:cBhvr>
                                      <p:rCtr x="-781" y="14722"/>
                                    </p:animMotion>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1.85185E-6 L -0.35169 0.09375 " pathEditMode="relative" rAng="0" ptsTypes="AA">
                                      <p:cBhvr>
                                        <p:cTn id="48" dur="2000" fill="hold"/>
                                        <p:tgtEl>
                                          <p:spTgt spid="9"/>
                                        </p:tgtEl>
                                        <p:attrNameLst>
                                          <p:attrName>ppt_x</p:attrName>
                                          <p:attrName>ppt_y</p:attrName>
                                        </p:attrNameLst>
                                      </p:cBhvr>
                                      <p:rCtr x="-17591" y="4676"/>
                                    </p:animMotion>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4.07407E-6 L -0.44492 0.29444 " pathEditMode="relative" rAng="0" ptsTypes="AA">
                                      <p:cBhvr>
                                        <p:cTn id="53" dur="2000" fill="hold"/>
                                        <p:tgtEl>
                                          <p:spTgt spid="11"/>
                                        </p:tgtEl>
                                        <p:attrNameLst>
                                          <p:attrName>ppt_x</p:attrName>
                                          <p:attrName>ppt_y</p:attrName>
                                        </p:attrNameLst>
                                      </p:cBhvr>
                                      <p:rCtr x="-22253" y="14722"/>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xmlns="" id="{87EE6279-D6A6-4525-BB9D-FE96343F90CC}"/>
              </a:ext>
            </a:extLst>
          </p:cNvPr>
          <p:cNvSpPr/>
          <p:nvPr/>
        </p:nvSpPr>
        <p:spPr>
          <a:xfrm>
            <a:off x="553737" y="1757998"/>
            <a:ext cx="11230252"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矩形: 圆角 14">
            <a:extLst>
              <a:ext uri="{FF2B5EF4-FFF2-40B4-BE49-F238E27FC236}">
                <a16:creationId xmlns:a16="http://schemas.microsoft.com/office/drawing/2014/main" xmlns="" id="{75158FF9-D3CD-4B25-8701-ECD79B1F0747}"/>
              </a:ext>
            </a:extLst>
          </p:cNvPr>
          <p:cNvSpPr/>
          <p:nvPr/>
        </p:nvSpPr>
        <p:spPr bwMode="auto">
          <a:xfrm>
            <a:off x="1115175" y="10317"/>
            <a:ext cx="10761069" cy="1845517"/>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2" name="Rectangle 3">
            <a:extLst>
              <a:ext uri="{FF2B5EF4-FFF2-40B4-BE49-F238E27FC236}">
                <a16:creationId xmlns:a16="http://schemas.microsoft.com/office/drawing/2014/main" xmlns=""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Nunito" pitchFamily="2" charset="0"/>
              <a:ea typeface="+mn-ea"/>
              <a:cs typeface="Times New Roman" panose="02020603050405020304" pitchFamily="18" charset="0"/>
            </a:endParaRPr>
          </a:p>
        </p:txBody>
      </p:sp>
      <p:sp>
        <p:nvSpPr>
          <p:cNvPr id="13" name="Text Box 6">
            <a:extLst>
              <a:ext uri="{FF2B5EF4-FFF2-40B4-BE49-F238E27FC236}">
                <a16:creationId xmlns:a16="http://schemas.microsoft.com/office/drawing/2014/main" xmlns="" id="{B9F79433-5791-4F99-90BD-B7F150328EED}"/>
              </a:ext>
            </a:extLst>
          </p:cNvPr>
          <p:cNvSpPr txBox="1">
            <a:spLocks noChangeArrowheads="1"/>
          </p:cNvSpPr>
          <p:nvPr/>
        </p:nvSpPr>
        <p:spPr bwMode="auto">
          <a:xfrm>
            <a:off x="908988" y="2188839"/>
            <a:ext cx="10827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Hai / cha con / </a:t>
            </a:r>
            <a:r>
              <a:rPr lang="en-US" altLang="en-US" b="1" kern="1200" dirty="0" err="1">
                <a:solidFill>
                  <a:srgbClr val="0E5E1D"/>
                </a:solidFill>
                <a:latin typeface="Nunito" pitchFamily="2" charset="0"/>
                <a:ea typeface="+mn-ea"/>
                <a:cs typeface="Times New Roman" panose="02020603050405020304" pitchFamily="18" charset="0"/>
              </a:rPr>
              <a:t>bước</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đi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trên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cát</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Ánh</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mặt</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trời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rực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rỡ</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biển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xanh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cha / </a:t>
            </a:r>
            <a:r>
              <a:rPr lang="en-US" altLang="en-US" b="1" kern="1200" dirty="0" err="1">
                <a:solidFill>
                  <a:srgbClr val="0E5E1D"/>
                </a:solidFill>
                <a:latin typeface="Nunito" pitchFamily="2" charset="0"/>
                <a:ea typeface="+mn-ea"/>
                <a:cs typeface="Times New Roman" panose="02020603050405020304" pitchFamily="18" charset="0"/>
              </a:rPr>
              <a:t>dài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lênh</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khênh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con / </a:t>
            </a:r>
            <a:r>
              <a:rPr lang="en-US" altLang="en-US" b="1" kern="1200" dirty="0" err="1">
                <a:solidFill>
                  <a:srgbClr val="0E5E1D"/>
                </a:solidFill>
                <a:latin typeface="Nunito" pitchFamily="2" charset="0"/>
                <a:ea typeface="+mn-ea"/>
                <a:cs typeface="Times New Roman" panose="02020603050405020304" pitchFamily="18" charset="0"/>
              </a:rPr>
              <a:t>tròn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chắc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nịch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HOÀNG TRUNG THÔNG</a:t>
            </a:r>
          </a:p>
        </p:txBody>
      </p:sp>
      <p:sp>
        <p:nvSpPr>
          <p:cNvPr id="30" name="TextBox 29">
            <a:extLst>
              <a:ext uri="{FF2B5EF4-FFF2-40B4-BE49-F238E27FC236}">
                <a16:creationId xmlns:a16="http://schemas.microsoft.com/office/drawing/2014/main" xmlns="" id="{3C985D70-F04B-4D58-A2FE-053FBC0EBF3F}"/>
              </a:ext>
            </a:extLst>
          </p:cNvPr>
          <p:cNvSpPr txBox="1"/>
          <p:nvPr/>
        </p:nvSpPr>
        <p:spPr>
          <a:xfrm>
            <a:off x="1436211" y="4743384"/>
            <a:ext cx="946530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4" name="文本框 15">
            <a:extLst>
              <a:ext uri="{FF2B5EF4-FFF2-40B4-BE49-F238E27FC236}">
                <a16:creationId xmlns:a16="http://schemas.microsoft.com/office/drawing/2014/main" xmlns="" id="{4B273497-962A-42E4-A187-3C1E4E3FBA75}"/>
              </a:ext>
            </a:extLst>
          </p:cNvPr>
          <p:cNvSpPr txBox="1">
            <a:spLocks noChangeArrowheads="1"/>
          </p:cNvSpPr>
          <p:nvPr/>
        </p:nvSpPr>
        <p:spPr bwMode="auto">
          <a:xfrm>
            <a:off x="1739821" y="144138"/>
            <a:ext cx="101364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Bài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tập</a:t>
            </a:r>
            <a:r>
              <a:rPr lang="en-US" altLang="en-US" sz="3200" b="1" u="sng" kern="1200" dirty="0">
                <a:solidFill>
                  <a:srgbClr val="002060"/>
                </a:solidFill>
                <a:latin typeface="Nunito" pitchFamily="2" charset="0"/>
                <a:ea typeface="+mn-ea"/>
                <a:cs typeface="Times New Roman" panose="02020603050405020304" pitchFamily="18" charset="0"/>
              </a:rPr>
              <a:t> 1</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Lập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bảng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loại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khổ</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thơ</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đây</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theo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tạo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của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chúng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Biết</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rằng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đã</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được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nhau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dấu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gạch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chéo</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6C14E14-0C83-42AD-94A5-F525D95172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67882" y="1408276"/>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117" y="0"/>
            <a:ext cx="1695843" cy="1646827"/>
          </a:xfrm>
          <a:prstGeom prst="rect">
            <a:avLst/>
          </a:prstGeom>
        </p:spPr>
      </p:pic>
      <p:sp>
        <p:nvSpPr>
          <p:cNvPr id="21" name="矩形: 圆角 14">
            <a:extLst>
              <a:ext uri="{FF2B5EF4-FFF2-40B4-BE49-F238E27FC236}">
                <a16:creationId xmlns:a16="http://schemas.microsoft.com/office/drawing/2014/main" xmlns="" id="{A1C5C814-87AF-41BC-A61C-27DFBEB37243}"/>
              </a:ext>
            </a:extLst>
          </p:cNvPr>
          <p:cNvSpPr/>
          <p:nvPr/>
        </p:nvSpPr>
        <p:spPr bwMode="auto">
          <a:xfrm>
            <a:off x="-33999" y="4883507"/>
            <a:ext cx="10761069" cy="184551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Tìm thêm ví dụ minh họa cho các kiểu cấu tạo từ trong bảng phân loại em vừa lập (</a:t>
            </a:r>
            <a:r>
              <a:rPr kumimoji="0" lang="en-US" altLang="en-US" sz="3200" b="1" i="1"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mỗi kiểu thêm 3 ví dụ</a:t>
            </a: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a:t>
            </a: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A192888-1381-4CDF-B972-A1D09699E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39056" y="5453910"/>
            <a:ext cx="2632669" cy="14040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xmlns="" id="{90CC3A1E-239F-48B8-9050-A5235ED30FB3}"/>
              </a:ext>
            </a:extLst>
          </p:cNvPr>
          <p:cNvCxnSpPr>
            <a:cxnSpLocks noChangeShapeType="1"/>
          </p:cNvCxnSpPr>
          <p:nvPr/>
        </p:nvCxnSpPr>
        <p:spPr bwMode="auto">
          <a:xfrm>
            <a:off x="3887120" y="651179"/>
            <a:ext cx="3921856"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xmlns="" id="{A3943A84-1B12-401F-B57B-FAAA5642C181}"/>
              </a:ext>
            </a:extLst>
          </p:cNvPr>
          <p:cNvCxnSpPr>
            <a:cxnSpLocks noChangeShapeType="1"/>
          </p:cNvCxnSpPr>
          <p:nvPr/>
        </p:nvCxnSpPr>
        <p:spPr bwMode="auto">
          <a:xfrm>
            <a:off x="4440875" y="1090854"/>
            <a:ext cx="340467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nodePh="1">
                                  <p:stCondLst>
                                    <p:cond delay="0"/>
                                  </p:stCondLst>
                                  <p:endCondLst>
                                    <p:cond evt="begin" delay="0">
                                      <p:tn val="32"/>
                                    </p:cond>
                                  </p:end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3" grpId="0"/>
      <p:bldP spid="30" grpId="0"/>
      <p:bldP spid="14"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nhận biết từ đơn, từ phức - từ ghép, từ láy không phải ai cũng biết!">
            <a:extLst>
              <a:ext uri="{FF2B5EF4-FFF2-40B4-BE49-F238E27FC236}">
                <a16:creationId xmlns:a16="http://schemas.microsoft.com/office/drawing/2014/main" xmlns="" id="{AD3C4F67-080C-488C-9004-E87A66C5DD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39" b="89316" l="633" r="93249">
                        <a14:foregroundMark x1="12975" y1="6344" x2="49051" y2="11686"/>
                        <a14:foregroundMark x1="49051" y1="11686" x2="84810" y2="9516"/>
                        <a14:foregroundMark x1="13186" y1="5175" x2="11920" y2="8514"/>
                        <a14:foregroundMark x1="12658" y1="5342" x2="18460" y2="5008"/>
                        <a14:foregroundMark x1="18460" y1="5008" x2="32957" y2="5329"/>
                        <a14:foregroundMark x1="84731" y1="6788" x2="86920" y2="10351"/>
                        <a14:foregroundMark x1="86920" y1="10351" x2="86392" y2="14691"/>
                        <a14:foregroundMark x1="11181" y1="12187" x2="5485" y2="12855"/>
                        <a14:foregroundMark x1="5485" y1="12855" x2="3252" y2="20085"/>
                        <a14:foregroundMark x1="3700" y1="60118" x2="4114" y2="90818"/>
                        <a14:foregroundMark x1="3233" y1="25431" x2="3678" y2="58494"/>
                        <a14:foregroundMark x1="4114" y1="90818" x2="61814" y2="96995"/>
                        <a14:foregroundMark x1="61814" y1="96995" x2="90506" y2="93155"/>
                        <a14:foregroundMark x1="90506" y1="93155" x2="95570" y2="88481"/>
                        <a14:foregroundMark x1="95570" y1="88481" x2="99578" y2="59599"/>
                        <a14:foregroundMark x1="99578" y1="59599" x2="93354" y2="17529"/>
                        <a14:foregroundMark x1="93354" y1="17529" x2="83755" y2="13856"/>
                        <a14:foregroundMark x1="83755" y1="13856" x2="83544" y2="14023"/>
                        <a14:foregroundMark x1="90401" y1="23706" x2="4386" y2="23706"/>
                        <a14:foregroundMark x1="4219" y1="23706" x2="3086" y2="22335"/>
                        <a14:foregroundMark x1="6224" y1="13856" x2="13186" y2="57930"/>
                        <a14:foregroundMark x1="41667" y1="13689" x2="42932" y2="75793"/>
                        <a14:foregroundMark x1="42932" y1="75793" x2="42827" y2="75292"/>
                        <a14:foregroundMark x1="58755" y1="21536" x2="66034" y2="80634"/>
                        <a14:foregroundMark x1="66034" y1="80634" x2="66878" y2="75459"/>
                        <a14:foregroundMark x1="82173" y1="35225" x2="86287" y2="74124"/>
                        <a14:foregroundMark x1="86287" y1="74124" x2="86287" y2="73456"/>
                        <a14:foregroundMark x1="91667" y1="31219" x2="92722" y2="76294"/>
                        <a14:foregroundMark x1="92722" y1="76294" x2="91139" y2="84808"/>
                        <a14:foregroundMark x1="13291" y1="62270" x2="39030" y2="37896"/>
                        <a14:foregroundMark x1="39030" y1="37896" x2="39135" y2="37062"/>
                        <a14:foregroundMark x1="20464" y1="55927" x2="29008" y2="72621"/>
                        <a14:foregroundMark x1="29008" y1="72621" x2="52004" y2="88982"/>
                        <a14:foregroundMark x1="52004" y1="88982" x2="76160" y2="86811"/>
                        <a14:foregroundMark x1="87342" y1="7679" x2="77685" y2="6574"/>
                        <a14:foregroundMark x1="33545" y1="3926" x2="14662" y2="4007"/>
                        <a14:foregroundMark x1="12869" y1="4341" x2="27848" y2="4174"/>
                        <a14:foregroundMark x1="27848" y1="4174" x2="33409" y2="4252"/>
                        <a14:foregroundMark x1="86558" y1="5453" x2="86920" y2="5843"/>
                        <a14:foregroundMark x1="87131" y1="5509" x2="86781" y2="4955"/>
                        <a14:foregroundMark x1="87131" y1="7346" x2="87236" y2="12521"/>
                        <a14:foregroundMark x1="13713" y1="4174" x2="20042" y2="4174"/>
                        <a14:foregroundMark x1="20042" y1="4174" x2="26371" y2="4007"/>
                        <a14:foregroundMark x1="26371" y1="4007" x2="62447" y2="5843"/>
                        <a14:foregroundMark x1="59283" y1="4174" x2="86076" y2="6511"/>
                        <a14:foregroundMark x1="86076" y1="6511" x2="86181" y2="7179"/>
                        <a14:foregroundMark x1="44937" y1="32721" x2="49789" y2="52421"/>
                        <a14:foregroundMark x1="49789" y1="52421" x2="56329" y2="58264"/>
                        <a14:foregroundMark x1="56329" y1="58264" x2="60970" y2="47746"/>
                        <a14:backgroundMark x1="2215" y1="20033" x2="2110" y2="25376"/>
                        <a14:backgroundMark x1="844" y1="17696" x2="844" y2="24708"/>
                        <a14:backgroundMark x1="1477" y1="58431" x2="1055" y2="95159"/>
                        <a14:backgroundMark x1="96624" y1="93823" x2="95464" y2="95326"/>
                        <a14:backgroundMark x1="85143" y1="1927" x2="85244" y2="2164"/>
                        <a14:backgroundMark x1="87796" y1="5342" x2="87646" y2="4725"/>
                        <a14:backgroundMark x1="87908" y1="5800" x2="87837" y2="5509"/>
                      </a14:backgroundRemoval>
                    </a14:imgEffect>
                  </a14:imgLayer>
                </a14:imgProps>
              </a:ext>
              <a:ext uri="{28A0092B-C50C-407E-A947-70E740481C1C}">
                <a14:useLocalDpi xmlns:a14="http://schemas.microsoft.com/office/drawing/2010/main" val="0"/>
              </a:ext>
            </a:extLst>
          </a:blip>
          <a:srcRect/>
          <a:stretch>
            <a:fillRect/>
          </a:stretch>
        </p:blipFill>
        <p:spPr bwMode="auto">
          <a:xfrm>
            <a:off x="1101011" y="17971"/>
            <a:ext cx="10546219" cy="648546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xmlns=""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Picture 4">
            <a:extLst>
              <a:ext uri="{FF2B5EF4-FFF2-40B4-BE49-F238E27FC236}">
                <a16:creationId xmlns:a16="http://schemas.microsoft.com/office/drawing/2014/main" xmlns="" id="{FC0155B3-EE79-488A-8B3F-5661FEF0A8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5570" y="4133691"/>
            <a:ext cx="1889033" cy="2752301"/>
          </a:xfrm>
          <a:prstGeom prst="rect">
            <a:avLst/>
          </a:prstGeom>
        </p:spPr>
      </p:pic>
      <p:grpSp>
        <p:nvGrpSpPr>
          <p:cNvPr id="4" name="Group 3">
            <a:extLst>
              <a:ext uri="{FF2B5EF4-FFF2-40B4-BE49-F238E27FC236}">
                <a16:creationId xmlns:a16="http://schemas.microsoft.com/office/drawing/2014/main" xmlns="" id="{51C0BB55-C913-45D9-A195-F6CB2198D53F}"/>
              </a:ext>
            </a:extLst>
          </p:cNvPr>
          <p:cNvGrpSpPr/>
          <p:nvPr/>
        </p:nvGrpSpPr>
        <p:grpSpPr>
          <a:xfrm>
            <a:off x="1889033" y="1581653"/>
            <a:ext cx="8793387" cy="3928188"/>
            <a:chOff x="1889033" y="1581653"/>
            <a:chExt cx="8793387" cy="3928188"/>
          </a:xfrm>
        </p:grpSpPr>
        <p:sp>
          <p:nvSpPr>
            <p:cNvPr id="6" name="矩形 1">
              <a:extLst>
                <a:ext uri="{FF2B5EF4-FFF2-40B4-BE49-F238E27FC236}">
                  <a16:creationId xmlns:a16="http://schemas.microsoft.com/office/drawing/2014/main" xmlns="" id="{263D06EC-1152-4C5D-A7AC-9DC5F6587C45}"/>
                </a:ext>
              </a:extLst>
            </p:cNvPr>
            <p:cNvSpPr/>
            <p:nvPr/>
          </p:nvSpPr>
          <p:spPr>
            <a:xfrm>
              <a:off x="1889033" y="1581653"/>
              <a:ext cx="8793387" cy="3928188"/>
            </a:xfrm>
            <a:prstGeom prst="rect">
              <a:avLst/>
            </a:prstGeom>
            <a:blipFill dpi="0" rotWithShape="1">
              <a:blip r:embed="rId7"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4800" b="0" i="0" u="none" strike="noStrike" kern="1200" cap="none" spc="0" normalizeH="0" baseline="0" noProof="0" dirty="0">
                <a:ln>
                  <a:noFill/>
                </a:ln>
                <a:solidFill>
                  <a:schemeClr val="accent5">
                    <a:lumMod val="75000"/>
                  </a:schemeClr>
                </a:solidFill>
                <a:effectLst/>
                <a:uLnTx/>
                <a:uFillTx/>
                <a:latin typeface="Nunito" pitchFamily="2" charset="0"/>
                <a:ea typeface="黑体" panose="02010609060101010101" pitchFamily="49" charset="-122"/>
              </a:endParaRPr>
            </a:p>
          </p:txBody>
        </p:sp>
        <p:sp>
          <p:nvSpPr>
            <p:cNvPr id="3" name="TextBox 2">
              <a:extLst>
                <a:ext uri="{FF2B5EF4-FFF2-40B4-BE49-F238E27FC236}">
                  <a16:creationId xmlns:a16="http://schemas.microsoft.com/office/drawing/2014/main" xmlns="" id="{9111039F-5A92-4907-90FE-74E58182E37C}"/>
                </a:ext>
              </a:extLst>
            </p:cNvPr>
            <p:cNvSpPr txBox="1"/>
            <p:nvPr/>
          </p:nvSpPr>
          <p:spPr>
            <a:xfrm>
              <a:off x="2541934" y="2396389"/>
              <a:ext cx="7108131" cy="2585323"/>
            </a:xfrm>
            <a:prstGeom prst="rect">
              <a:avLst/>
            </a:prstGeom>
            <a:noFill/>
          </p:spPr>
          <p:txBody>
            <a:bodyPr wrap="square" rtlCol="0">
              <a:spAutoFit/>
            </a:bodyPr>
            <a:lstStyle/>
            <a:p>
              <a:pPr algn="ctr"/>
              <a:r>
                <a:rPr lang="vi-VN" sz="5400" dirty="0">
                  <a:solidFill>
                    <a:schemeClr val="accent5">
                      <a:lumMod val="75000"/>
                    </a:schemeClr>
                  </a:solidFill>
                  <a:latin typeface="Nunito" pitchFamily="2" charset="0"/>
                </a:rPr>
                <a:t>Trong tiếng Việt có những kiểu cấu tạo từ như thế nào?</a:t>
              </a:r>
            </a:p>
          </p:txBody>
        </p:sp>
      </p:grpSp>
    </p:spTree>
    <p:extLst>
      <p:ext uri="{BB962C8B-B14F-4D97-AF65-F5344CB8AC3E}">
        <p14:creationId xmlns:p14="http://schemas.microsoft.com/office/powerpoint/2010/main" val="2420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9" name="Rectangle: Folded Corner 28">
            <a:extLst>
              <a:ext uri="{FF2B5EF4-FFF2-40B4-BE49-F238E27FC236}">
                <a16:creationId xmlns:a16="http://schemas.microsoft.com/office/drawing/2014/main" xmlns="" id="{C257C86B-9E9B-40FF-ACB9-DBE9CD3454E4}"/>
              </a:ext>
            </a:extLst>
          </p:cNvPr>
          <p:cNvSpPr/>
          <p:nvPr/>
        </p:nvSpPr>
        <p:spPr>
          <a:xfrm>
            <a:off x="6800295" y="178637"/>
            <a:ext cx="4669655" cy="2573942"/>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6">
            <a:extLst>
              <a:ext uri="{FF2B5EF4-FFF2-40B4-BE49-F238E27FC236}">
                <a16:creationId xmlns:a16="http://schemas.microsoft.com/office/drawing/2014/main" xmlns="" id="{B9F79433-5791-4F99-90BD-B7F150328EED}"/>
              </a:ext>
            </a:extLst>
          </p:cNvPr>
          <p:cNvSpPr txBox="1">
            <a:spLocks noChangeArrowheads="1"/>
          </p:cNvSpPr>
          <p:nvPr/>
        </p:nvSpPr>
        <p:spPr bwMode="auto">
          <a:xfrm>
            <a:off x="89593" y="151622"/>
            <a:ext cx="6553167" cy="1938992"/>
          </a:xfrm>
          <a:prstGeom prst="rect">
            <a:avLst/>
          </a:prstGeom>
          <a:solidFill>
            <a:schemeClr val="accent6">
              <a:lumMod val="20000"/>
              <a:lumOff val="80000"/>
            </a:schemeClr>
          </a:solidFill>
          <a:ln>
            <a:noFill/>
          </a:ln>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HOÀNG TRUNG THÔNG</a:t>
            </a:r>
          </a:p>
        </p:txBody>
      </p:sp>
      <p:sp>
        <p:nvSpPr>
          <p:cNvPr id="31" name="TextBox 30">
            <a:extLst>
              <a:ext uri="{FF2B5EF4-FFF2-40B4-BE49-F238E27FC236}">
                <a16:creationId xmlns:a16="http://schemas.microsoft.com/office/drawing/2014/main" xmlns="" id="{0E398C9C-D81F-4C7B-B0D0-08F2FF9AFE11}"/>
              </a:ext>
            </a:extLst>
          </p:cNvPr>
          <p:cNvSpPr txBox="1"/>
          <p:nvPr/>
        </p:nvSpPr>
        <p:spPr>
          <a:xfrm>
            <a:off x="368428" y="152480"/>
            <a:ext cx="672192"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Hai</a:t>
            </a:r>
            <a:endParaRPr lang="en-US" dirty="0"/>
          </a:p>
        </p:txBody>
      </p:sp>
      <p:sp>
        <p:nvSpPr>
          <p:cNvPr id="33" name="Rectangle: Folded Corner 32">
            <a:extLst>
              <a:ext uri="{FF2B5EF4-FFF2-40B4-BE49-F238E27FC236}">
                <a16:creationId xmlns:a16="http://schemas.microsoft.com/office/drawing/2014/main" xmlns="" id="{FBFE7C44-CDB5-4626-A247-62FBC5F03EB6}"/>
              </a:ext>
            </a:extLst>
          </p:cNvPr>
          <p:cNvSpPr/>
          <p:nvPr/>
        </p:nvSpPr>
        <p:spPr>
          <a:xfrm>
            <a:off x="381866" y="3254780"/>
            <a:ext cx="5375147"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xmlns="" id="{C2FD22FF-565E-4691-ACD1-289D3385F9EA}"/>
              </a:ext>
            </a:extLst>
          </p:cNvPr>
          <p:cNvSpPr txBox="1"/>
          <p:nvPr/>
        </p:nvSpPr>
        <p:spPr>
          <a:xfrm>
            <a:off x="8173621" y="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ĐƠN</a:t>
            </a:r>
            <a:endParaRPr lang="en-US" dirty="0"/>
          </a:p>
        </p:txBody>
      </p:sp>
      <p:sp>
        <p:nvSpPr>
          <p:cNvPr id="8" name="Rectangle: Folded Corner 7">
            <a:extLst>
              <a:ext uri="{FF2B5EF4-FFF2-40B4-BE49-F238E27FC236}">
                <a16:creationId xmlns:a16="http://schemas.microsoft.com/office/drawing/2014/main" xmlns="" id="{0559AD42-D82D-407B-B84C-56886555FC53}"/>
              </a:ext>
            </a:extLst>
          </p:cNvPr>
          <p:cNvSpPr/>
          <p:nvPr/>
        </p:nvSpPr>
        <p:spPr>
          <a:xfrm>
            <a:off x="5970456" y="3254780"/>
            <a:ext cx="5499494"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B027C552-D093-422A-B803-F33EF5367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000" y="1926615"/>
            <a:ext cx="1996822" cy="1504506"/>
          </a:xfrm>
          <a:prstGeom prst="rect">
            <a:avLst/>
          </a:prstGeom>
        </p:spPr>
      </p:pic>
      <p:sp>
        <p:nvSpPr>
          <p:cNvPr id="9" name="TextBox 8">
            <a:extLst>
              <a:ext uri="{FF2B5EF4-FFF2-40B4-BE49-F238E27FC236}">
                <a16:creationId xmlns:a16="http://schemas.microsoft.com/office/drawing/2014/main" xmlns="" id="{6409A11C-3B13-4510-BCE0-2FEBD3702BC5}"/>
              </a:ext>
            </a:extLst>
          </p:cNvPr>
          <p:cNvSpPr txBox="1"/>
          <p:nvPr/>
        </p:nvSpPr>
        <p:spPr>
          <a:xfrm>
            <a:off x="4895516" y="2892077"/>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PHỨC</a:t>
            </a:r>
            <a:endParaRPr lang="en-US" dirty="0"/>
          </a:p>
        </p:txBody>
      </p:sp>
      <p:sp>
        <p:nvSpPr>
          <p:cNvPr id="10" name="TextBox 9">
            <a:extLst>
              <a:ext uri="{FF2B5EF4-FFF2-40B4-BE49-F238E27FC236}">
                <a16:creationId xmlns:a16="http://schemas.microsoft.com/office/drawing/2014/main" xmlns="" id="{609B4C9F-8829-4E91-8E7F-5287F8D3BA0E}"/>
              </a:ext>
            </a:extLst>
          </p:cNvPr>
          <p:cNvSpPr txBox="1"/>
          <p:nvPr/>
        </p:nvSpPr>
        <p:spPr>
          <a:xfrm>
            <a:off x="2094501"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GH</a:t>
            </a:r>
            <a:r>
              <a:rPr lang="en-US" altLang="en-US" sz="2400" b="1" kern="1200" dirty="0">
                <a:solidFill>
                  <a:srgbClr val="0E5E1D"/>
                </a:solidFill>
                <a:latin typeface="Nunito" pitchFamily="2" charset="0"/>
                <a:ea typeface="+mn-ea"/>
                <a:cs typeface="Times New Roman" panose="02020603050405020304" pitchFamily="18" charset="0"/>
              </a:rPr>
              <a:t>ÉP</a:t>
            </a:r>
            <a:endParaRPr lang="en-US" dirty="0"/>
          </a:p>
        </p:txBody>
      </p:sp>
      <p:sp>
        <p:nvSpPr>
          <p:cNvPr id="12" name="TextBox 11">
            <a:extLst>
              <a:ext uri="{FF2B5EF4-FFF2-40B4-BE49-F238E27FC236}">
                <a16:creationId xmlns:a16="http://schemas.microsoft.com/office/drawing/2014/main" xmlns="" id="{482165E4-403C-41BE-AC96-8049C631E576}"/>
              </a:ext>
            </a:extLst>
          </p:cNvPr>
          <p:cNvSpPr txBox="1"/>
          <p:nvPr/>
        </p:nvSpPr>
        <p:spPr>
          <a:xfrm>
            <a:off x="7893455"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LÁY</a:t>
            </a:r>
            <a:endParaRPr lang="en-US" dirty="0"/>
          </a:p>
        </p:txBody>
      </p:sp>
      <p:sp>
        <p:nvSpPr>
          <p:cNvPr id="14" name="TextBox 13">
            <a:extLst>
              <a:ext uri="{FF2B5EF4-FFF2-40B4-BE49-F238E27FC236}">
                <a16:creationId xmlns:a16="http://schemas.microsoft.com/office/drawing/2014/main" xmlns="" id="{4B21BC57-FD6E-4A5D-AE8A-9F162A698818}"/>
              </a:ext>
            </a:extLst>
          </p:cNvPr>
          <p:cNvSpPr txBox="1"/>
          <p:nvPr/>
        </p:nvSpPr>
        <p:spPr>
          <a:xfrm>
            <a:off x="1250568" y="152847"/>
            <a:ext cx="1268960"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cha con </a:t>
            </a:r>
            <a:endParaRPr lang="en-US" dirty="0"/>
          </a:p>
        </p:txBody>
      </p:sp>
      <p:sp>
        <p:nvSpPr>
          <p:cNvPr id="16" name="TextBox 15">
            <a:extLst>
              <a:ext uri="{FF2B5EF4-FFF2-40B4-BE49-F238E27FC236}">
                <a16:creationId xmlns:a16="http://schemas.microsoft.com/office/drawing/2014/main" xmlns="" id="{67A73457-18CA-4E7A-917E-990A2DB240EB}"/>
              </a:ext>
            </a:extLst>
          </p:cNvPr>
          <p:cNvSpPr txBox="1"/>
          <p:nvPr/>
        </p:nvSpPr>
        <p:spPr>
          <a:xfrm>
            <a:off x="2758110" y="155348"/>
            <a:ext cx="924870"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bước</a:t>
            </a:r>
            <a:endParaRPr lang="en-US" dirty="0"/>
          </a:p>
        </p:txBody>
      </p:sp>
      <p:sp>
        <p:nvSpPr>
          <p:cNvPr id="17" name="TextBox 16">
            <a:extLst>
              <a:ext uri="{FF2B5EF4-FFF2-40B4-BE49-F238E27FC236}">
                <a16:creationId xmlns:a16="http://schemas.microsoft.com/office/drawing/2014/main" xmlns="" id="{D8433202-4CFB-4B03-B293-7BAA67EE2DC7}"/>
              </a:ext>
            </a:extLst>
          </p:cNvPr>
          <p:cNvSpPr txBox="1"/>
          <p:nvPr/>
        </p:nvSpPr>
        <p:spPr>
          <a:xfrm>
            <a:off x="3883442" y="144462"/>
            <a:ext cx="46243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đi</a:t>
            </a:r>
            <a:endParaRPr lang="en-US" dirty="0"/>
          </a:p>
        </p:txBody>
      </p:sp>
      <p:sp>
        <p:nvSpPr>
          <p:cNvPr id="18" name="TextBox 17">
            <a:extLst>
              <a:ext uri="{FF2B5EF4-FFF2-40B4-BE49-F238E27FC236}">
                <a16:creationId xmlns:a16="http://schemas.microsoft.com/office/drawing/2014/main" xmlns="" id="{CA6016D8-CC93-4616-B95D-A5A342725517}"/>
              </a:ext>
            </a:extLst>
          </p:cNvPr>
          <p:cNvSpPr txBox="1"/>
          <p:nvPr/>
        </p:nvSpPr>
        <p:spPr>
          <a:xfrm>
            <a:off x="4604488" y="15240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trên</a:t>
            </a:r>
            <a:endParaRPr lang="en-US" dirty="0"/>
          </a:p>
        </p:txBody>
      </p:sp>
      <p:sp>
        <p:nvSpPr>
          <p:cNvPr id="19" name="TextBox 18">
            <a:extLst>
              <a:ext uri="{FF2B5EF4-FFF2-40B4-BE49-F238E27FC236}">
                <a16:creationId xmlns:a16="http://schemas.microsoft.com/office/drawing/2014/main" xmlns="" id="{19509E80-6BEC-4A38-922A-7738ED24915E}"/>
              </a:ext>
            </a:extLst>
          </p:cNvPr>
          <p:cNvSpPr txBox="1"/>
          <p:nvPr/>
        </p:nvSpPr>
        <p:spPr>
          <a:xfrm>
            <a:off x="5496425" y="14446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cát</a:t>
            </a:r>
            <a:endParaRPr lang="en-US" dirty="0"/>
          </a:p>
        </p:txBody>
      </p:sp>
      <p:sp>
        <p:nvSpPr>
          <p:cNvPr id="20" name="TextBox 19">
            <a:extLst>
              <a:ext uri="{FF2B5EF4-FFF2-40B4-BE49-F238E27FC236}">
                <a16:creationId xmlns:a16="http://schemas.microsoft.com/office/drawing/2014/main" xmlns="" id="{F7140632-7779-40F5-88D2-279AE43874EA}"/>
              </a:ext>
            </a:extLst>
          </p:cNvPr>
          <p:cNvSpPr txBox="1"/>
          <p:nvPr/>
        </p:nvSpPr>
        <p:spPr>
          <a:xfrm flipH="1">
            <a:off x="368427" y="507310"/>
            <a:ext cx="776559" cy="461665"/>
          </a:xfrm>
          <a:prstGeom prst="rect">
            <a:avLst/>
          </a:prstGeom>
          <a:solidFill>
            <a:schemeClr val="accent6">
              <a:lumMod val="20000"/>
              <a:lumOff val="80000"/>
            </a:schemeClr>
          </a:solidFill>
        </p:spPr>
        <p:txBody>
          <a:bodyPr wrap="square">
            <a:spAutoFit/>
          </a:bodyPr>
          <a:lstStyle/>
          <a:p>
            <a:r>
              <a:rPr lang="en-US" altLang="en-US" sz="2400" b="1" kern="1200" noProof="0" dirty="0" err="1">
                <a:solidFill>
                  <a:srgbClr val="0E5E1D"/>
                </a:solidFill>
                <a:latin typeface="Nunito" pitchFamily="2" charset="0"/>
                <a:ea typeface="+mn-ea"/>
                <a:cs typeface="Times New Roman" panose="02020603050405020304" pitchFamily="18" charset="0"/>
              </a:rPr>
              <a:t>Á</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nh</a:t>
            </a:r>
            <a:endParaRPr lang="en-US" dirty="0"/>
          </a:p>
        </p:txBody>
      </p:sp>
      <p:sp>
        <p:nvSpPr>
          <p:cNvPr id="23" name="TextBox 22">
            <a:extLst>
              <a:ext uri="{FF2B5EF4-FFF2-40B4-BE49-F238E27FC236}">
                <a16:creationId xmlns:a16="http://schemas.microsoft.com/office/drawing/2014/main" xmlns="" id="{BFCC6D5A-8965-464B-A1E4-939F448394E3}"/>
              </a:ext>
            </a:extLst>
          </p:cNvPr>
          <p:cNvSpPr txBox="1"/>
          <p:nvPr/>
        </p:nvSpPr>
        <p:spPr>
          <a:xfrm>
            <a:off x="2905371" y="521486"/>
            <a:ext cx="11206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rực</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rỡ</a:t>
            </a:r>
            <a:endParaRPr lang="en-US" dirty="0"/>
          </a:p>
        </p:txBody>
      </p:sp>
      <p:sp>
        <p:nvSpPr>
          <p:cNvPr id="25" name="TextBox 24">
            <a:extLst>
              <a:ext uri="{FF2B5EF4-FFF2-40B4-BE49-F238E27FC236}">
                <a16:creationId xmlns:a16="http://schemas.microsoft.com/office/drawing/2014/main" xmlns="" id="{C5DBCD9E-E20C-47F9-A3F6-43828EEC6099}"/>
              </a:ext>
            </a:extLst>
          </p:cNvPr>
          <p:cNvSpPr txBox="1"/>
          <p:nvPr/>
        </p:nvSpPr>
        <p:spPr>
          <a:xfrm>
            <a:off x="4147634" y="516114"/>
            <a:ext cx="871718"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biển</a:t>
            </a:r>
            <a:endParaRPr lang="en-US" dirty="0"/>
          </a:p>
        </p:txBody>
      </p:sp>
      <p:sp>
        <p:nvSpPr>
          <p:cNvPr id="26" name="TextBox 25">
            <a:extLst>
              <a:ext uri="{FF2B5EF4-FFF2-40B4-BE49-F238E27FC236}">
                <a16:creationId xmlns:a16="http://schemas.microsoft.com/office/drawing/2014/main" xmlns="" id="{A4D0D1A6-310E-448F-A49F-3E61A3A36D6D}"/>
              </a:ext>
            </a:extLst>
          </p:cNvPr>
          <p:cNvSpPr txBox="1"/>
          <p:nvPr/>
        </p:nvSpPr>
        <p:spPr>
          <a:xfrm>
            <a:off x="5170713" y="507164"/>
            <a:ext cx="925287"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xanh</a:t>
            </a:r>
            <a:endParaRPr lang="en-US" dirty="0"/>
          </a:p>
        </p:txBody>
      </p:sp>
      <p:sp>
        <p:nvSpPr>
          <p:cNvPr id="28" name="TextBox 27">
            <a:extLst>
              <a:ext uri="{FF2B5EF4-FFF2-40B4-BE49-F238E27FC236}">
                <a16:creationId xmlns:a16="http://schemas.microsoft.com/office/drawing/2014/main" xmlns="" id="{88E1C49F-5B12-4B79-8CEB-6E4E1C7F15FF}"/>
              </a:ext>
            </a:extLst>
          </p:cNvPr>
          <p:cNvSpPr txBox="1"/>
          <p:nvPr/>
        </p:nvSpPr>
        <p:spPr>
          <a:xfrm>
            <a:off x="368427" y="1240941"/>
            <a:ext cx="9993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30" name="TextBox 29">
            <a:extLst>
              <a:ext uri="{FF2B5EF4-FFF2-40B4-BE49-F238E27FC236}">
                <a16:creationId xmlns:a16="http://schemas.microsoft.com/office/drawing/2014/main" xmlns="" id="{46212558-C1F2-4D84-AF3E-AA0AD8AE936F}"/>
              </a:ext>
            </a:extLst>
          </p:cNvPr>
          <p:cNvSpPr txBox="1"/>
          <p:nvPr/>
        </p:nvSpPr>
        <p:spPr>
          <a:xfrm>
            <a:off x="1514991" y="854966"/>
            <a:ext cx="765673"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cha</a:t>
            </a:r>
            <a:endParaRPr lang="en-US" dirty="0"/>
          </a:p>
        </p:txBody>
      </p:sp>
      <p:sp>
        <p:nvSpPr>
          <p:cNvPr id="32" name="TextBox 31">
            <a:extLst>
              <a:ext uri="{FF2B5EF4-FFF2-40B4-BE49-F238E27FC236}">
                <a16:creationId xmlns:a16="http://schemas.microsoft.com/office/drawing/2014/main" xmlns="" id="{B9535A0E-C018-4EB6-9F8E-82868D489AFC}"/>
              </a:ext>
            </a:extLst>
          </p:cNvPr>
          <p:cNvSpPr txBox="1"/>
          <p:nvPr/>
        </p:nvSpPr>
        <p:spPr>
          <a:xfrm>
            <a:off x="2376938" y="867394"/>
            <a:ext cx="68248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dài</a:t>
            </a:r>
            <a:endParaRPr lang="en-US" dirty="0"/>
          </a:p>
        </p:txBody>
      </p:sp>
      <p:sp>
        <p:nvSpPr>
          <p:cNvPr id="35" name="TextBox 34">
            <a:extLst>
              <a:ext uri="{FF2B5EF4-FFF2-40B4-BE49-F238E27FC236}">
                <a16:creationId xmlns:a16="http://schemas.microsoft.com/office/drawing/2014/main" xmlns="" id="{A7E2F979-511F-4B7D-8C51-5945EC61853C}"/>
              </a:ext>
            </a:extLst>
          </p:cNvPr>
          <p:cNvSpPr txBox="1"/>
          <p:nvPr/>
        </p:nvSpPr>
        <p:spPr>
          <a:xfrm>
            <a:off x="1468327" y="1240941"/>
            <a:ext cx="682485"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con</a:t>
            </a:r>
            <a:endParaRPr lang="en-US" dirty="0"/>
          </a:p>
        </p:txBody>
      </p:sp>
      <p:sp>
        <p:nvSpPr>
          <p:cNvPr id="36" name="TextBox 35">
            <a:extLst>
              <a:ext uri="{FF2B5EF4-FFF2-40B4-BE49-F238E27FC236}">
                <a16:creationId xmlns:a16="http://schemas.microsoft.com/office/drawing/2014/main" xmlns="" id="{704F36FC-8B3E-4B07-A612-2FDE6C1929F9}"/>
              </a:ext>
            </a:extLst>
          </p:cNvPr>
          <p:cNvSpPr txBox="1"/>
          <p:nvPr/>
        </p:nvSpPr>
        <p:spPr>
          <a:xfrm>
            <a:off x="2402226" y="1242254"/>
            <a:ext cx="857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tròn</a:t>
            </a:r>
            <a:endParaRPr lang="en-US" dirty="0"/>
          </a:p>
        </p:txBody>
      </p:sp>
      <p:sp>
        <p:nvSpPr>
          <p:cNvPr id="27" name="TextBox 26">
            <a:extLst>
              <a:ext uri="{FF2B5EF4-FFF2-40B4-BE49-F238E27FC236}">
                <a16:creationId xmlns:a16="http://schemas.microsoft.com/office/drawing/2014/main" xmlns="" id="{646E1548-558E-48E5-8F76-109B569E2A03}"/>
              </a:ext>
            </a:extLst>
          </p:cNvPr>
          <p:cNvSpPr txBox="1"/>
          <p:nvPr/>
        </p:nvSpPr>
        <p:spPr>
          <a:xfrm>
            <a:off x="347747" y="867395"/>
            <a:ext cx="103086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24" name="TextBox 23">
            <a:extLst>
              <a:ext uri="{FF2B5EF4-FFF2-40B4-BE49-F238E27FC236}">
                <a16:creationId xmlns:a16="http://schemas.microsoft.com/office/drawing/2014/main" xmlns="" id="{5C0D45CB-AF23-4A7A-B089-F6D3FE4DB263}"/>
              </a:ext>
            </a:extLst>
          </p:cNvPr>
          <p:cNvSpPr txBox="1"/>
          <p:nvPr/>
        </p:nvSpPr>
        <p:spPr>
          <a:xfrm>
            <a:off x="3292208" y="854966"/>
            <a:ext cx="180788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lênh</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khênh</a:t>
            </a:r>
            <a:endParaRPr lang="en-US" dirty="0"/>
          </a:p>
        </p:txBody>
      </p:sp>
      <p:sp>
        <p:nvSpPr>
          <p:cNvPr id="22" name="TextBox 21">
            <a:extLst>
              <a:ext uri="{FF2B5EF4-FFF2-40B4-BE49-F238E27FC236}">
                <a16:creationId xmlns:a16="http://schemas.microsoft.com/office/drawing/2014/main" xmlns="" id="{3CBB4149-A393-4B1B-A5CF-32837A64DB92}"/>
              </a:ext>
            </a:extLst>
          </p:cNvPr>
          <p:cNvSpPr txBox="1"/>
          <p:nvPr/>
        </p:nvSpPr>
        <p:spPr>
          <a:xfrm>
            <a:off x="3482203" y="1221693"/>
            <a:ext cx="1525223" cy="461665"/>
          </a:xfrm>
          <a:prstGeom prst="rect">
            <a:avLst/>
          </a:prstGeom>
          <a:solidFill>
            <a:schemeClr val="accent6">
              <a:lumMod val="20000"/>
              <a:lumOff val="80000"/>
            </a:schemeClr>
          </a:solidFill>
        </p:spPr>
        <p:txBody>
          <a:bodyPr wrap="square">
            <a:spAutoFit/>
          </a:bodyPr>
          <a:lstStyle/>
          <a:p>
            <a:r>
              <a:rPr lang="en-US" altLang="en-US" sz="2400" b="1" kern="1200" dirty="0" err="1">
                <a:solidFill>
                  <a:srgbClr val="0E5E1D"/>
                </a:solidFill>
                <a:latin typeface="Nunito" pitchFamily="2" charset="0"/>
                <a:ea typeface="+mn-ea"/>
                <a:cs typeface="Times New Roman" panose="02020603050405020304" pitchFamily="18" charset="0"/>
              </a:rPr>
              <a:t>chắc</a:t>
            </a:r>
            <a:r>
              <a:rPr lang="en-US" altLang="en-US" sz="2400" b="1" kern="1200" dirty="0">
                <a:solidFill>
                  <a:srgbClr val="0E5E1D"/>
                </a:solidFill>
                <a:latin typeface="Nunito" pitchFamily="2" charset="0"/>
                <a:ea typeface="+mn-ea"/>
                <a:cs typeface="Times New Roman" panose="02020603050405020304" pitchFamily="18" charset="0"/>
              </a:rPr>
              <a:t> </a:t>
            </a:r>
            <a:r>
              <a:rPr lang="en-US" altLang="en-US" sz="2400" b="1" kern="1200" dirty="0" err="1">
                <a:solidFill>
                  <a:srgbClr val="0E5E1D"/>
                </a:solidFill>
                <a:latin typeface="Nunito" pitchFamily="2" charset="0"/>
                <a:ea typeface="+mn-ea"/>
                <a:cs typeface="Times New Roman" panose="02020603050405020304" pitchFamily="18" charset="0"/>
              </a:rPr>
              <a:t>nịch</a:t>
            </a:r>
            <a:endParaRPr lang="en-US" dirty="0"/>
          </a:p>
        </p:txBody>
      </p:sp>
      <p:sp>
        <p:nvSpPr>
          <p:cNvPr id="37" name="TextBox 36">
            <a:extLst>
              <a:ext uri="{FF2B5EF4-FFF2-40B4-BE49-F238E27FC236}">
                <a16:creationId xmlns:a16="http://schemas.microsoft.com/office/drawing/2014/main" xmlns="" id="{FAC99B0E-9D2F-4535-AF9A-308B96CD76F5}"/>
              </a:ext>
            </a:extLst>
          </p:cNvPr>
          <p:cNvSpPr txBox="1"/>
          <p:nvPr/>
        </p:nvSpPr>
        <p:spPr>
          <a:xfrm>
            <a:off x="937731" y="16025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8" name="TextBox 37">
            <a:extLst>
              <a:ext uri="{FF2B5EF4-FFF2-40B4-BE49-F238E27FC236}">
                <a16:creationId xmlns:a16="http://schemas.microsoft.com/office/drawing/2014/main" xmlns="" id="{6472B6EA-D3B0-442D-9BA8-E9E8B8187619}"/>
              </a:ext>
            </a:extLst>
          </p:cNvPr>
          <p:cNvSpPr txBox="1"/>
          <p:nvPr/>
        </p:nvSpPr>
        <p:spPr>
          <a:xfrm>
            <a:off x="2371579" y="17353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9" name="TextBox 38">
            <a:extLst>
              <a:ext uri="{FF2B5EF4-FFF2-40B4-BE49-F238E27FC236}">
                <a16:creationId xmlns:a16="http://schemas.microsoft.com/office/drawing/2014/main" xmlns="" id="{F17E0DF8-DECD-4632-B745-0301AB453CA0}"/>
              </a:ext>
            </a:extLst>
          </p:cNvPr>
          <p:cNvSpPr txBox="1"/>
          <p:nvPr/>
        </p:nvSpPr>
        <p:spPr>
          <a:xfrm>
            <a:off x="3567683" y="18682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0" name="TextBox 39">
            <a:extLst>
              <a:ext uri="{FF2B5EF4-FFF2-40B4-BE49-F238E27FC236}">
                <a16:creationId xmlns:a16="http://schemas.microsoft.com/office/drawing/2014/main" xmlns="" id="{E8CD8952-5EF2-441B-9B57-E18FFAADEFC3}"/>
              </a:ext>
            </a:extLst>
          </p:cNvPr>
          <p:cNvSpPr txBox="1"/>
          <p:nvPr/>
        </p:nvSpPr>
        <p:spPr>
          <a:xfrm>
            <a:off x="4297443"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1" name="TextBox 40">
            <a:extLst>
              <a:ext uri="{FF2B5EF4-FFF2-40B4-BE49-F238E27FC236}">
                <a16:creationId xmlns:a16="http://schemas.microsoft.com/office/drawing/2014/main" xmlns="" id="{D7394F34-AF37-40ED-B864-0F92FD2C758F}"/>
              </a:ext>
            </a:extLst>
          </p:cNvPr>
          <p:cNvSpPr txBox="1"/>
          <p:nvPr/>
        </p:nvSpPr>
        <p:spPr>
          <a:xfrm>
            <a:off x="5219227" y="1585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2" name="TextBox 41">
            <a:extLst>
              <a:ext uri="{FF2B5EF4-FFF2-40B4-BE49-F238E27FC236}">
                <a16:creationId xmlns:a16="http://schemas.microsoft.com/office/drawing/2014/main" xmlns="" id="{6A39D0C3-DF3D-4BDA-9421-E9FBAA3F4655}"/>
              </a:ext>
            </a:extLst>
          </p:cNvPr>
          <p:cNvSpPr txBox="1"/>
          <p:nvPr/>
        </p:nvSpPr>
        <p:spPr>
          <a:xfrm>
            <a:off x="1007835" y="513819"/>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21" name="TextBox 20">
            <a:extLst>
              <a:ext uri="{FF2B5EF4-FFF2-40B4-BE49-F238E27FC236}">
                <a16:creationId xmlns:a16="http://schemas.microsoft.com/office/drawing/2014/main" xmlns="" id="{DC6645DD-75A2-47D6-BC33-DCE6FB121D8E}"/>
              </a:ext>
            </a:extLst>
          </p:cNvPr>
          <p:cNvSpPr txBox="1"/>
          <p:nvPr/>
        </p:nvSpPr>
        <p:spPr>
          <a:xfrm>
            <a:off x="1367730" y="526393"/>
            <a:ext cx="1342038" cy="461665"/>
          </a:xfrm>
          <a:prstGeom prst="rect">
            <a:avLst/>
          </a:prstGeom>
          <a:solidFill>
            <a:schemeClr val="accent6">
              <a:lumMod val="20000"/>
              <a:lumOff val="80000"/>
            </a:schemeClr>
          </a:solidFill>
        </p:spPr>
        <p:txBody>
          <a:bodyPr wrap="square">
            <a:spAutoFit/>
          </a:bodyPr>
          <a:lstStyle/>
          <a:p>
            <a:r>
              <a:rPr lang="en-US" altLang="en-US" sz="2400" b="1" kern="1200" dirty="0">
                <a:solidFill>
                  <a:srgbClr val="0E5E1D"/>
                </a:solidFill>
                <a:latin typeface="Nunito" pitchFamily="2" charset="0"/>
                <a:ea typeface="+mn-ea"/>
                <a:cs typeface="Times New Roman" panose="02020603050405020304" pitchFamily="18" charset="0"/>
              </a:rPr>
              <a:t>m</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ặt</a:t>
            </a: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trời</a:t>
            </a:r>
            <a:endParaRPr lang="en-US" dirty="0"/>
          </a:p>
        </p:txBody>
      </p:sp>
      <p:sp>
        <p:nvSpPr>
          <p:cNvPr id="43" name="TextBox 42">
            <a:extLst>
              <a:ext uri="{FF2B5EF4-FFF2-40B4-BE49-F238E27FC236}">
                <a16:creationId xmlns:a16="http://schemas.microsoft.com/office/drawing/2014/main" xmlns="" id="{0752BF39-C372-4321-8017-5351833C047A}"/>
              </a:ext>
            </a:extLst>
          </p:cNvPr>
          <p:cNvSpPr txBox="1"/>
          <p:nvPr/>
        </p:nvSpPr>
        <p:spPr>
          <a:xfrm>
            <a:off x="2576728" y="547082"/>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4" name="TextBox 43">
            <a:extLst>
              <a:ext uri="{FF2B5EF4-FFF2-40B4-BE49-F238E27FC236}">
                <a16:creationId xmlns:a16="http://schemas.microsoft.com/office/drawing/2014/main" xmlns="" id="{4D0A97D6-B43A-4F14-943C-E65505A1C9A3}"/>
              </a:ext>
            </a:extLst>
          </p:cNvPr>
          <p:cNvSpPr txBox="1"/>
          <p:nvPr/>
        </p:nvSpPr>
        <p:spPr>
          <a:xfrm>
            <a:off x="3880319" y="53680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5" name="TextBox 44">
            <a:extLst>
              <a:ext uri="{FF2B5EF4-FFF2-40B4-BE49-F238E27FC236}">
                <a16:creationId xmlns:a16="http://schemas.microsoft.com/office/drawing/2014/main" xmlns="" id="{867EE277-AEB6-4E37-93AA-17F67F38BD8C}"/>
              </a:ext>
            </a:extLst>
          </p:cNvPr>
          <p:cNvSpPr txBox="1"/>
          <p:nvPr/>
        </p:nvSpPr>
        <p:spPr>
          <a:xfrm>
            <a:off x="4909382" y="50716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6" name="TextBox 45">
            <a:extLst>
              <a:ext uri="{FF2B5EF4-FFF2-40B4-BE49-F238E27FC236}">
                <a16:creationId xmlns:a16="http://schemas.microsoft.com/office/drawing/2014/main" xmlns="" id="{922CC62D-57BC-4282-8BE3-D2E89C13AAE3}"/>
              </a:ext>
            </a:extLst>
          </p:cNvPr>
          <p:cNvSpPr txBox="1"/>
          <p:nvPr/>
        </p:nvSpPr>
        <p:spPr>
          <a:xfrm>
            <a:off x="6105647"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7" name="TextBox 46">
            <a:extLst>
              <a:ext uri="{FF2B5EF4-FFF2-40B4-BE49-F238E27FC236}">
                <a16:creationId xmlns:a16="http://schemas.microsoft.com/office/drawing/2014/main" xmlns="" id="{89F8A7A4-8EAB-448A-AE68-E2F2C33D5510}"/>
              </a:ext>
            </a:extLst>
          </p:cNvPr>
          <p:cNvSpPr txBox="1"/>
          <p:nvPr/>
        </p:nvSpPr>
        <p:spPr>
          <a:xfrm>
            <a:off x="5954415" y="494818"/>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8" name="TextBox 47">
            <a:extLst>
              <a:ext uri="{FF2B5EF4-FFF2-40B4-BE49-F238E27FC236}">
                <a16:creationId xmlns:a16="http://schemas.microsoft.com/office/drawing/2014/main" xmlns="" id="{62EFE7F9-914F-4F52-BE28-1F84AC16D08B}"/>
              </a:ext>
            </a:extLst>
          </p:cNvPr>
          <p:cNvSpPr txBox="1"/>
          <p:nvPr/>
        </p:nvSpPr>
        <p:spPr>
          <a:xfrm>
            <a:off x="1212984" y="89028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9" name="TextBox 48">
            <a:extLst>
              <a:ext uri="{FF2B5EF4-FFF2-40B4-BE49-F238E27FC236}">
                <a16:creationId xmlns:a16="http://schemas.microsoft.com/office/drawing/2014/main" xmlns="" id="{1C398930-B540-4109-A80D-31CD65C6A95F}"/>
              </a:ext>
            </a:extLst>
          </p:cNvPr>
          <p:cNvSpPr txBox="1"/>
          <p:nvPr/>
        </p:nvSpPr>
        <p:spPr>
          <a:xfrm>
            <a:off x="2096257" y="873615"/>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0" name="TextBox 49">
            <a:extLst>
              <a:ext uri="{FF2B5EF4-FFF2-40B4-BE49-F238E27FC236}">
                <a16:creationId xmlns:a16="http://schemas.microsoft.com/office/drawing/2014/main" xmlns="" id="{99FE9BCA-CF55-4E53-8DCF-81B82941E858}"/>
              </a:ext>
            </a:extLst>
          </p:cNvPr>
          <p:cNvSpPr txBox="1"/>
          <p:nvPr/>
        </p:nvSpPr>
        <p:spPr>
          <a:xfrm>
            <a:off x="2979530" y="85694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1" name="TextBox 50">
            <a:extLst>
              <a:ext uri="{FF2B5EF4-FFF2-40B4-BE49-F238E27FC236}">
                <a16:creationId xmlns:a16="http://schemas.microsoft.com/office/drawing/2014/main" xmlns="" id="{4AB5818B-46C5-4360-8B2A-A98DB36C8077}"/>
              </a:ext>
            </a:extLst>
          </p:cNvPr>
          <p:cNvSpPr txBox="1"/>
          <p:nvPr/>
        </p:nvSpPr>
        <p:spPr>
          <a:xfrm>
            <a:off x="4859499" y="84027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2" name="TextBox 51">
            <a:extLst>
              <a:ext uri="{FF2B5EF4-FFF2-40B4-BE49-F238E27FC236}">
                <a16:creationId xmlns:a16="http://schemas.microsoft.com/office/drawing/2014/main" xmlns="" id="{761AB61E-5488-45B7-B665-7DB7388D2DBA}"/>
              </a:ext>
            </a:extLst>
          </p:cNvPr>
          <p:cNvSpPr txBox="1"/>
          <p:nvPr/>
        </p:nvSpPr>
        <p:spPr>
          <a:xfrm>
            <a:off x="1197411" y="122650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3" name="TextBox 52">
            <a:extLst>
              <a:ext uri="{FF2B5EF4-FFF2-40B4-BE49-F238E27FC236}">
                <a16:creationId xmlns:a16="http://schemas.microsoft.com/office/drawing/2014/main" xmlns="" id="{659DCB3F-5710-45AF-8068-44F4A862EE52}"/>
              </a:ext>
            </a:extLst>
          </p:cNvPr>
          <p:cNvSpPr txBox="1"/>
          <p:nvPr/>
        </p:nvSpPr>
        <p:spPr>
          <a:xfrm>
            <a:off x="2015502" y="12567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4" name="TextBox 53">
            <a:extLst>
              <a:ext uri="{FF2B5EF4-FFF2-40B4-BE49-F238E27FC236}">
                <a16:creationId xmlns:a16="http://schemas.microsoft.com/office/drawing/2014/main" xmlns="" id="{F84263C1-10B8-43BE-94D3-0115808D8A44}"/>
              </a:ext>
            </a:extLst>
          </p:cNvPr>
          <p:cNvSpPr txBox="1"/>
          <p:nvPr/>
        </p:nvSpPr>
        <p:spPr>
          <a:xfrm>
            <a:off x="3164937" y="124896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5" name="TextBox 54">
            <a:extLst>
              <a:ext uri="{FF2B5EF4-FFF2-40B4-BE49-F238E27FC236}">
                <a16:creationId xmlns:a16="http://schemas.microsoft.com/office/drawing/2014/main" xmlns="" id="{6FEE9C73-8CDA-4A39-847E-5D8DB55FBDE0}"/>
              </a:ext>
            </a:extLst>
          </p:cNvPr>
          <p:cNvSpPr txBox="1"/>
          <p:nvPr/>
        </p:nvSpPr>
        <p:spPr>
          <a:xfrm>
            <a:off x="4759785" y="122274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pic>
        <p:nvPicPr>
          <p:cNvPr id="5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C6CEAF3-B062-4D2C-AACF-8EC5F5A5B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52212" y="193655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CEDE07BF-9E5B-49C5-98B7-50074F2F0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980410" y="5531384"/>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0B07257-8EE8-4D58-AD82-23B0CF123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98123" y="5619750"/>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xmlns="" id="{7D91EE14-E9DC-4CDE-8FD7-1DD6C4C56D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82851" y="4510497"/>
            <a:ext cx="1292905" cy="1872639"/>
          </a:xfrm>
          <a:prstGeom prst="rect">
            <a:avLst/>
          </a:prstGeom>
        </p:spPr>
      </p:pic>
    </p:spTree>
    <p:extLst>
      <p:ext uri="{BB962C8B-B14F-4D97-AF65-F5344CB8AC3E}">
        <p14:creationId xmlns:p14="http://schemas.microsoft.com/office/powerpoint/2010/main" val="17442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49" presetClass="path" presetSubtype="0" accel="50000" decel="50000" fill="hold" grpId="0" nodeType="clickEffect">
                                  <p:stCondLst>
                                    <p:cond delay="0"/>
                                  </p:stCondLst>
                                  <p:childTnLst>
                                    <p:animMotion origin="layout" path="M -2.5E-6 2.96296E-6 L 0.55026 0.06736 " pathEditMode="relative" rAng="0" ptsTypes="AA">
                                      <p:cBhvr>
                                        <p:cTn id="12" dur="2000" fill="hold"/>
                                        <p:tgtEl>
                                          <p:spTgt spid="31"/>
                                        </p:tgtEl>
                                        <p:attrNameLst>
                                          <p:attrName>ppt_x</p:attrName>
                                          <p:attrName>ppt_y</p:attrName>
                                        </p:attrNameLst>
                                      </p:cBhvr>
                                      <p:rCtr x="27513" y="3356"/>
                                    </p:animMotion>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grpId="0" nodeType="clickEffect">
                                  <p:stCondLst>
                                    <p:cond delay="0"/>
                                  </p:stCondLst>
                                  <p:childTnLst>
                                    <p:animMotion origin="layout" path="M 2.70833E-6 2.96296E-6 L -0.04206 0.54606 " pathEditMode="relative" rAng="0" ptsTypes="AA">
                                      <p:cBhvr>
                                        <p:cTn id="17" dur="2000" fill="hold"/>
                                        <p:tgtEl>
                                          <p:spTgt spid="14"/>
                                        </p:tgtEl>
                                        <p:attrNameLst>
                                          <p:attrName>ppt_x</p:attrName>
                                          <p:attrName>ppt_y</p:attrName>
                                        </p:attrNameLst>
                                      </p:cBhvr>
                                      <p:rCtr x="-2109" y="27292"/>
                                    </p:animMotion>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5E-6 6.93889E-18 L 0.35196 0.15 " pathEditMode="relative" rAng="0" ptsTypes="AA">
                                      <p:cBhvr>
                                        <p:cTn id="22" dur="2000" fill="hold"/>
                                        <p:tgtEl>
                                          <p:spTgt spid="16"/>
                                        </p:tgtEl>
                                        <p:attrNameLst>
                                          <p:attrName>ppt_x</p:attrName>
                                          <p:attrName>ppt_y</p:attrName>
                                        </p:attrNameLst>
                                      </p:cBhvr>
                                      <p:rCtr x="17591" y="7500"/>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9" presetClass="path" presetSubtype="0" accel="50000" decel="50000" fill="hold" grpId="0" nodeType="clickEffect">
                                  <p:stCondLst>
                                    <p:cond delay="0"/>
                                  </p:stCondLst>
                                  <p:childTnLst>
                                    <p:animMotion origin="layout" path="M 5.55112E-17 3.7037E-7 L 0.27148 0.22315 " pathEditMode="relative" rAng="0" ptsTypes="AA">
                                      <p:cBhvr>
                                        <p:cTn id="27" dur="2000" fill="hold"/>
                                        <p:tgtEl>
                                          <p:spTgt spid="17"/>
                                        </p:tgtEl>
                                        <p:attrNameLst>
                                          <p:attrName>ppt_x</p:attrName>
                                          <p:attrName>ppt_y</p:attrName>
                                        </p:attrNameLst>
                                      </p:cBhvr>
                                      <p:rCtr x="13568" y="11157"/>
                                    </p:animMotion>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16667E-6 2.96296E-6 L 0.20717 0.30092 " pathEditMode="relative" rAng="0" ptsTypes="AA">
                                      <p:cBhvr>
                                        <p:cTn id="32" dur="2000" fill="hold"/>
                                        <p:tgtEl>
                                          <p:spTgt spid="18"/>
                                        </p:tgtEl>
                                        <p:attrNameLst>
                                          <p:attrName>ppt_x</p:attrName>
                                          <p:attrName>ppt_y</p:attrName>
                                        </p:attrNameLst>
                                      </p:cBhvr>
                                      <p:rCtr x="10352" y="15046"/>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grpId="0" nodeType="clickEffect">
                                  <p:stCondLst>
                                    <p:cond delay="0"/>
                                  </p:stCondLst>
                                  <p:childTnLst>
                                    <p:animMotion origin="layout" path="M -1.25E-6 3.7037E-7 L 0.22409 0.07014 " pathEditMode="relative" rAng="0" ptsTypes="AA">
                                      <p:cBhvr>
                                        <p:cTn id="37" dur="2000" fill="hold"/>
                                        <p:tgtEl>
                                          <p:spTgt spid="19"/>
                                        </p:tgtEl>
                                        <p:attrNameLst>
                                          <p:attrName>ppt_x</p:attrName>
                                          <p:attrName>ppt_y</p:attrName>
                                        </p:attrNameLst>
                                      </p:cBhvr>
                                      <p:rCtr x="11198" y="3495"/>
                                    </p:animMotion>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8.33333E-7 1.11111E-6 L 0.64154 0.09861 " pathEditMode="relative" rAng="0" ptsTypes="AA">
                                      <p:cBhvr>
                                        <p:cTn id="42" dur="2000" fill="hold"/>
                                        <p:tgtEl>
                                          <p:spTgt spid="20"/>
                                        </p:tgtEl>
                                        <p:attrNameLst>
                                          <p:attrName>ppt_x</p:attrName>
                                          <p:attrName>ppt_y</p:attrName>
                                        </p:attrNameLst>
                                      </p:cBhvr>
                                      <p:rCtr x="32070" y="4931"/>
                                    </p:animMotion>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grpId="0" nodeType="clickEffect">
                                  <p:stCondLst>
                                    <p:cond delay="0"/>
                                  </p:stCondLst>
                                  <p:childTnLst>
                                    <p:animMotion origin="layout" path="M 2.5E-6 3.33333E-6 L -0.03594 0.58588 " pathEditMode="relative" rAng="0" ptsTypes="AA">
                                      <p:cBhvr>
                                        <p:cTn id="47" dur="2000" fill="hold"/>
                                        <p:tgtEl>
                                          <p:spTgt spid="21"/>
                                        </p:tgtEl>
                                        <p:attrNameLst>
                                          <p:attrName>ppt_x</p:attrName>
                                          <p:attrName>ppt_y</p:attrName>
                                        </p:attrNameLst>
                                      </p:cBhvr>
                                      <p:rCtr x="-1797" y="29282"/>
                                    </p:animMotion>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9" presetClass="path" presetSubtype="0" accel="50000" decel="50000" fill="hold" grpId="0" nodeType="clickEffect">
                                  <p:stCondLst>
                                    <p:cond delay="0"/>
                                  </p:stCondLst>
                                  <p:childTnLst>
                                    <p:animMotion origin="layout" path="M 2.91667E-6 4.44444E-6 L -0.22045 0.57152 " pathEditMode="relative" rAng="0" ptsTypes="AA">
                                      <p:cBhvr>
                                        <p:cTn id="52" dur="2000" fill="hold"/>
                                        <p:tgtEl>
                                          <p:spTgt spid="22"/>
                                        </p:tgtEl>
                                        <p:attrNameLst>
                                          <p:attrName>ppt_x</p:attrName>
                                          <p:attrName>ppt_y</p:attrName>
                                        </p:attrNameLst>
                                      </p:cBhvr>
                                      <p:rCtr x="-11029" y="28565"/>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0.00521 -0.02407 L 0.31355 0.48912 " pathEditMode="relative" rAng="0" ptsTypes="AA">
                                      <p:cBhvr>
                                        <p:cTn id="57" dur="2000" fill="hold"/>
                                        <p:tgtEl>
                                          <p:spTgt spid="23"/>
                                        </p:tgtEl>
                                        <p:attrNameLst>
                                          <p:attrName>ppt_x</p:attrName>
                                          <p:attrName>ppt_y</p:attrName>
                                        </p:attrNameLst>
                                      </p:cBhvr>
                                      <p:rCtr x="15417" y="25648"/>
                                    </p:animMotion>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9" presetClass="path" presetSubtype="0" accel="50000" decel="50000" fill="hold" grpId="0" nodeType="clickEffect">
                                  <p:stCondLst>
                                    <p:cond delay="0"/>
                                  </p:stCondLst>
                                  <p:childTnLst>
                                    <p:animMotion origin="layout" path="M -6.25E-7 -3.33333E-6 L 0.26849 0.56135 " pathEditMode="relative" rAng="0" ptsTypes="AA">
                                      <p:cBhvr>
                                        <p:cTn id="62" dur="2000" fill="hold"/>
                                        <p:tgtEl>
                                          <p:spTgt spid="24"/>
                                        </p:tgtEl>
                                        <p:attrNameLst>
                                          <p:attrName>ppt_x</p:attrName>
                                          <p:attrName>ppt_y</p:attrName>
                                        </p:attrNameLst>
                                      </p:cBhvr>
                                      <p:rCtr x="13424" y="28056"/>
                                    </p:animMotion>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45833E-6 3.7037E-6 L 0.33021 0.16898 " pathEditMode="relative" rAng="0" ptsTypes="AA">
                                      <p:cBhvr>
                                        <p:cTn id="67" dur="2000" fill="hold"/>
                                        <p:tgtEl>
                                          <p:spTgt spid="25"/>
                                        </p:tgtEl>
                                        <p:attrNameLst>
                                          <p:attrName>ppt_x</p:attrName>
                                          <p:attrName>ppt_y</p:attrName>
                                        </p:attrNameLst>
                                      </p:cBhvr>
                                      <p:rCtr x="16510" y="8449"/>
                                    </p:animMotion>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9" presetClass="path" presetSubtype="0" accel="50000" decel="50000" fill="hold" grpId="0" nodeType="clickEffect">
                                  <p:stCondLst>
                                    <p:cond delay="0"/>
                                  </p:stCondLst>
                                  <p:childTnLst>
                                    <p:animMotion origin="layout" path="M 8.33333E-7 2.59259E-6 L 0.25052 0.24815 " pathEditMode="relative" rAng="0" ptsTypes="AA">
                                      <p:cBhvr>
                                        <p:cTn id="72" dur="2000" fill="hold"/>
                                        <p:tgtEl>
                                          <p:spTgt spid="26"/>
                                        </p:tgtEl>
                                        <p:attrNameLst>
                                          <p:attrName>ppt_x</p:attrName>
                                          <p:attrName>ppt_y</p:attrName>
                                        </p:attrNameLst>
                                      </p:cBhvr>
                                      <p:rCtr x="12526" y="12407"/>
                                    </p:animMotion>
                                  </p:child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49" presetClass="path" presetSubtype="0" accel="50000" decel="50000" fill="hold" grpId="0" nodeType="clickEffect">
                                  <p:stCondLst>
                                    <p:cond delay="0"/>
                                  </p:stCondLst>
                                  <p:childTnLst>
                                    <p:animMotion origin="layout" path="M -3.125E-6 -3.7037E-6 L 0.72657 -0.03379 " pathEditMode="relative" rAng="0" ptsTypes="AA">
                                      <p:cBhvr>
                                        <p:cTn id="77" dur="2000" fill="hold"/>
                                        <p:tgtEl>
                                          <p:spTgt spid="27"/>
                                        </p:tgtEl>
                                        <p:attrNameLst>
                                          <p:attrName>ppt_x</p:attrName>
                                          <p:attrName>ppt_y</p:attrName>
                                        </p:attrNameLst>
                                      </p:cBhvr>
                                      <p:rCtr x="36328" y="-1690"/>
                                    </p:animMotion>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3.95833E-6 -3.33333E-6 L 0.72696 -0.00833 " pathEditMode="relative" rAng="0" ptsTypes="AA">
                                      <p:cBhvr>
                                        <p:cTn id="82" dur="2000" fill="hold"/>
                                        <p:tgtEl>
                                          <p:spTgt spid="28"/>
                                        </p:tgtEl>
                                        <p:attrNameLst>
                                          <p:attrName>ppt_x</p:attrName>
                                          <p:attrName>ppt_y</p:attrName>
                                        </p:attrNameLst>
                                      </p:cBhvr>
                                      <p:rCtr x="36341" y="-417"/>
                                    </p:animMotion>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04167E-6 -3.33333E-6 L 0.63997 0.11945 " pathEditMode="relative" rAng="0" ptsTypes="AA">
                                      <p:cBhvr>
                                        <p:cTn id="87" dur="2000" fill="hold"/>
                                        <p:tgtEl>
                                          <p:spTgt spid="30"/>
                                        </p:tgtEl>
                                        <p:attrNameLst>
                                          <p:attrName>ppt_x</p:attrName>
                                          <p:attrName>ppt_y</p:attrName>
                                        </p:attrNameLst>
                                      </p:cBhvr>
                                      <p:rCtr x="31992" y="5972"/>
                                    </p:animMotion>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49" presetClass="path" presetSubtype="0" accel="50000" decel="50000" fill="hold" grpId="0" nodeType="clickEffect">
                                  <p:stCondLst>
                                    <p:cond delay="0"/>
                                  </p:stCondLst>
                                  <p:childTnLst>
                                    <p:animMotion origin="layout" path="M 3.33333E-6 -3.7037E-6 L 0.57356 0.19561 " pathEditMode="relative" rAng="0" ptsTypes="AA">
                                      <p:cBhvr>
                                        <p:cTn id="92" dur="2000" fill="hold"/>
                                        <p:tgtEl>
                                          <p:spTgt spid="32"/>
                                        </p:tgtEl>
                                        <p:attrNameLst>
                                          <p:attrName>ppt_x</p:attrName>
                                          <p:attrName>ppt_y</p:attrName>
                                        </p:attrNameLst>
                                      </p:cBhvr>
                                      <p:rCtr x="28672" y="9769"/>
                                    </p:animMotion>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49" presetClass="path" presetSubtype="0" accel="50000" decel="50000" fill="hold" grpId="0" nodeType="clickEffect">
                                  <p:stCondLst>
                                    <p:cond delay="0"/>
                                  </p:stCondLst>
                                  <p:childTnLst>
                                    <p:animMotion origin="layout" path="M 2.5E-6 -3.33333E-6 L 0.73932 -0.08773 " pathEditMode="relative" rAng="0" ptsTypes="AA">
                                      <p:cBhvr>
                                        <p:cTn id="97" dur="2000" fill="hold"/>
                                        <p:tgtEl>
                                          <p:spTgt spid="35"/>
                                        </p:tgtEl>
                                        <p:attrNameLst>
                                          <p:attrName>ppt_x</p:attrName>
                                          <p:attrName>ppt_y</p:attrName>
                                        </p:attrNameLst>
                                      </p:cBhvr>
                                      <p:rCtr x="36966" y="-4398"/>
                                    </p:animMotion>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9" presetClass="path" presetSubtype="0" accel="50000" decel="50000" fill="hold" grpId="0" nodeType="clickEffect">
                                  <p:stCondLst>
                                    <p:cond delay="0"/>
                                  </p:stCondLst>
                                  <p:childTnLst>
                                    <p:animMotion origin="layout" path="M -1.45833E-6 -4.81481E-6 L 0.65716 -0.0074 " pathEditMode="relative" rAng="0" ptsTypes="AA">
                                      <p:cBhvr>
                                        <p:cTn id="102" dur="2000" fill="hold"/>
                                        <p:tgtEl>
                                          <p:spTgt spid="36"/>
                                        </p:tgtEl>
                                        <p:attrNameLst>
                                          <p:attrName>ppt_x</p:attrName>
                                          <p:attrName>ppt_y</p:attrName>
                                        </p:attrNameLst>
                                      </p:cBhvr>
                                      <p:rCtr x="32852" y="-370"/>
                                    </p:animMotion>
                                  </p:childTnLst>
                                </p:cTn>
                              </p:par>
                            </p:childTnLst>
                          </p:cTn>
                        </p:par>
                      </p:childTnLst>
                    </p:cTn>
                  </p:par>
                </p:childTnLst>
              </p:cTn>
              <p:nextCondLst>
                <p:cond evt="onClick" delay="0">
                  <p:tgtEl>
                    <p:spTgt spid="36"/>
                  </p:tgtEl>
                </p:cond>
              </p:nextCondLst>
            </p:seq>
          </p:childTnLst>
        </p:cTn>
      </p:par>
    </p:tnLst>
    <p:bldLst>
      <p:bldP spid="13" grpId="0" animBg="1"/>
      <p:bldP spid="31" grpId="0" animBg="1"/>
      <p:bldP spid="14" grpId="0" animBg="1"/>
      <p:bldP spid="16" grpId="0" animBg="1"/>
      <p:bldP spid="17" grpId="0" animBg="1"/>
      <p:bldP spid="18" grpId="0" animBg="1"/>
      <p:bldP spid="19" grpId="0" animBg="1"/>
      <p:bldP spid="20" grpId="0" animBg="1"/>
      <p:bldP spid="23" grpId="0" animBg="1"/>
      <p:bldP spid="25" grpId="0" animBg="1"/>
      <p:bldP spid="26" grpId="0" animBg="1"/>
      <p:bldP spid="28" grpId="0" animBg="1"/>
      <p:bldP spid="30" grpId="0" animBg="1"/>
      <p:bldP spid="32" grpId="0" animBg="1"/>
      <p:bldP spid="35" grpId="0" animBg="1"/>
      <p:bldP spid="36" grpId="0" animBg="1"/>
      <p:bldP spid="27" grpId="0" animBg="1"/>
      <p:bldP spid="24" grpId="0" animBg="1"/>
      <p:bldP spid="2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827401" y="458498"/>
            <a:ext cx="10537198" cy="5413903"/>
            <a:chOff x="1034431" y="812656"/>
            <a:chExt cx="10536445" cy="5653149"/>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Nunito" pitchFamily="2" charset="0"/>
                  <a:ea typeface="字魂7号-温暖童稚体" panose="00000500000000000000" pitchFamily="2" charset="-122"/>
                </a:rPr>
                <a:t>Bạn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cần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476519" y="2737826"/>
              <a:ext cx="10094356" cy="372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lang="en-US" altLang="zh-CN" sz="3600" kern="1200" dirty="0" smtClean="0">
                  <a:solidFill>
                    <a:prstClr val="black"/>
                  </a:solidFill>
                  <a:latin typeface="Nunito" pitchFamily="2" charset="0"/>
                  <a:ea typeface="字魂7号-温暖童稚体" panose="00000500000000000000" pitchFamily="2" charset="-122"/>
                </a:rPr>
                <a:t>1.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cấu</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tạo</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nên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a:t>
              </a:r>
              <a:r>
                <a:rPr kumimoji="0" lang="en-US" altLang="zh-CN" sz="3600" u="none" strike="noStrike" kern="1200" cap="none" spc="0" normalizeH="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chỉ</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gồm</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lang="en-US" altLang="zh-CN" sz="3600" kern="1200" dirty="0">
                  <a:solidFill>
                    <a:prstClr val="black"/>
                  </a:solidFill>
                  <a:latin typeface="Nunito" pitchFamily="2" charset="0"/>
                  <a:ea typeface="字魂7号-温暖童稚体" panose="00000500000000000000" pitchFamily="2" charset="-122"/>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gọi</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b="1" i="1"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smtClean="0">
                  <a:solidFill>
                    <a:prstClr val="black"/>
                  </a:solidFill>
                  <a:latin typeface="Nunito" pitchFamily="2" charset="0"/>
                  <a:ea typeface="字魂7号-温暖童稚体" panose="00000500000000000000" pitchFamily="2" charset="-122"/>
                </a:rPr>
                <a:t>Từ</a:t>
              </a: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hay </a:t>
              </a:r>
              <a:r>
                <a:rPr lang="en-US" altLang="zh-CN" sz="3600" kern="1200" dirty="0" err="1">
                  <a:solidFill>
                    <a:prstClr val="black"/>
                  </a:solidFill>
                  <a:latin typeface="Nunito" pitchFamily="2" charset="0"/>
                  <a:ea typeface="字魂7号-温暖童稚体" panose="00000500000000000000" pitchFamily="2" charset="-122"/>
                </a:rPr>
                <a:t>nhiều</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tiếng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gọi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endParaRPr lang="en-US" altLang="zh-CN" sz="3600" kern="1200" dirty="0" smtClean="0">
                <a:solidFill>
                  <a:prstClr val="black"/>
                </a:solidFill>
                <a:latin typeface="Nunito" pitchFamily="2" charset="0"/>
                <a:ea typeface="字魂7号-温暖童稚体" panose="00000500000000000000" pitchFamily="2" charset="-122"/>
              </a:endParaRPr>
            </a:p>
            <a:p>
              <a:pPr marR="0" lvl="0" algn="l" defTabSz="914400" rtl="0" eaLnBrk="1" fontAlgn="base" latinLnBrk="0" hangingPunct="1">
                <a:lnSpc>
                  <a:spcPct val="100000"/>
                </a:lnSpc>
                <a:spcBef>
                  <a:spcPct val="0"/>
                </a:spcBef>
                <a:spcAft>
                  <a:spcPts val="120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smtClean="0">
                  <a:solidFill>
                    <a:prstClr val="black"/>
                  </a:solidFill>
                  <a:latin typeface="Nunito" pitchFamily="2" charset="0"/>
                  <a:ea typeface="字魂7号-温暖童稚体" panose="00000500000000000000" pitchFamily="2" charset="-122"/>
                </a:rPr>
                <a:t>Từ</a:t>
              </a: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loại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ghép</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láy</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2.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nào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cũng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có</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nghĩa</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dùng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để</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tạo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nên</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câu</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endParaRPr lang="en-US" altLang="zh-CN" sz="3600" kern="1200" dirty="0">
                <a:solidFill>
                  <a:prstClr val="black"/>
                </a:solidFill>
                <a:latin typeface="Nunito" pitchFamily="2" charset="0"/>
                <a:ea typeface="字魂7号-温暖童稚体" panose="00000500000000000000" pitchFamily="2" charset="-122"/>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93193"/>
            <a:ext cx="12192000" cy="1927225"/>
          </a:xfrm>
          <a:prstGeom prst="rect">
            <a:avLst/>
          </a:prstGeom>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spTree>
    <p:extLst>
      <p:ext uri="{BB962C8B-B14F-4D97-AF65-F5344CB8AC3E}">
        <p14:creationId xmlns:p14="http://schemas.microsoft.com/office/powerpoint/2010/main" val="38966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xmlns="" id="{3983959A-7E25-4C6B-8AD4-DB00AA2C139F}"/>
              </a:ext>
            </a:extLst>
          </p:cNvPr>
          <p:cNvSpPr/>
          <p:nvPr/>
        </p:nvSpPr>
        <p:spPr>
          <a:xfrm>
            <a:off x="1194496" y="4065915"/>
            <a:ext cx="9869744" cy="2722526"/>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xmlns="" id="{558447F5-0626-4ED5-B0E7-D33BD594EA58}"/>
              </a:ext>
            </a:extLst>
          </p:cNvPr>
          <p:cNvSpPr/>
          <p:nvPr/>
        </p:nvSpPr>
        <p:spPr bwMode="auto">
          <a:xfrm>
            <a:off x="47925" y="15722"/>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6" name="Straight Connector 5">
            <a:extLst>
              <a:ext uri="{FF2B5EF4-FFF2-40B4-BE49-F238E27FC236}">
                <a16:creationId xmlns:a16="http://schemas.microsoft.com/office/drawing/2014/main" xmlns="" id="{0BEE2701-BFC8-488D-B183-B817DB55B85A}"/>
              </a:ext>
            </a:extLst>
          </p:cNvPr>
          <p:cNvCxnSpPr>
            <a:cxnSpLocks noChangeShapeType="1"/>
          </p:cNvCxnSpPr>
          <p:nvPr/>
        </p:nvCxnSpPr>
        <p:spPr bwMode="auto">
          <a:xfrm>
            <a:off x="696927" y="1200166"/>
            <a:ext cx="382221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7" name="文本框 15">
            <a:extLst>
              <a:ext uri="{FF2B5EF4-FFF2-40B4-BE49-F238E27FC236}">
                <a16:creationId xmlns:a16="http://schemas.microsoft.com/office/drawing/2014/main" xmlns="" id="{6A0F2675-79B0-4052-8D6C-0DC45481AE71}"/>
              </a:ext>
            </a:extLst>
          </p:cNvPr>
          <p:cNvSpPr txBox="1">
            <a:spLocks noChangeArrowheads="1"/>
          </p:cNvSpPr>
          <p:nvPr/>
        </p:nvSpPr>
        <p:spPr bwMode="auto">
          <a:xfrm>
            <a:off x="624646" y="123751"/>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2</a:t>
            </a:r>
            <a:r>
              <a:rPr lang="vi-VN" altLang="en-US" sz="3600" b="1" kern="1200" dirty="0">
                <a:solidFill>
                  <a:srgbClr val="002060"/>
                </a:solidFill>
                <a:latin typeface="Nunito" pitchFamily="2" charset="0"/>
                <a:ea typeface="+mn-ea"/>
                <a:cs typeface="Times New Roman" panose="02020603050405020304" pitchFamily="18" charset="0"/>
              </a:rPr>
              <a:t>: Các từ trong mỗi nhóm dưới đây có quan hệ với nhau như thế nào?</a:t>
            </a:r>
          </a:p>
        </p:txBody>
      </p:sp>
      <p:cxnSp>
        <p:nvCxnSpPr>
          <p:cNvPr id="5" name="Straight Connector 4">
            <a:extLst>
              <a:ext uri="{FF2B5EF4-FFF2-40B4-BE49-F238E27FC236}">
                <a16:creationId xmlns:a16="http://schemas.microsoft.com/office/drawing/2014/main" xmlns="" id="{912DD0F7-6774-4522-AD6F-F122716D85AB}"/>
              </a:ext>
            </a:extLst>
          </p:cNvPr>
          <p:cNvCxnSpPr>
            <a:cxnSpLocks noChangeShapeType="1"/>
          </p:cNvCxnSpPr>
          <p:nvPr/>
        </p:nvCxnSpPr>
        <p:spPr bwMode="auto">
          <a:xfrm>
            <a:off x="2987098" y="647009"/>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xmlns="" id="{54E7B4BE-C8F9-4845-82B8-C656912DBE9B}"/>
              </a:ext>
            </a:extLst>
          </p:cNvPr>
          <p:cNvSpPr txBox="1"/>
          <p:nvPr/>
        </p:nvSpPr>
        <p:spPr>
          <a:xfrm>
            <a:off x="1353312" y="3848133"/>
            <a:ext cx="10168128" cy="278537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tabLst/>
              <a:defRPr/>
            </a:pPr>
            <a:r>
              <a:rPr lang="en-US" altLang="en-US" sz="4000" b="1" kern="1200" dirty="0">
                <a:solidFill>
                  <a:srgbClr val="0B19C8"/>
                </a:solidFill>
                <a:latin typeface="Nunito" pitchFamily="2" charset="0"/>
                <a:ea typeface="+mn-ea"/>
                <a:cs typeface="Times New Roman" panose="02020603050405020304" pitchFamily="18" charset="0"/>
              </a:rPr>
              <a:t>a)</a:t>
            </a:r>
            <a:r>
              <a:rPr lang="en-US" altLang="en-US" sz="4000" b="1" i="1" kern="1200" dirty="0">
                <a:solidFill>
                  <a:srgbClr val="0B19C8"/>
                </a:solidFill>
                <a:latin typeface="Nunito" pitchFamily="2"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1"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xanh</a:t>
            </a:r>
            <a:endPar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DC33F955-6772-4B6B-A1CE-AA232AB9E06B}"/>
              </a:ext>
            </a:extLst>
          </p:cNvPr>
          <p:cNvSpPr txBox="1">
            <a:spLocks noChangeArrowheads="1"/>
          </p:cNvSpPr>
          <p:nvPr/>
        </p:nvSpPr>
        <p:spPr bwMode="auto">
          <a:xfrm>
            <a:off x="2650073" y="3111625"/>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3" name="TextBox 12">
            <a:extLst>
              <a:ext uri="{FF2B5EF4-FFF2-40B4-BE49-F238E27FC236}">
                <a16:creationId xmlns:a16="http://schemas.microsoft.com/office/drawing/2014/main" xmlns="" id="{ABE541EE-EF21-4624-90B1-6289CA0EB147}"/>
              </a:ext>
            </a:extLst>
          </p:cNvPr>
          <p:cNvSpPr txBox="1">
            <a:spLocks noChangeArrowheads="1"/>
          </p:cNvSpPr>
          <p:nvPr/>
        </p:nvSpPr>
        <p:spPr bwMode="auto">
          <a:xfrm>
            <a:off x="2650073" y="153778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4" name="TextBox 13">
            <a:extLst>
              <a:ext uri="{FF2B5EF4-FFF2-40B4-BE49-F238E27FC236}">
                <a16:creationId xmlns:a16="http://schemas.microsoft.com/office/drawing/2014/main" xmlns="" id="{6A5D484B-C88F-401D-B785-FD7D7BB9A9E1}"/>
              </a:ext>
            </a:extLst>
          </p:cNvPr>
          <p:cNvSpPr txBox="1">
            <a:spLocks noChangeArrowheads="1"/>
          </p:cNvSpPr>
          <p:nvPr/>
        </p:nvSpPr>
        <p:spPr bwMode="auto">
          <a:xfrm>
            <a:off x="2650073" y="2313968"/>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374526" y="6026688"/>
            <a:ext cx="1836629" cy="979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238F43B-9C3F-4706-9CD8-778F690F18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p:bldP spid="10" grpId="0"/>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1219</Words>
  <Application>Microsoft Office PowerPoint</Application>
  <PresentationFormat>Widescreen</PresentationFormat>
  <Paragraphs>163</Paragraphs>
  <Slides>24</Slides>
  <Notes>18</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Arial</vt:lpstr>
      <vt:lpstr>微软雅黑</vt:lpstr>
      <vt:lpstr>Nunito</vt:lpstr>
      <vt:lpstr>Permanent Marker</vt:lpstr>
      <vt:lpstr>Revue</vt:lpstr>
      <vt:lpstr>A3.Jovis-BebasNeueBold-San</vt:lpstr>
      <vt:lpstr>A2.Jovis-Doanvandai-San</vt:lpstr>
      <vt:lpstr>方正正大黑简体</vt:lpstr>
      <vt:lpstr>Baloo</vt:lpstr>
      <vt:lpstr>宋体</vt:lpstr>
      <vt:lpstr>Calibri</vt:lpstr>
      <vt:lpstr>字魂7号-温暖童稚体</vt:lpstr>
      <vt:lpstr>等线</vt:lpstr>
      <vt:lpstr>黑体</vt:lpstr>
      <vt:lpstr>Times New Roman</vt:lpstr>
      <vt:lpstr>Coiny</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lớp học</dc:title>
  <dc:creator>Admin</dc:creator>
  <cp:lastModifiedBy>DELL</cp:lastModifiedBy>
  <cp:revision>18</cp:revision>
  <dcterms:modified xsi:type="dcterms:W3CDTF">2021-12-16T03:47:59Z</dcterms:modified>
</cp:coreProperties>
</file>