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90" r:id="rId2"/>
    <p:sldMasterId id="2147483703" r:id="rId3"/>
    <p:sldMasterId id="2147483716" r:id="rId4"/>
  </p:sldMasterIdLst>
  <p:notesMasterIdLst>
    <p:notesMasterId r:id="rId27"/>
  </p:notesMasterIdLst>
  <p:sldIdLst>
    <p:sldId id="256" r:id="rId5"/>
    <p:sldId id="326" r:id="rId6"/>
    <p:sldId id="318" r:id="rId7"/>
    <p:sldId id="319" r:id="rId8"/>
    <p:sldId id="258" r:id="rId9"/>
    <p:sldId id="259" r:id="rId10"/>
    <p:sldId id="262" r:id="rId11"/>
    <p:sldId id="265" r:id="rId12"/>
    <p:sldId id="310" r:id="rId13"/>
    <p:sldId id="311" r:id="rId14"/>
    <p:sldId id="266" r:id="rId15"/>
    <p:sldId id="263" r:id="rId16"/>
    <p:sldId id="312" r:id="rId17"/>
    <p:sldId id="315" r:id="rId18"/>
    <p:sldId id="324" r:id="rId19"/>
    <p:sldId id="316" r:id="rId20"/>
    <p:sldId id="320" r:id="rId21"/>
    <p:sldId id="321" r:id="rId22"/>
    <p:sldId id="322" r:id="rId23"/>
    <p:sldId id="327" r:id="rId24"/>
    <p:sldId id="325" r:id="rId25"/>
    <p:sldId id="26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Franklin Gothic Medium" panose="020B0603020102020204" pitchFamily="34" charset="0"/>
      <p:regular r:id="rId34"/>
      <p:italic r:id="rId35"/>
    </p:embeddedFont>
    <p:embeddedFont>
      <p:font typeface="Gochi Hand" panose="020B0604020202020204" charset="0"/>
      <p:regular r:id="rId36"/>
    </p:embeddedFont>
    <p:embeddedFont>
      <p:font typeface="Wingdings 2" panose="05020102010507070707" pitchFamily="18" charset="2"/>
      <p:regular r:id="rId37"/>
    </p:embeddedFont>
    <p:embeddedFont>
      <p:font typeface="Short Stack" panose="020B0604020202020204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0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48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02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6C13-0E4E-4E7B-84BB-F154AFE0F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6C13-0E4E-4E7B-84BB-F154AFE0F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1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9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476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7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9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948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37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0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8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03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693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75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987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6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77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58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60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48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22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58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6B45351-2C79-4FB6-B7D2-336951D2AEE7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19837F0-B8AF-4249-8F70-BD2C1F7AF328}" type="slidenum">
              <a:rPr lang="en-US" altLang="en-US" b="1" kern="1200" smtClean="0">
                <a:solidFill>
                  <a:prstClr val="white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white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29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78C2FB7-C957-474C-A4F5-4B389537C72F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40CE637-B3B9-4A63-A8FD-C2CB405E5A68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31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B089505-28C1-4BE2-A8C1-FFB8972443D6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BB54136-73A5-4BB9-BEBA-F5D9754C7551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263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964CEF9-BC7A-4E8F-A946-E894B7CC8283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B939342-950D-4129-A4DA-9FE8AC867811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95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3BEDC4D-5415-41C8-893E-FB1B7CD1927B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68D549E-1C3B-4F03-8466-4FB290A17427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24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2917BAF-8B77-480C-AEC1-A11197857BB2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CAA81FC-B082-48B1-984A-122ECBDF0B5F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43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1EA5568-C7A0-4C86-A53A-0AB164E259AC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29A52BC-6F27-4633-B2CF-749BBC2B5679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2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7D206B6-9BD5-4C4D-95E1-1BD711ED4BDF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6E831C8-804F-463A-B42A-2AB612ED0D42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50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9A32C-3EC5-4730-AC75-E8AA83792B27}" type="slidenum">
              <a:rPr lang="en-US" alt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06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7B5FCFA-EC34-4F88-B2C2-1370C225BD4A}" type="datetimeFigureOut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8BB5295-F5CF-40BF-8E48-D2A8D8661E36}" type="slidenum">
              <a:rPr lang="en-US" altLang="en-US" sz="2400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sz="2400" b="1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1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0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425BDE5-67DD-4B96-B034-8217254A8900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12/7/2022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lvl="1" eaLnBrk="1" hangingPunct="1">
              <a:defRPr sz="2100"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9CAEEC-BF05-4563-8EE9-22AA3567C88B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1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M%E1%BB%A9c_s%E1%BB%91ng" TargetMode="External"/><Relationship Id="rId3" Type="http://schemas.openxmlformats.org/officeDocument/2006/relationships/hyperlink" Target="https://vi.wikipedia.org/w/index.php?title=Ch%E1%BB%89_s%E1%BB%91_h%E1%BA%A1nh_ph%C3%BAc&amp;action=edit&amp;redlink=1" TargetMode="External"/><Relationship Id="rId7" Type="http://schemas.openxmlformats.org/officeDocument/2006/relationships/hyperlink" Target="https://vi.wikipedia.org/wiki/M%C3%B4i_tr%C6%B0%E1%BB%9Dng" TargetMode="External"/><Relationship Id="rId12" Type="http://schemas.openxmlformats.org/officeDocument/2006/relationships/image" Target="../media/image16.gif"/><Relationship Id="rId2" Type="http://schemas.openxmlformats.org/officeDocument/2006/relationships/hyperlink" Target="https://vi.wikipedia.org/wiki/V%C6%B0%C6%A1ng_qu%E1%BB%91c_Bhutan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vi.wikipedia.org/wiki/Gi%C3%A1o_d%E1%BB%A5c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vi.wikipedia.org/wiki/Tinh_th%E1%BA%A7n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vi.wikipedia.org/wiki/S%E1%BB%A9c_kh%E1%BB%8Fe" TargetMode="External"/><Relationship Id="rId9" Type="http://schemas.openxmlformats.org/officeDocument/2006/relationships/hyperlink" Target="https://vi.wikipedia.org/wiki/Ch%E1%BA%A5t_l%C6%B0%E1%BB%A3ng_cu%E1%BB%99c_s%E1%BB%91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320266" y="24217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29511" y="1816858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236574" y="932117"/>
            <a:ext cx="5382772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1032" y="278834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4.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Mỗi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ng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ời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thể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khác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nhau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. Theo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em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trong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các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d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ới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ây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,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nào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là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trọng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ể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tạo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nên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gia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8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ình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?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154364" y="2055532"/>
            <a:ext cx="5029200" cy="2171700"/>
          </a:xfrm>
          <a:prstGeom prst="horizontalScroll">
            <a:avLst>
              <a:gd name="adj" fmla="val 12500"/>
            </a:avLst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Giàu có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b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Con cái học giỏi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Mọi người sống hòa thuận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Bố mẹ có chức vụ cao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1371600" y="1314450"/>
            <a:ext cx="2114550" cy="9144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Giàu có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829300" y="1428750"/>
            <a:ext cx="2171700" cy="8001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Con cái học giỏi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6000750" y="3257550"/>
            <a:ext cx="2000250" cy="10287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Bố mẹ có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chức vụ cao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1371600" y="3352800"/>
            <a:ext cx="2171700" cy="10287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Mọi người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sống hòa thuận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3781425" y="1885950"/>
            <a:ext cx="2000250" cy="1200150"/>
            <a:chOff x="2064" y="1680"/>
            <a:chExt cx="1680" cy="1008"/>
          </a:xfrm>
        </p:grpSpPr>
        <p:sp>
          <p:nvSpPr>
            <p:cNvPr id="20495" name="Rectangle 17"/>
            <p:cNvSpPr>
              <a:spLocks noChangeArrowheads="1"/>
            </p:cNvSpPr>
            <p:nvPr/>
          </p:nvSpPr>
          <p:spPr bwMode="auto">
            <a:xfrm>
              <a:off x="2256" y="2064"/>
              <a:ext cx="1296" cy="624"/>
            </a:xfrm>
            <a:prstGeom prst="rect">
              <a:avLst/>
            </a:prstGeom>
            <a:solidFill>
              <a:srgbClr val="4DD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6" name="AutoShape 18"/>
            <p:cNvSpPr>
              <a:spLocks noChangeArrowheads="1"/>
            </p:cNvSpPr>
            <p:nvPr/>
          </p:nvSpPr>
          <p:spPr bwMode="auto">
            <a:xfrm>
              <a:off x="2064" y="1680"/>
              <a:ext cx="1680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7" name="Rectangle 19"/>
            <p:cNvSpPr>
              <a:spLocks noChangeArrowheads="1"/>
            </p:cNvSpPr>
            <p:nvPr/>
          </p:nvSpPr>
          <p:spPr bwMode="auto">
            <a:xfrm>
              <a:off x="2496" y="2208"/>
              <a:ext cx="33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3120" y="220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9" name="Line 21"/>
            <p:cNvSpPr>
              <a:spLocks noChangeShapeType="1"/>
            </p:cNvSpPr>
            <p:nvPr/>
          </p:nvSpPr>
          <p:spPr bwMode="auto">
            <a:xfrm>
              <a:off x="3248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 b="1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0500" name="Line 22"/>
            <p:cNvSpPr>
              <a:spLocks noChangeShapeType="1"/>
            </p:cNvSpPr>
            <p:nvPr/>
          </p:nvSpPr>
          <p:spPr bwMode="auto">
            <a:xfrm>
              <a:off x="3120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 b="1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auto">
            <a:xfrm>
              <a:off x="2400" y="2304"/>
              <a:ext cx="11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Hạnh phúc</a:t>
              </a:r>
              <a:endParaRPr lang="vi-VN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1371600" y="1314450"/>
            <a:ext cx="2114550" cy="914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Giàu có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5829300" y="1428750"/>
            <a:ext cx="2171700" cy="8001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Con cái học giỏi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6000750" y="3257550"/>
            <a:ext cx="2000250" cy="10287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Bố mẹ có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chức vụ cao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1371600" y="3362325"/>
            <a:ext cx="2171700" cy="10287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Mọi người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sống hòa thuận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1032" y="278834"/>
            <a:ext cx="8712968" cy="92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4.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Mỗi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ng</a:t>
            </a:r>
            <a:r>
              <a:rPr lang="vi-VN" sz="24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ời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thể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cách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hiểu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khác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về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. </a:t>
            </a:r>
            <a:r>
              <a:rPr lang="vi-VN" sz="2400" b="1" dirty="0" smtClean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C5418"/>
                </a:solidFill>
                <a:latin typeface="Times New Roman"/>
              </a:rPr>
              <a:t>ây</a:t>
            </a:r>
            <a:r>
              <a:rPr lang="en-US" sz="2400" b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C5418"/>
                </a:solidFill>
                <a:latin typeface="Times New Roman"/>
              </a:rPr>
              <a:t>là</a:t>
            </a:r>
            <a:r>
              <a:rPr lang="en-US" sz="2400" b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4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trọng</a:t>
            </a:r>
            <a:r>
              <a:rPr lang="en-US" sz="24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nhất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4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ể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tạo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nên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gia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4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ình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0C5418"/>
                </a:solidFill>
                <a:latin typeface="Times New Roman"/>
              </a:rPr>
              <a:t>phúc</a:t>
            </a:r>
            <a:endParaRPr lang="en-US" sz="2400" b="1" i="1" dirty="0">
              <a:solidFill>
                <a:srgbClr val="0C5418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0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5972 -0.079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2" grpId="0" animBg="1"/>
      <p:bldP spid="48142" grpId="1" animBg="1"/>
      <p:bldP spid="48143" grpId="0" animBg="1"/>
      <p:bldP spid="48143" grpId="1" animBg="1"/>
      <p:bldP spid="48144" grpId="0" animBg="1"/>
      <p:bldP spid="48144" grpId="1" animBg="1"/>
      <p:bldP spid="48154" grpId="0" animBg="1"/>
      <p:bldP spid="48154" grpId="1" animBg="1"/>
      <p:bldP spid="48154" grpId="2" animBg="1"/>
      <p:bldP spid="48155" grpId="0" animBg="1"/>
      <p:bldP spid="48155" grpId="1" animBg="1"/>
      <p:bldP spid="48155" grpId="2" animBg="1"/>
      <p:bldP spid="48156" grpId="0" animBg="1"/>
      <p:bldP spid="48156" grpId="1" animBg="1"/>
      <p:bldP spid="48156" grpId="2" animBg="1"/>
      <p:bldP spid="48157" grpId="0" animBg="1"/>
      <p:bldP spid="48157" grpId="1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3101686"/>
            <a:ext cx="6400800" cy="22294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2" tooltip="Vương quốc Bhutan"/>
              </a:rPr>
              <a:t>Vương quốc Bu-tan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 được đánh giá là nước có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3" tooltip="Chỉ số hạnh phúc (trang chưa được viết)"/>
              </a:rPr>
              <a:t>chỉ số hạnh phúc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cao dựa trên các yếu tố như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4" tooltip="Sức khỏe"/>
              </a:rPr>
              <a:t>sức khỏe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5" tooltip="Tinh thần"/>
              </a:rPr>
              <a:t>tinh thần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6" tooltip="Giáo dục"/>
              </a:rPr>
              <a:t>giáo dục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7" tooltip="Môi trường"/>
              </a:rPr>
              <a:t>môi trường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vi-VN" sz="2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chất lượng quản lý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8" tooltip="Mức sống"/>
              </a:rPr>
              <a:t>mức sống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và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9" tooltip="Chất lượng cuộc sống"/>
              </a:rPr>
              <a:t>chất lượng sống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của người dân.</a:t>
            </a:r>
            <a:endParaRPr lang="vi-VN" sz="21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628650"/>
            <a:ext cx="3486151" cy="280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5" y="628650"/>
            <a:ext cx="3376079" cy="2800354"/>
          </a:xfrm>
          <a:prstGeom prst="rect">
            <a:avLst/>
          </a:prstGeom>
        </p:spPr>
      </p:pic>
      <p:pic>
        <p:nvPicPr>
          <p:cNvPr id="7" name="Picture 8" descr="2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6" y="15268"/>
            <a:ext cx="830939" cy="9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7845" y="-1077"/>
            <a:ext cx="5008756" cy="47797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 defTabSz="685800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Có thể em chưa biết !!!</a:t>
            </a:r>
            <a:endParaRPr lang="en-US" sz="1800" b="1" kern="1200" spc="38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5900" y="1007914"/>
            <a:ext cx="6343650" cy="1086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vi-VN" sz="3300" dirty="0">
                <a:solidFill>
                  <a:prstClr val="black"/>
                </a:solidFill>
                <a:latin typeface="Times New Roman" panose="02020603050405020304" pitchFamily="18" charset="0"/>
              </a:rPr>
              <a:t>Ngày 20 tháng </a:t>
            </a:r>
            <a:r>
              <a:rPr lang="en-US" sz="3300" dirty="0">
                <a:solidFill>
                  <a:prstClr val="black"/>
                </a:solidFill>
                <a:latin typeface="Calibri"/>
              </a:rPr>
              <a:t>3</a:t>
            </a:r>
            <a:r>
              <a:rPr lang="vi-VN" sz="3300" dirty="0">
                <a:solidFill>
                  <a:prstClr val="black"/>
                </a:solidFill>
                <a:latin typeface="Times New Roman" panose="02020603050405020304" pitchFamily="18" charset="0"/>
              </a:rPr>
              <a:t> hằng năm được Liên Hiệp Quốc chọn là </a:t>
            </a: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Ngày Quốc tế Hạnh phúc</a:t>
            </a:r>
            <a:endParaRPr lang="vi-VN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6" y="88007"/>
            <a:ext cx="830939" cy="9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7622" y="263889"/>
            <a:ext cx="5180206" cy="5715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 defTabSz="685800">
              <a:buClrTx/>
            </a:pPr>
            <a:r>
              <a:rPr lang="vi-VN" sz="405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Có thể em chưa biết !!!</a:t>
            </a:r>
            <a:endParaRPr lang="en-US" sz="4050" b="1" kern="1200" spc="38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4393"/>
            <a:ext cx="4998199" cy="26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07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14500" y="1402557"/>
            <a:ext cx="6172200" cy="3740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ClrTx/>
            </a:pPr>
            <a:endParaRPr lang="en-US" altLang="vi-VN" sz="21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marL="257175" indent="-257175" defTabSz="685800">
              <a:buClrTx/>
            </a:pPr>
            <a:endParaRPr lang="en-US" altLang="vi-VN" sz="21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2303" y="-1622"/>
            <a:ext cx="6629400" cy="1277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defTabSz="685800">
              <a:buClrTx/>
            </a:pPr>
            <a:endParaRPr lang="vi-VN" sz="22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0" y="696341"/>
            <a:ext cx="605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Tập tha thứ.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Bớt lo lắng.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Sống giản dị, tiết kiệm.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Quan tâm, giúp đỡ người khác khi có thể.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Không ngừng học hỏi trau dồi bản thân.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5118" y="3595248"/>
            <a:ext cx="6343650" cy="1277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en-US" altLang="vi-VN" sz="22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75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buClrTx/>
            </a:pPr>
            <a:endParaRPr lang="vi-VN" sz="225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993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5821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động</a:t>
            </a:r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Vận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dụng</a:t>
            </a:r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8" descr="Hoa 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0"/>
            <a:ext cx="73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127"/>
          <p:cNvSpPr>
            <a:spLocks noChangeArrowheads="1" noChangeShapeType="1" noTextEdit="1"/>
          </p:cNvSpPr>
          <p:nvPr/>
        </p:nvSpPr>
        <p:spPr bwMode="auto">
          <a:xfrm>
            <a:off x="2057400" y="171450"/>
            <a:ext cx="23431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700" b="1" i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Ô CHỮ:</a:t>
            </a:r>
            <a:endParaRPr lang="en-US" sz="2700" b="1" i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2" name="WordArt 128"/>
          <p:cNvSpPr>
            <a:spLocks noChangeArrowheads="1" noChangeShapeType="1" noTextEdit="1"/>
          </p:cNvSpPr>
          <p:nvPr/>
        </p:nvSpPr>
        <p:spPr bwMode="auto">
          <a:xfrm>
            <a:off x="4518422" y="141685"/>
            <a:ext cx="314325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vốn từ về Hạnh phúc</a:t>
            </a:r>
          </a:p>
        </p:txBody>
      </p:sp>
      <p:graphicFrame>
        <p:nvGraphicFramePr>
          <p:cNvPr id="46429" name="Group 349"/>
          <p:cNvGraphicFramePr>
            <a:graphicFrameLocks noGrp="1"/>
          </p:cNvGraphicFramePr>
          <p:nvPr/>
        </p:nvGraphicFramePr>
        <p:xfrm>
          <a:off x="3943350" y="20097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Đ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Ứ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03" name="Group 423"/>
          <p:cNvGraphicFramePr>
            <a:graphicFrameLocks noGrp="1"/>
          </p:cNvGraphicFramePr>
          <p:nvPr/>
        </p:nvGraphicFramePr>
        <p:xfrm>
          <a:off x="2914650" y="12096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Ấ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Ạ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163" name="Group 83"/>
          <p:cNvGraphicFramePr>
            <a:graphicFrameLocks noGrp="1"/>
          </p:cNvGraphicFramePr>
          <p:nvPr/>
        </p:nvGraphicFramePr>
        <p:xfrm>
          <a:off x="3595687" y="3209925"/>
          <a:ext cx="2071686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Q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Ý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179" name="Group 99"/>
          <p:cNvGraphicFramePr>
            <a:graphicFrameLocks noGrp="1"/>
          </p:cNvGraphicFramePr>
          <p:nvPr/>
        </p:nvGraphicFramePr>
        <p:xfrm>
          <a:off x="3257551" y="1609725"/>
          <a:ext cx="3107529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Ã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Y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Ệ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219" name="Group 139"/>
          <p:cNvGraphicFramePr>
            <a:graphicFrameLocks noGrp="1"/>
          </p:cNvGraphicFramePr>
          <p:nvPr/>
        </p:nvGraphicFramePr>
        <p:xfrm>
          <a:off x="3257550" y="3609975"/>
          <a:ext cx="2416968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Ợ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279" name="Group 199"/>
          <p:cNvGraphicFramePr>
            <a:graphicFrameLocks noGrp="1"/>
          </p:cNvGraphicFramePr>
          <p:nvPr/>
        </p:nvGraphicFramePr>
        <p:xfrm>
          <a:off x="3257550" y="36099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40" name="Group 560"/>
          <p:cNvGraphicFramePr>
            <a:graphicFrameLocks noGrp="1"/>
          </p:cNvGraphicFramePr>
          <p:nvPr/>
        </p:nvGraphicFramePr>
        <p:xfrm>
          <a:off x="3943350" y="2009775"/>
          <a:ext cx="2416968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315" name="Group 235"/>
          <p:cNvGraphicFramePr>
            <a:graphicFrameLocks noGrp="1"/>
          </p:cNvGraphicFramePr>
          <p:nvPr/>
        </p:nvGraphicFramePr>
        <p:xfrm>
          <a:off x="3600450" y="3209925"/>
          <a:ext cx="2071686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331" name="Group 251"/>
          <p:cNvGraphicFramePr>
            <a:graphicFrameLocks noGrp="1"/>
          </p:cNvGraphicFramePr>
          <p:nvPr/>
        </p:nvGraphicFramePr>
        <p:xfrm>
          <a:off x="3257551" y="1609725"/>
          <a:ext cx="3107529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389" name="AutoShape 309"/>
          <p:cNvSpPr>
            <a:spLocks noChangeArrowheads="1"/>
          </p:cNvSpPr>
          <p:nvPr/>
        </p:nvSpPr>
        <p:spPr bwMode="auto">
          <a:xfrm>
            <a:off x="1543050" y="8001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0" name="AutoShape 310"/>
          <p:cNvSpPr>
            <a:spLocks noChangeArrowheads="1"/>
          </p:cNvSpPr>
          <p:nvPr/>
        </p:nvSpPr>
        <p:spPr bwMode="auto">
          <a:xfrm>
            <a:off x="1547812" y="16002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1" name="AutoShape 311"/>
          <p:cNvSpPr>
            <a:spLocks noChangeArrowheads="1"/>
          </p:cNvSpPr>
          <p:nvPr/>
        </p:nvSpPr>
        <p:spPr bwMode="auto">
          <a:xfrm>
            <a:off x="1547812" y="2031207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2" name="AutoShape 312"/>
          <p:cNvSpPr>
            <a:spLocks noChangeArrowheads="1"/>
          </p:cNvSpPr>
          <p:nvPr/>
        </p:nvSpPr>
        <p:spPr bwMode="auto">
          <a:xfrm>
            <a:off x="1547812" y="2463404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3" name="AutoShape 313"/>
          <p:cNvSpPr>
            <a:spLocks noChangeArrowheads="1"/>
          </p:cNvSpPr>
          <p:nvPr/>
        </p:nvSpPr>
        <p:spPr bwMode="auto">
          <a:xfrm>
            <a:off x="1547812" y="28956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4" name="AutoShape 314"/>
          <p:cNvSpPr>
            <a:spLocks noChangeArrowheads="1"/>
          </p:cNvSpPr>
          <p:nvPr/>
        </p:nvSpPr>
        <p:spPr bwMode="auto">
          <a:xfrm>
            <a:off x="1547812" y="3274219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5" name="AutoShape 315"/>
          <p:cNvSpPr>
            <a:spLocks noChangeArrowheads="1"/>
          </p:cNvSpPr>
          <p:nvPr/>
        </p:nvSpPr>
        <p:spPr bwMode="auto">
          <a:xfrm>
            <a:off x="1547812" y="3668316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6" name="AutoShape 316"/>
          <p:cNvSpPr>
            <a:spLocks noChangeArrowheads="1"/>
          </p:cNvSpPr>
          <p:nvPr/>
        </p:nvSpPr>
        <p:spPr bwMode="auto">
          <a:xfrm>
            <a:off x="1547812" y="1221582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448" name="Group 368"/>
          <p:cNvGraphicFramePr>
            <a:graphicFrameLocks noGrp="1"/>
          </p:cNvGraphicFramePr>
          <p:nvPr/>
        </p:nvGraphicFramePr>
        <p:xfrm>
          <a:off x="4286250" y="240982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Ậ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17" name="Group 437"/>
          <p:cNvGraphicFramePr>
            <a:graphicFrameLocks noGrp="1"/>
          </p:cNvGraphicFramePr>
          <p:nvPr/>
        </p:nvGraphicFramePr>
        <p:xfrm>
          <a:off x="3943350" y="80962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34" name="Group 454"/>
          <p:cNvGraphicFramePr>
            <a:graphicFrameLocks noGrp="1"/>
          </p:cNvGraphicFramePr>
          <p:nvPr/>
        </p:nvGraphicFramePr>
        <p:xfrm>
          <a:off x="3943350" y="280987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Ư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Ý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46" name="Group 466"/>
          <p:cNvGraphicFramePr>
            <a:graphicFrameLocks noGrp="1"/>
          </p:cNvGraphicFramePr>
          <p:nvPr/>
        </p:nvGraphicFramePr>
        <p:xfrm>
          <a:off x="3943350" y="280987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58" name="Group 478"/>
          <p:cNvGraphicFramePr>
            <a:graphicFrameLocks noGrp="1"/>
          </p:cNvGraphicFramePr>
          <p:nvPr/>
        </p:nvGraphicFramePr>
        <p:xfrm>
          <a:off x="3943350" y="80962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70" name="Group 490"/>
          <p:cNvGraphicFramePr>
            <a:graphicFrameLocks noGrp="1"/>
          </p:cNvGraphicFramePr>
          <p:nvPr/>
        </p:nvGraphicFramePr>
        <p:xfrm>
          <a:off x="4286250" y="240982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08" name="Group 528"/>
          <p:cNvGraphicFramePr>
            <a:graphicFrameLocks noGrp="1"/>
          </p:cNvGraphicFramePr>
          <p:nvPr/>
        </p:nvGraphicFramePr>
        <p:xfrm>
          <a:off x="2914650" y="12096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610" name="Text Box 530"/>
          <p:cNvSpPr txBox="1">
            <a:spLocks noChangeArrowheads="1"/>
          </p:cNvSpPr>
          <p:nvPr/>
        </p:nvSpPr>
        <p:spPr bwMode="auto">
          <a:xfrm>
            <a:off x="2686050" y="4286250"/>
            <a:ext cx="462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Điều may mắn, tốt lành, trái nghĩa với từ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họa.</a:t>
            </a:r>
          </a:p>
        </p:txBody>
      </p:sp>
      <p:sp>
        <p:nvSpPr>
          <p:cNvPr id="46611" name="Text Box 531"/>
          <p:cNvSpPr txBox="1">
            <a:spLocks noChangeArrowheads="1"/>
          </p:cNvSpPr>
          <p:nvPr/>
        </p:nvSpPr>
        <p:spPr bwMode="auto">
          <a:xfrm>
            <a:off x="2971800" y="4457700"/>
            <a:ext cx="2914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Trái nghĩa với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hạnh phúc.</a:t>
            </a:r>
          </a:p>
        </p:txBody>
      </p:sp>
      <p:sp>
        <p:nvSpPr>
          <p:cNvPr id="46612" name="Text Box 532"/>
          <p:cNvSpPr txBox="1">
            <a:spLocks noChangeArrowheads="1"/>
          </p:cNvSpPr>
          <p:nvPr/>
        </p:nvSpPr>
        <p:spPr bwMode="auto">
          <a:xfrm>
            <a:off x="2457450" y="4686300"/>
            <a:ext cx="5143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Đồng nghĩa với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hạnh phúc</a:t>
            </a: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, đạt được điều mong ước.</a:t>
            </a:r>
          </a:p>
        </p:txBody>
      </p:sp>
      <p:sp>
        <p:nvSpPr>
          <p:cNvPr id="46613" name="Text Box 533"/>
          <p:cNvSpPr txBox="1">
            <a:spLocks noChangeArrowheads="1"/>
          </p:cNvSpPr>
          <p:nvPr/>
        </p:nvSpPr>
        <p:spPr bwMode="auto">
          <a:xfrm>
            <a:off x="2743200" y="4400551"/>
            <a:ext cx="4743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điều tốt lành để lại cho con cháu, do ăn ở tốt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(theo quan niệm của người xưa).</a:t>
            </a:r>
          </a:p>
        </p:txBody>
      </p:sp>
      <p:sp>
        <p:nvSpPr>
          <p:cNvPr id="46614" name="Text Box 534"/>
          <p:cNvSpPr txBox="1">
            <a:spLocks noChangeArrowheads="1"/>
          </p:cNvSpPr>
          <p:nvPr/>
        </p:nvSpPr>
        <p:spPr bwMode="auto">
          <a:xfrm>
            <a:off x="2228850" y="4457700"/>
            <a:ext cx="491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gương mặt của người có lòng hiền từ, nhân hậu.</a:t>
            </a:r>
          </a:p>
        </p:txBody>
      </p:sp>
      <p:sp>
        <p:nvSpPr>
          <p:cNvPr id="46615" name="Text Box 535"/>
          <p:cNvSpPr txBox="1">
            <a:spLocks noChangeArrowheads="1"/>
          </p:cNvSpPr>
          <p:nvPr/>
        </p:nvSpPr>
        <p:spPr bwMode="auto">
          <a:xfrm>
            <a:off x="2571750" y="4400550"/>
            <a:ext cx="3829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Đạt được đúng điều mình mong muốn.</a:t>
            </a:r>
          </a:p>
        </p:txBody>
      </p:sp>
      <p:sp>
        <p:nvSpPr>
          <p:cNvPr id="46616" name="Text Box 536"/>
          <p:cNvSpPr txBox="1">
            <a:spLocks noChangeArrowheads="1"/>
          </p:cNvSpPr>
          <p:nvPr/>
        </p:nvSpPr>
        <p:spPr bwMode="auto">
          <a:xfrm>
            <a:off x="2857500" y="4629150"/>
            <a:ext cx="4000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sự giàu có và sang trọng.</a:t>
            </a:r>
          </a:p>
        </p:txBody>
      </p:sp>
      <p:sp>
        <p:nvSpPr>
          <p:cNvPr id="46617" name="Text Box 537"/>
          <p:cNvSpPr txBox="1">
            <a:spLocks noChangeArrowheads="1"/>
          </p:cNvSpPr>
          <p:nvPr/>
        </p:nvSpPr>
        <p:spPr bwMode="auto">
          <a:xfrm>
            <a:off x="2343150" y="4526757"/>
            <a:ext cx="4229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lợi ích mà mọi người được hưởng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(không phải trả tiền).</a:t>
            </a:r>
          </a:p>
        </p:txBody>
      </p:sp>
      <p:graphicFrame>
        <p:nvGraphicFramePr>
          <p:cNvPr id="46639" name="Group 559"/>
          <p:cNvGraphicFramePr>
            <a:graphicFrameLocks noGrp="1"/>
          </p:cNvGraphicFramePr>
          <p:nvPr/>
        </p:nvGraphicFramePr>
        <p:xfrm>
          <a:off x="4286250" y="809625"/>
          <a:ext cx="395288" cy="320040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638" name="AutoShape 558"/>
          <p:cNvSpPr>
            <a:spLocks noChangeArrowheads="1"/>
          </p:cNvSpPr>
          <p:nvPr/>
        </p:nvSpPr>
        <p:spPr bwMode="auto">
          <a:xfrm>
            <a:off x="4286251" y="4074319"/>
            <a:ext cx="432197" cy="325041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graphicFrame>
        <p:nvGraphicFramePr>
          <p:cNvPr id="46662" name="Group 582"/>
          <p:cNvGraphicFramePr>
            <a:graphicFrameLocks noGrp="1"/>
          </p:cNvGraphicFramePr>
          <p:nvPr/>
        </p:nvGraphicFramePr>
        <p:xfrm>
          <a:off x="4286250" y="809625"/>
          <a:ext cx="395288" cy="320040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E1271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4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4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4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8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4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4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4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10" dur="2000"/>
                                        <p:tgtEl>
                                          <p:spTgt spid="4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46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500"/>
                                        <p:tgtEl>
                                          <p:spTgt spid="46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1" dur="500"/>
                                        <p:tgtEl>
                                          <p:spTgt spid="4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4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38"/>
                  </p:tgtEl>
                </p:cond>
              </p:nextCondLst>
            </p:seq>
          </p:childTnLst>
        </p:cTn>
      </p:par>
    </p:tnLst>
    <p:bldLst>
      <p:bldP spid="46389" grpId="0" animBg="1"/>
      <p:bldP spid="46390" grpId="0" animBg="1"/>
      <p:bldP spid="46391" grpId="0" animBg="1"/>
      <p:bldP spid="46392" grpId="0" animBg="1"/>
      <p:bldP spid="46393" grpId="0" animBg="1"/>
      <p:bldP spid="46394" grpId="0" animBg="1"/>
      <p:bldP spid="46395" grpId="0" animBg="1"/>
      <p:bldP spid="46396" grpId="0" animBg="1"/>
      <p:bldP spid="46610" grpId="0"/>
      <p:bldP spid="46610" grpId="1"/>
      <p:bldP spid="46611" grpId="0"/>
      <p:bldP spid="46611" grpId="1"/>
      <p:bldP spid="46612" grpId="0"/>
      <p:bldP spid="46612" grpId="1"/>
      <p:bldP spid="46613" grpId="0"/>
      <p:bldP spid="46613" grpId="1"/>
      <p:bldP spid="46614" grpId="0"/>
      <p:bldP spid="46614" grpId="1"/>
      <p:bldP spid="46615" grpId="0"/>
      <p:bldP spid="46615" grpId="1"/>
      <p:bldP spid="46616" grpId="0"/>
      <p:bldP spid="46616" grpId="1"/>
      <p:bldP spid="46617" grpId="0"/>
      <p:bldP spid="466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96" y="4004900"/>
            <a:ext cx="987216" cy="88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-114300"/>
            <a:ext cx="1607344" cy="16073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85951" y="114300"/>
            <a:ext cx="5029200" cy="2114550"/>
          </a:xfrm>
          <a:prstGeom prst="wedgeRoundRectCallout">
            <a:avLst>
              <a:gd name="adj1" fmla="val 55968"/>
              <a:gd name="adj2" fmla="val 88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719376"/>
            <a:ext cx="900398" cy="90439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135329" y="4286250"/>
            <a:ext cx="5751368" cy="45325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1" y="3123456"/>
            <a:ext cx="987216" cy="94200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135329" y="3399037"/>
            <a:ext cx="5751368" cy="4871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9" y="2284869"/>
            <a:ext cx="987216" cy="90601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114546" y="2568669"/>
            <a:ext cx="5928018" cy="47798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74086"/>
            <a:ext cx="1607344" cy="1607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004582"/>
            <a:ext cx="900398" cy="904399"/>
          </a:xfrm>
          <a:prstGeom prst="rect">
            <a:avLst/>
          </a:prstGeom>
        </p:spPr>
      </p:pic>
      <p:sp>
        <p:nvSpPr>
          <p:cNvPr id="13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993855" y="888436"/>
            <a:ext cx="4931687" cy="1401659"/>
          </a:xfrm>
          <a:prstGeom prst="wedgeRoundRectCallout">
            <a:avLst>
              <a:gd name="adj1" fmla="val 57097"/>
              <a:gd name="adj2" fmla="val 264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25000"/>
              </a:lnSpc>
              <a:spcBef>
                <a:spcPct val="50000"/>
              </a:spcBef>
              <a:buClrTx/>
            </a:pP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2" y="3147243"/>
            <a:ext cx="987216" cy="887211"/>
          </a:xfrm>
          <a:prstGeom prst="rect">
            <a:avLst/>
          </a:prstGeom>
        </p:spPr>
      </p:pic>
      <p:sp>
        <p:nvSpPr>
          <p:cNvPr id="2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773062" y="3318645"/>
            <a:ext cx="2559872" cy="45325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endParaRPr 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</a:pPr>
            <a:endParaRPr 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34" y="3971718"/>
            <a:ext cx="987216" cy="942001"/>
          </a:xfrm>
          <a:prstGeom prst="rect">
            <a:avLst/>
          </a:prstGeom>
        </p:spPr>
      </p:pic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726628" y="4199137"/>
            <a:ext cx="2559872" cy="4871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2" y="2239253"/>
            <a:ext cx="987216" cy="906017"/>
          </a:xfrm>
          <a:prstGeom prst="rect">
            <a:avLst/>
          </a:prstGeom>
        </p:spPr>
      </p:pic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783778" y="2536603"/>
            <a:ext cx="2569122" cy="47798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940</Words>
  <Application>Microsoft Office PowerPoint</Application>
  <PresentationFormat>On-screen Show (16:9)</PresentationFormat>
  <Paragraphs>172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Calibri</vt:lpstr>
      <vt:lpstr>Franklin Gothic Book</vt:lpstr>
      <vt:lpstr>.VnTime</vt:lpstr>
      <vt:lpstr>Tahoma</vt:lpstr>
      <vt:lpstr>Franklin Gothic Medium</vt:lpstr>
      <vt:lpstr>Gochi Hand</vt:lpstr>
      <vt:lpstr>Arial</vt:lpstr>
      <vt:lpstr>Wingdings 2</vt:lpstr>
      <vt:lpstr>Short Stack</vt:lpstr>
      <vt:lpstr>Times New Roman</vt:lpstr>
      <vt:lpstr>The Digital Quick Grammar by Slidesgo</vt:lpstr>
      <vt:lpstr>Office Theme</vt:lpstr>
      <vt:lpstr>1_Office Theme</vt:lpstr>
      <vt:lpstr>Trek</vt:lpstr>
      <vt:lpstr>Mở rộng vốn từ: Hạnh phúc </vt:lpstr>
      <vt:lpstr>Khởi động</vt:lpstr>
      <vt:lpstr>PowerPoint Presentation</vt:lpstr>
      <vt:lpstr>PowerPoint Presentation</vt:lpstr>
      <vt:lpstr>Khám phá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Windows User</cp:lastModifiedBy>
  <cp:revision>15</cp:revision>
  <dcterms:modified xsi:type="dcterms:W3CDTF">2022-12-07T15:12:41Z</dcterms:modified>
</cp:coreProperties>
</file>