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Lst>
  <p:notesMasterIdLst>
    <p:notesMasterId r:id="rId38"/>
  </p:notesMasterIdLst>
  <p:sldIdLst>
    <p:sldId id="257" r:id="rId4"/>
    <p:sldId id="287" r:id="rId5"/>
    <p:sldId id="259" r:id="rId6"/>
    <p:sldId id="311" r:id="rId7"/>
    <p:sldId id="302" r:id="rId8"/>
    <p:sldId id="310" r:id="rId9"/>
    <p:sldId id="291" r:id="rId10"/>
    <p:sldId id="312" r:id="rId11"/>
    <p:sldId id="313" r:id="rId12"/>
    <p:sldId id="314" r:id="rId13"/>
    <p:sldId id="315" r:id="rId14"/>
    <p:sldId id="318" r:id="rId15"/>
    <p:sldId id="332" r:id="rId16"/>
    <p:sldId id="331" r:id="rId17"/>
    <p:sldId id="316" r:id="rId18"/>
    <p:sldId id="288" r:id="rId19"/>
    <p:sldId id="307" r:id="rId20"/>
    <p:sldId id="309" r:id="rId21"/>
    <p:sldId id="320" r:id="rId22"/>
    <p:sldId id="323" r:id="rId23"/>
    <p:sldId id="322" r:id="rId24"/>
    <p:sldId id="256" r:id="rId25"/>
    <p:sldId id="321" r:id="rId26"/>
    <p:sldId id="534" r:id="rId27"/>
    <p:sldId id="317" r:id="rId28"/>
    <p:sldId id="325" r:id="rId29"/>
    <p:sldId id="268" r:id="rId30"/>
    <p:sldId id="326" r:id="rId31"/>
    <p:sldId id="327" r:id="rId32"/>
    <p:sldId id="328" r:id="rId33"/>
    <p:sldId id="329" r:id="rId34"/>
    <p:sldId id="330" r:id="rId35"/>
    <p:sldId id="334" r:id="rId36"/>
    <p:sldId id="28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3717" autoAdjust="0"/>
  </p:normalViewPr>
  <p:slideViewPr>
    <p:cSldViewPr snapToGrid="0">
      <p:cViewPr varScale="1">
        <p:scale>
          <a:sx n="68" d="100"/>
          <a:sy n="68"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extLst>
      <p:ext uri="{BB962C8B-B14F-4D97-AF65-F5344CB8AC3E}">
        <p14:creationId xmlns:p14="http://schemas.microsoft.com/office/powerpoint/2010/main" val="210854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43677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extLst>
      <p:ext uri="{BB962C8B-B14F-4D97-AF65-F5344CB8AC3E}">
        <p14:creationId xmlns:p14="http://schemas.microsoft.com/office/powerpoint/2010/main" val="404328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extLst>
      <p:ext uri="{BB962C8B-B14F-4D97-AF65-F5344CB8AC3E}">
        <p14:creationId xmlns:p14="http://schemas.microsoft.com/office/powerpoint/2010/main" val="227502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33</a:t>
            </a:fld>
            <a:endParaRPr lang="zh-CN" sz="1200" dirty="0"/>
          </a:p>
        </p:txBody>
      </p:sp>
    </p:spTree>
    <p:extLst>
      <p:ext uri="{BB962C8B-B14F-4D97-AF65-F5344CB8AC3E}">
        <p14:creationId xmlns:p14="http://schemas.microsoft.com/office/powerpoint/2010/main" val="235382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5" name="Google Shape;15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74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313569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7395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332637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157506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190637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27</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148803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0214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6220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072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9997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071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039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596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515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2977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198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04392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4178031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2682885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2293345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C6F32-809B-4A83-821D-D07C0E8E5FD3}" type="datetimeFigureOut">
              <a:rPr lang="en-US" smtClean="0"/>
              <a:pPr/>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938653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C6F32-809B-4A83-821D-D07C0E8E5FD3}" type="datetimeFigureOut">
              <a:rPr lang="en-US" smtClean="0"/>
              <a:pPr/>
              <a:t>9/23/2023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40509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C6F32-809B-4A83-821D-D07C0E8E5FD3}" type="datetimeFigureOut">
              <a:rPr lang="en-US" smtClean="0"/>
              <a:pPr/>
              <a:t>9/23/2023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1551352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pPr/>
              <a:t>9/23/2023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1006745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1660292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3844548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2729323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val="322570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993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33148514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9/23/2023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9/23/2023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9/23/2023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9/23/2023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23/09/2023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22728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pPr/>
              <a:t>9/23/2023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pPr/>
              <a:t>‹#›</a:t>
            </a:fld>
            <a:endParaRPr lang="en-US"/>
          </a:p>
        </p:txBody>
      </p:sp>
    </p:spTree>
    <p:extLst>
      <p:ext uri="{BB962C8B-B14F-4D97-AF65-F5344CB8AC3E}">
        <p14:creationId xmlns:p14="http://schemas.microsoft.com/office/powerpoint/2010/main" val="25029950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latin typeface="Arial" panose="020B0604020202020204" pitchFamily="34" charset="0"/>
              <a:cs typeface="Arial" panose="020B0604020202020204" pitchFamily="34" charset="0"/>
            </a:endParaRPr>
          </a:p>
        </p:txBody>
      </p:sp>
      <p:grpSp>
        <p:nvGrpSpPr>
          <p:cNvPr id="2" name="Group 1"/>
          <p:cNvGrpSpPr/>
          <p:nvPr/>
        </p:nvGrpSpPr>
        <p:grpSpPr>
          <a:xfrm>
            <a:off x="2999165" y="3014923"/>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10" name="Group 9"/>
          <p:cNvGrpSpPr/>
          <p:nvPr/>
        </p:nvGrpSpPr>
        <p:grpSpPr>
          <a:xfrm>
            <a:off x="1605561"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rPr>
              <a:t> 4</a:t>
            </a:r>
          </a:p>
        </p:txBody>
      </p:sp>
      <p:sp>
        <p:nvSpPr>
          <p:cNvPr id="33" name="TextBox 32"/>
          <p:cNvSpPr txBox="1"/>
          <p:nvPr/>
        </p:nvSpPr>
        <p:spPr>
          <a:xfrm>
            <a:off x="1744616" y="2978108"/>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2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4267" b="1" dirty="0">
                <a:solidFill>
                  <a:schemeClr val="bg1"/>
                </a:solidFill>
                <a:latin typeface="Arial" panose="020B0604020202020204" pitchFamily="34" charset="0"/>
                <a:ea typeface="Arial-Rounded" pitchFamily="34" charset="0"/>
                <a:cs typeface="Arial" panose="020B0604020202020204" pitchFamily="34" charset="0"/>
              </a:rPr>
              <a:t>8</a:t>
            </a:r>
          </a:p>
        </p:txBody>
      </p:sp>
      <p:sp>
        <p:nvSpPr>
          <p:cNvPr id="24" name="TextBox 23"/>
          <p:cNvSpPr txBox="1"/>
          <p:nvPr/>
        </p:nvSpPr>
        <p:spPr>
          <a:xfrm>
            <a:off x="2863189" y="3197804"/>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Arial" panose="020B0604020202020204" pitchFamily="34" charset="0"/>
                <a:ea typeface="Arial-Rounded" pitchFamily="34" charset="0"/>
                <a:cs typeface="Arial" panose="020B0604020202020204" pitchFamily="34" charset="0"/>
              </a:rPr>
              <a:t>CẦU THỦ DỰ BỊ</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
        <p:nvSpPr>
          <p:cNvPr id="22" name="TextBox 21"/>
          <p:cNvSpPr txBox="1"/>
          <p:nvPr/>
        </p:nvSpPr>
        <p:spPr>
          <a:xfrm>
            <a:off x="9660138" y="5778441"/>
            <a:ext cx="2751894" cy="492378"/>
          </a:xfrm>
          <a:prstGeom prst="rect">
            <a:avLst/>
          </a:prstGeom>
          <a:noFill/>
        </p:spPr>
        <p:txBody>
          <a:bodyPr wrap="square" lIns="121855" tIns="60928" rIns="121855" bIns="60928" rtlCol="0">
            <a:spAutoFit/>
          </a:bodyPr>
          <a:lstStyle/>
          <a:p>
            <a:pPr algn="ctr"/>
            <a:r>
              <a:rPr lang="en-US" sz="2400" b="1" dirty="0">
                <a:solidFill>
                  <a:srgbClr val="0070C0"/>
                </a:solidFill>
                <a:latin typeface="Arial" panose="020B0604020202020204" pitchFamily="34" charset="0"/>
                <a:ea typeface="Arial-Rounded" pitchFamily="34" charset="0"/>
                <a:cs typeface="Arial" panose="020B0604020202020204" pitchFamily="34" charset="0"/>
              </a:rPr>
              <a:t>Trang 34</a:t>
            </a:r>
          </a:p>
        </p:txBody>
      </p:sp>
      <p:sp>
        <p:nvSpPr>
          <p:cNvPr id="3" name="TextBox 2">
            <a:extLst>
              <a:ext uri="{FF2B5EF4-FFF2-40B4-BE49-F238E27FC236}">
                <a16:creationId xmlns:a16="http://schemas.microsoft.com/office/drawing/2014/main" id="{1241002D-B2E9-FC11-959F-8BD6A0DA22E9}"/>
              </a:ext>
            </a:extLst>
          </p:cNvPr>
          <p:cNvSpPr txBox="1"/>
          <p:nvPr/>
        </p:nvSpPr>
        <p:spPr>
          <a:xfrm>
            <a:off x="4316249" y="4461798"/>
            <a:ext cx="3559502" cy="769429"/>
          </a:xfrm>
          <a:prstGeom prst="rect">
            <a:avLst/>
          </a:prstGeom>
          <a:noFill/>
        </p:spPr>
        <p:txBody>
          <a:bodyPr wrap="square" lIns="91428" tIns="45714" rIns="91428" bIns="45714" rtlCol="0">
            <a:spAutoFit/>
          </a:bodyPr>
          <a:lstStyle/>
          <a:p>
            <a:pPr algn="ctr"/>
            <a:r>
              <a:rPr lang="nl-NL" sz="4400" b="1" dirty="0">
                <a:solidFill>
                  <a:srgbClr val="FF0000"/>
                </a:solidFill>
                <a:ea typeface="Arial-Rounded" pitchFamily="34" charset="0"/>
              </a:rPr>
              <a:t>Đọc - tiết 1 + 2</a:t>
            </a:r>
            <a:endParaRPr lang="en-US" sz="4400" b="1" dirty="0">
              <a:solidFill>
                <a:srgbClr val="FF0000"/>
              </a:solidFill>
              <a:latin typeface="Arial" pitchFamily="34" charset="0"/>
              <a:ea typeface="Arial-Rounded" pitchFamily="34" charset="0"/>
              <a:cs typeface="Arial" pitchFamily="34" charset="0"/>
            </a:endParaRPr>
          </a:p>
        </p:txBody>
      </p:sp>
      <p:sp>
        <p:nvSpPr>
          <p:cNvPr id="4" name="TextBox 3">
            <a:extLst>
              <a:ext uri="{FF2B5EF4-FFF2-40B4-BE49-F238E27FC236}">
                <a16:creationId xmlns:a16="http://schemas.microsoft.com/office/drawing/2014/main" id="{3008ABFF-F385-74EB-F807-D15CA4E2BB46}"/>
              </a:ext>
            </a:extLst>
          </p:cNvPr>
          <p:cNvSpPr txBox="1"/>
          <p:nvPr/>
        </p:nvSpPr>
        <p:spPr>
          <a:xfrm>
            <a:off x="2817689" y="580108"/>
            <a:ext cx="8929047" cy="923330"/>
          </a:xfrm>
          <a:prstGeom prst="rect">
            <a:avLst/>
          </a:prstGeom>
          <a:noFill/>
        </p:spPr>
        <p:txBody>
          <a:bodyPr wrap="none" rtlCol="0">
            <a:spAutoFit/>
          </a:bodyPr>
          <a:lstStyle/>
          <a:p>
            <a:r>
              <a:rPr lang="en-US" sz="5400" b="1" dirty="0">
                <a:solidFill>
                  <a:schemeClr val="bg1"/>
                </a:solidFill>
                <a:latin typeface="Arial" pitchFamily="34" charset="0"/>
                <a:cs typeface="Arial" pitchFamily="34" charset="0"/>
              </a:rPr>
              <a:t>EM LỚN LÊN TỪNG NGÀY</a:t>
            </a: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5" name="TextBox 14"/>
          <p:cNvSpPr txBox="1"/>
          <p:nvPr/>
        </p:nvSpPr>
        <p:spPr>
          <a:xfrm>
            <a:off x="541414" y="134231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7" name="Oval 16"/>
          <p:cNvSpPr/>
          <p:nvPr/>
        </p:nvSpPr>
        <p:spPr>
          <a:xfrm>
            <a:off x="451192" y="146538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278813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8" name="Oval 17"/>
          <p:cNvSpPr/>
          <p:nvPr/>
        </p:nvSpPr>
        <p:spPr>
          <a:xfrm>
            <a:off x="435952" y="101183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98948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607487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4008772" y="1798320"/>
            <a:ext cx="4064000" cy="16713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 ĐỌC NHÓM 4</a:t>
            </a:r>
          </a:p>
        </p:txBody>
      </p:sp>
    </p:spTree>
    <p:extLst>
      <p:ext uri="{BB962C8B-B14F-4D97-AF65-F5344CB8AC3E}">
        <p14:creationId xmlns:p14="http://schemas.microsoft.com/office/powerpoint/2010/main" val="396236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15"/>
          <p:cNvSpPr txBox="1">
            <a:spLocks noGrp="1"/>
          </p:cNvSpPr>
          <p:nvPr>
            <p:ph type="title" idx="4294967295"/>
          </p:nvPr>
        </p:nvSpPr>
        <p:spPr>
          <a:xfrm>
            <a:off x="1338617" y="269395"/>
            <a:ext cx="10265833" cy="764117"/>
          </a:xfrm>
          <a:prstGeom prst="rect">
            <a:avLst/>
          </a:prstGeom>
          <a:noFill/>
          <a:ln>
            <a:noFill/>
          </a:ln>
        </p:spPr>
        <p:txBody>
          <a:bodyPr spcFirstLastPara="1" vert="horz" wrap="square" lIns="121900" tIns="121900" rIns="121900" bIns="121900" rtlCol="0" anchor="ctr" anchorCtr="0">
            <a:noAutofit/>
          </a:bodyPr>
          <a:lstStyle/>
          <a:p>
            <a:pPr algn="ctr">
              <a:spcBef>
                <a:spcPts val="0"/>
              </a:spcBef>
              <a:buClr>
                <a:srgbClr val="002060"/>
              </a:buClr>
              <a:buSzPts val="3600"/>
            </a:pPr>
            <a:r>
              <a:rPr lang="en-US" sz="4800" b="1" dirty="0">
                <a:solidFill>
                  <a:srgbClr val="002060"/>
                </a:solidFill>
                <a:latin typeface="Times New Roman" panose="02020603050405020304" pitchFamily="18" charset="0"/>
                <a:cs typeface="Times New Roman" panose="02020603050405020304" pitchFamily="18" charset="0"/>
              </a:rPr>
              <a:t>LUYỆN ĐỌC NHÓM</a:t>
            </a:r>
            <a:endParaRPr sz="4800" b="1" dirty="0">
              <a:solidFill>
                <a:srgbClr val="002060"/>
              </a:solidFill>
              <a:latin typeface="Times New Roman" panose="02020603050405020304" pitchFamily="18" charset="0"/>
              <a:cs typeface="Times New Roman" panose="02020603050405020304" pitchFamily="18" charset="0"/>
            </a:endParaRPr>
          </a:p>
        </p:txBody>
      </p:sp>
      <p:pic>
        <p:nvPicPr>
          <p:cNvPr id="1548" name="Google Shape;1548;p15"/>
          <p:cNvPicPr preferRelativeResize="0"/>
          <p:nvPr/>
        </p:nvPicPr>
        <p:blipFill rotWithShape="1">
          <a:blip r:embed="rId3">
            <a:alphaModFix/>
          </a:blip>
          <a:srcRect/>
          <a:stretch/>
        </p:blipFill>
        <p:spPr>
          <a:xfrm>
            <a:off x="300841" y="1050195"/>
            <a:ext cx="5315224" cy="4212319"/>
          </a:xfrm>
          <a:prstGeom prst="rect">
            <a:avLst/>
          </a:prstGeom>
          <a:noFill/>
          <a:ln>
            <a:noFill/>
          </a:ln>
        </p:spPr>
      </p:pic>
      <p:sp>
        <p:nvSpPr>
          <p:cNvPr id="1549" name="Google Shape;1549;p15"/>
          <p:cNvSpPr txBox="1"/>
          <p:nvPr/>
        </p:nvSpPr>
        <p:spPr>
          <a:xfrm>
            <a:off x="561454" y="1677870"/>
            <a:ext cx="4882373" cy="3241923"/>
          </a:xfrm>
          <a:prstGeom prst="rect">
            <a:avLst/>
          </a:prstGeom>
          <a:noFill/>
          <a:ln>
            <a:noFill/>
          </a:ln>
        </p:spPr>
        <p:txBody>
          <a:bodyPr spcFirstLastPara="1" wrap="square" lIns="121900" tIns="60933" rIns="121900" bIns="60933" anchor="t" anchorCtr="0">
            <a:spAutoFit/>
          </a:bodyPr>
          <a:lstStyle/>
          <a:p>
            <a:pPr algn="ctr"/>
            <a:r>
              <a:rPr lang="en-US" sz="4267" b="1" dirty="0">
                <a:solidFill>
                  <a:srgbClr val="00B050"/>
                </a:solidFill>
                <a:latin typeface="Times New Roman"/>
                <a:ea typeface="Times New Roman"/>
                <a:cs typeface="Times New Roman"/>
                <a:sym typeface="Times New Roman"/>
              </a:rPr>
              <a:t>Yêu cầu</a:t>
            </a:r>
            <a:endParaRPr sz="4267" b="1" dirty="0">
              <a:solidFill>
                <a:srgbClr val="00B050"/>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Phân công đọc theo đoạn</a:t>
            </a:r>
            <a:endParaRPr sz="3200" dirty="0">
              <a:solidFill>
                <a:srgbClr val="0C0C0C"/>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Nhóm 4 bạn, mỗi bạn đọc một đoạn</a:t>
            </a:r>
            <a:endParaRPr sz="3200" dirty="0">
              <a:solidFill>
                <a:srgbClr val="0C0C0C"/>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Sửa lỗi cho bạn nếu bạn đọc chưa đúng.</a:t>
            </a:r>
            <a:endParaRPr sz="3200" dirty="0">
              <a:solidFill>
                <a:srgbClr val="0C0C0C"/>
              </a:solidFill>
              <a:latin typeface="Times New Roman"/>
              <a:ea typeface="Times New Roman"/>
              <a:cs typeface="Times New Roman"/>
              <a:sym typeface="Times New Roman"/>
            </a:endParaRPr>
          </a:p>
        </p:txBody>
      </p:sp>
      <p:grpSp>
        <p:nvGrpSpPr>
          <p:cNvPr id="1550" name="Google Shape;1550;p15"/>
          <p:cNvGrpSpPr/>
          <p:nvPr/>
        </p:nvGrpSpPr>
        <p:grpSpPr>
          <a:xfrm>
            <a:off x="3822503" y="5262492"/>
            <a:ext cx="2887408" cy="1427018"/>
            <a:chOff x="9030183" y="5886213"/>
            <a:chExt cx="2650029" cy="1353895"/>
          </a:xfrm>
        </p:grpSpPr>
        <p:sp>
          <p:nvSpPr>
            <p:cNvPr id="1551" name="Google Shape;1551;p15"/>
            <p:cNvSpPr/>
            <p:nvPr/>
          </p:nvSpPr>
          <p:spPr>
            <a:xfrm>
              <a:off x="9069733" y="5886213"/>
              <a:ext cx="2610479" cy="1353895"/>
            </a:xfrm>
            <a:prstGeom prst="wedgeEllipseCallout">
              <a:avLst>
                <a:gd name="adj1" fmla="val 57186"/>
                <a:gd name="adj2" fmla="val -38793"/>
              </a:avLst>
            </a:prstGeom>
            <a:solidFill>
              <a:srgbClr val="B2A0C7"/>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2" name="Google Shape;1552;p15"/>
            <p:cNvSpPr txBox="1"/>
            <p:nvPr/>
          </p:nvSpPr>
          <p:spPr>
            <a:xfrm>
              <a:off x="9030183" y="6214347"/>
              <a:ext cx="2610478" cy="739574"/>
            </a:xfrm>
            <a:prstGeom prst="rect">
              <a:avLst/>
            </a:prstGeom>
            <a:noFill/>
            <a:ln>
              <a:noFill/>
            </a:ln>
          </p:spPr>
          <p:txBody>
            <a:bodyPr spcFirstLastPara="1" wrap="square" lIns="121900" tIns="60933" rIns="121900" bIns="60933" anchor="t" anchorCtr="0">
              <a:spAutoFit/>
            </a:bodyPr>
            <a:lstStyle/>
            <a:p>
              <a:pPr algn="ctr"/>
              <a:r>
                <a:rPr lang="en-US" sz="2133" b="1" dirty="0" err="1">
                  <a:solidFill>
                    <a:srgbClr val="000000"/>
                  </a:solidFill>
                  <a:latin typeface="Times New Roman"/>
                  <a:ea typeface="Times New Roman"/>
                  <a:cs typeface="Times New Roman"/>
                  <a:sym typeface="Times New Roman"/>
                </a:rPr>
                <a:t>Chúng</a:t>
              </a:r>
              <a:r>
                <a:rPr lang="en-US" sz="2133" b="1" dirty="0">
                  <a:solidFill>
                    <a:srgbClr val="000000"/>
                  </a:solidFill>
                  <a:latin typeface="Times New Roman"/>
                  <a:ea typeface="Times New Roman"/>
                  <a:cs typeface="Times New Roman"/>
                  <a:sym typeface="Times New Roman"/>
                </a:rPr>
                <a:t> ta </a:t>
              </a:r>
              <a:r>
                <a:rPr lang="en-US" sz="2133" b="1" dirty="0" err="1">
                  <a:solidFill>
                    <a:srgbClr val="FF0000"/>
                  </a:solidFill>
                  <a:latin typeface="Times New Roman"/>
                  <a:ea typeface="Times New Roman"/>
                  <a:cs typeface="Times New Roman"/>
                  <a:sym typeface="Times New Roman"/>
                </a:rPr>
                <a:t>đọc</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nối</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tiếp</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đoạn</a:t>
              </a:r>
              <a:r>
                <a:rPr lang="en-US" sz="2133" b="1" dirty="0">
                  <a:solidFill>
                    <a:srgbClr val="000000"/>
                  </a:solidFill>
                  <a:latin typeface="Times New Roman"/>
                  <a:ea typeface="Times New Roman"/>
                  <a:cs typeface="Times New Roman"/>
                  <a:sym typeface="Times New Roman"/>
                </a:rPr>
                <a:t>. Tớ đọc đoạn 1.</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3" name="Google Shape;1553;p15"/>
          <p:cNvGrpSpPr/>
          <p:nvPr/>
        </p:nvGrpSpPr>
        <p:grpSpPr>
          <a:xfrm>
            <a:off x="7493254" y="2324422"/>
            <a:ext cx="2754783" cy="773797"/>
            <a:chOff x="9004929" y="5090876"/>
            <a:chExt cx="2754783" cy="773797"/>
          </a:xfrm>
        </p:grpSpPr>
        <p:sp>
          <p:nvSpPr>
            <p:cNvPr id="1554" name="Google Shape;1554;p15"/>
            <p:cNvSpPr/>
            <p:nvPr/>
          </p:nvSpPr>
          <p:spPr>
            <a:xfrm>
              <a:off x="9004929" y="5090876"/>
              <a:ext cx="2754783" cy="773797"/>
            </a:xfrm>
            <a:prstGeom prst="wedgeEllipseCallout">
              <a:avLst>
                <a:gd name="adj1" fmla="val 20204"/>
                <a:gd name="adj2" fmla="val 134076"/>
              </a:avLst>
            </a:prstGeom>
            <a:solidFill>
              <a:srgbClr val="C2D59B"/>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5" name="Google Shape;1555;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đọc </a:t>
              </a:r>
              <a:r>
                <a:rPr lang="en-US" sz="2133" b="1" dirty="0">
                  <a:solidFill>
                    <a:srgbClr val="FF0000"/>
                  </a:solidFill>
                  <a:latin typeface="Times New Roman"/>
                  <a:ea typeface="Times New Roman"/>
                  <a:cs typeface="Times New Roman"/>
                  <a:sym typeface="Times New Roman"/>
                </a:rPr>
                <a:t>đoạn 3</a:t>
              </a:r>
              <a:r>
                <a:rPr lang="en-US" sz="2133" b="1" dirty="0">
                  <a:solidFill>
                    <a:srgbClr val="000000"/>
                  </a:solidFill>
                  <a:latin typeface="Times New Roman"/>
                  <a:ea typeface="Times New Roman"/>
                  <a:cs typeface="Times New Roman"/>
                  <a:sym typeface="Times New Roman"/>
                </a:rPr>
                <a:t>.</a:t>
              </a:r>
              <a:endParaRPr sz="2133" b="1" dirty="0">
                <a:solidFill>
                  <a:srgbClr val="000000"/>
                </a:solidFill>
                <a:latin typeface="Times New Roman"/>
                <a:ea typeface="Times New Roman"/>
                <a:cs typeface="Times New Roman"/>
                <a:sym typeface="Times New Roman"/>
              </a:endParaRPr>
            </a:p>
          </p:txBody>
        </p:sp>
      </p:grpSp>
      <p:grpSp>
        <p:nvGrpSpPr>
          <p:cNvPr id="1556" name="Google Shape;1556;p15"/>
          <p:cNvGrpSpPr/>
          <p:nvPr/>
        </p:nvGrpSpPr>
        <p:grpSpPr>
          <a:xfrm>
            <a:off x="5443827" y="2909526"/>
            <a:ext cx="2754783" cy="773797"/>
            <a:chOff x="9004929" y="5090876"/>
            <a:chExt cx="2754783" cy="773797"/>
          </a:xfrm>
        </p:grpSpPr>
        <p:sp>
          <p:nvSpPr>
            <p:cNvPr id="1557" name="Google Shape;1557;p15"/>
            <p:cNvSpPr/>
            <p:nvPr/>
          </p:nvSpPr>
          <p:spPr>
            <a:xfrm>
              <a:off x="9004929" y="5090876"/>
              <a:ext cx="2754783" cy="773797"/>
            </a:xfrm>
            <a:prstGeom prst="wedgeEllipseCallout">
              <a:avLst>
                <a:gd name="adj1" fmla="val 48559"/>
                <a:gd name="adj2" fmla="val 112476"/>
              </a:avLst>
            </a:prstGeom>
            <a:solidFill>
              <a:srgbClr val="92CCDC"/>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8" name="Google Shape;1558;p15"/>
            <p:cNvSpPr txBox="1"/>
            <p:nvPr/>
          </p:nvSpPr>
          <p:spPr>
            <a:xfrm>
              <a:off x="9004929" y="5246001"/>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đọc </a:t>
              </a:r>
              <a:r>
                <a:rPr lang="en-US" sz="2133" b="1" dirty="0">
                  <a:solidFill>
                    <a:srgbClr val="FF0000"/>
                  </a:solidFill>
                  <a:latin typeface="Times New Roman"/>
                  <a:ea typeface="Times New Roman"/>
                  <a:cs typeface="Times New Roman"/>
                  <a:sym typeface="Times New Roman"/>
                </a:rPr>
                <a:t>đoạn 2</a:t>
              </a:r>
              <a:r>
                <a:rPr lang="en-US" sz="2133" b="1" dirty="0">
                  <a:solidFill>
                    <a:srgbClr val="000000"/>
                  </a:solidFill>
                  <a:latin typeface="Times New Roman"/>
                  <a:ea typeface="Times New Roman"/>
                  <a:cs typeface="Times New Roman"/>
                  <a:sym typeface="Times New Roman"/>
                </a:rPr>
                <a:t>.</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9" name="Google Shape;1559;p15"/>
          <p:cNvGrpSpPr/>
          <p:nvPr/>
        </p:nvGrpSpPr>
        <p:grpSpPr>
          <a:xfrm>
            <a:off x="9503839" y="2924058"/>
            <a:ext cx="2754783" cy="773797"/>
            <a:chOff x="9004929" y="5090876"/>
            <a:chExt cx="2754783" cy="773797"/>
          </a:xfrm>
        </p:grpSpPr>
        <p:sp>
          <p:nvSpPr>
            <p:cNvPr id="1560" name="Google Shape;1560;p15"/>
            <p:cNvSpPr/>
            <p:nvPr/>
          </p:nvSpPr>
          <p:spPr>
            <a:xfrm>
              <a:off x="9004929" y="5090876"/>
              <a:ext cx="2754783" cy="773797"/>
            </a:xfrm>
            <a:prstGeom prst="wedgeEllipseCallout">
              <a:avLst>
                <a:gd name="adj1" fmla="val 31699"/>
                <a:gd name="adj2" fmla="val 84966"/>
              </a:avLst>
            </a:prstGeom>
            <a:solidFill>
              <a:schemeClr val="accent6"/>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61" name="Google Shape;1561;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a:t>
              </a:r>
              <a:r>
                <a:rPr lang="en-US" sz="2133" b="1">
                  <a:solidFill>
                    <a:srgbClr val="000000"/>
                  </a:solidFill>
                  <a:latin typeface="Times New Roman"/>
                  <a:ea typeface="Times New Roman"/>
                  <a:cs typeface="Times New Roman"/>
                  <a:sym typeface="Times New Roman"/>
                </a:rPr>
                <a:t>đọc </a:t>
              </a:r>
              <a:r>
                <a:rPr lang="en-US" sz="2133" b="1">
                  <a:solidFill>
                    <a:srgbClr val="FF0000"/>
                  </a:solidFill>
                  <a:latin typeface="Times New Roman"/>
                  <a:ea typeface="Times New Roman"/>
                  <a:cs typeface="Times New Roman"/>
                  <a:sym typeface="Times New Roman"/>
                </a:rPr>
                <a:t>đoạn </a:t>
              </a:r>
              <a:r>
                <a:rPr lang="en-US" sz="2133" b="1" dirty="0">
                  <a:solidFill>
                    <a:srgbClr val="FF0000"/>
                  </a:solidFill>
                  <a:latin typeface="Times New Roman"/>
                  <a:ea typeface="Times New Roman"/>
                  <a:cs typeface="Times New Roman"/>
                  <a:sym typeface="Times New Roman"/>
                </a:rPr>
                <a:t>4</a:t>
              </a:r>
              <a:r>
                <a:rPr lang="en-US" sz="2133" b="1" dirty="0">
                  <a:solidFill>
                    <a:srgbClr val="000000"/>
                  </a:solidFill>
                  <a:latin typeface="Times New Roman"/>
                  <a:ea typeface="Times New Roman"/>
                  <a:cs typeface="Times New Roman"/>
                  <a:sym typeface="Times New Roman"/>
                </a:rPr>
                <a:t>.</a:t>
              </a:r>
              <a:endParaRPr sz="2133" b="1" dirty="0">
                <a:solidFill>
                  <a:srgbClr val="000000"/>
                </a:solidFill>
                <a:latin typeface="Times New Roman"/>
                <a:ea typeface="Times New Roman"/>
                <a:cs typeface="Times New Roman"/>
                <a:sym typeface="Times New Roman"/>
              </a:endParaRPr>
            </a:p>
          </p:txBody>
        </p:sp>
      </p:grpSp>
      <p:pic>
        <p:nvPicPr>
          <p:cNvPr id="1562" name="Google Shape;1562;p15" descr="Giải GDCD 9: Dân chủ và kỷ luật"/>
          <p:cNvPicPr preferRelativeResize="0"/>
          <p:nvPr/>
        </p:nvPicPr>
        <p:blipFill rotWithShape="1">
          <a:blip r:embed="rId4">
            <a:alphaModFix/>
          </a:blip>
          <a:srcRect/>
          <a:stretch/>
        </p:blipFill>
        <p:spPr>
          <a:xfrm>
            <a:off x="6650764" y="3885726"/>
            <a:ext cx="5556081" cy="2913700"/>
          </a:xfrm>
          <a:prstGeom prst="rect">
            <a:avLst/>
          </a:prstGeom>
          <a:noFill/>
          <a:ln>
            <a:noFill/>
          </a:ln>
        </p:spPr>
      </p:pic>
    </p:spTree>
    <p:extLst>
      <p:ext uri="{BB962C8B-B14F-4D97-AF65-F5344CB8AC3E}">
        <p14:creationId xmlns:p14="http://schemas.microsoft.com/office/powerpoint/2010/main" val="372692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8"/>
                                        </p:tgtEl>
                                        <p:attrNameLst>
                                          <p:attrName>style.visibility</p:attrName>
                                        </p:attrNameLst>
                                      </p:cBhvr>
                                      <p:to>
                                        <p:strVal val="visible"/>
                                      </p:to>
                                    </p:set>
                                    <p:animEffect transition="in" filter="fade">
                                      <p:cBhvr>
                                        <p:cTn id="7" dur="500"/>
                                        <p:tgtEl>
                                          <p:spTgt spid="1548"/>
                                        </p:tgtEl>
                                      </p:cBhvr>
                                    </p:animEffect>
                                  </p:childTnLst>
                                </p:cTn>
                              </p:par>
                              <p:par>
                                <p:cTn id="8" presetID="10" presetClass="entr" presetSubtype="0" fill="hold" nodeType="withEffect">
                                  <p:stCondLst>
                                    <p:cond delay="0"/>
                                  </p:stCondLst>
                                  <p:childTnLst>
                                    <p:set>
                                      <p:cBhvr>
                                        <p:cTn id="9" dur="1" fill="hold">
                                          <p:stCondLst>
                                            <p:cond delay="0"/>
                                          </p:stCondLst>
                                        </p:cTn>
                                        <p:tgtEl>
                                          <p:spTgt spid="1549">
                                            <p:txEl>
                                              <p:pRg st="0" end="0"/>
                                            </p:txEl>
                                          </p:spTgt>
                                        </p:tgtEl>
                                        <p:attrNameLst>
                                          <p:attrName>style.visibility</p:attrName>
                                        </p:attrNameLst>
                                      </p:cBhvr>
                                      <p:to>
                                        <p:strVal val="visible"/>
                                      </p:to>
                                    </p:set>
                                    <p:animEffect transition="in" filter="fade">
                                      <p:cBhvr>
                                        <p:cTn id="10" dur="500"/>
                                        <p:tgtEl>
                                          <p:spTgt spid="15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9">
                                            <p:txEl>
                                              <p:pRg st="1" end="1"/>
                                            </p:txEl>
                                          </p:spTgt>
                                        </p:tgtEl>
                                        <p:attrNameLst>
                                          <p:attrName>style.visibility</p:attrName>
                                        </p:attrNameLst>
                                      </p:cBhvr>
                                      <p:to>
                                        <p:strVal val="visible"/>
                                      </p:to>
                                    </p:set>
                                    <p:animEffect transition="in" filter="fade">
                                      <p:cBhvr>
                                        <p:cTn id="13" dur="500"/>
                                        <p:tgtEl>
                                          <p:spTgt spid="154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49">
                                            <p:txEl>
                                              <p:pRg st="2" end="2"/>
                                            </p:txEl>
                                          </p:spTgt>
                                        </p:tgtEl>
                                        <p:attrNameLst>
                                          <p:attrName>style.visibility</p:attrName>
                                        </p:attrNameLst>
                                      </p:cBhvr>
                                      <p:to>
                                        <p:strVal val="visible"/>
                                      </p:to>
                                    </p:set>
                                    <p:animEffect transition="in" filter="fade">
                                      <p:cBhvr>
                                        <p:cTn id="16" dur="500"/>
                                        <p:tgtEl>
                                          <p:spTgt spid="154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49">
                                            <p:txEl>
                                              <p:pRg st="3" end="3"/>
                                            </p:txEl>
                                          </p:spTgt>
                                        </p:tgtEl>
                                        <p:attrNameLst>
                                          <p:attrName>style.visibility</p:attrName>
                                        </p:attrNameLst>
                                      </p:cBhvr>
                                      <p:to>
                                        <p:strVal val="visible"/>
                                      </p:to>
                                    </p:set>
                                    <p:animEffect transition="in" filter="fade">
                                      <p:cBhvr>
                                        <p:cTn id="19" dur="500"/>
                                        <p:tgtEl>
                                          <p:spTgt spid="15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524000" y="6294467"/>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524000" y="-33993"/>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defRPr/>
              </a:pPr>
              <a:endParaRPr lang="en-US" sz="1350">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defRPr/>
              </a:pPr>
              <a:endParaRPr lang="en-US" sz="1350">
                <a:solidFill>
                  <a:prstClr val="white"/>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988563" y="606435"/>
            <a:ext cx="4780848" cy="707886"/>
          </a:xfrm>
          <a:prstGeom prst="rect">
            <a:avLst/>
          </a:prstGeom>
          <a:noFill/>
        </p:spPr>
        <p:txBody>
          <a:bodyPr wrap="square" rtlCol="0">
            <a:spAutoFit/>
          </a:bodyPr>
          <a:lstStyle/>
          <a:p>
            <a:pPr algn="ctr" defTabSz="685784">
              <a:defRPr/>
            </a:pP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3833081" y="3579487"/>
            <a:ext cx="6135672" cy="2695212"/>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2"/>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3010636" y="3450833"/>
              <a:ext cx="3686468" cy="797567"/>
            </a:xfrm>
            <a:prstGeom prst="rect">
              <a:avLst/>
            </a:prstGeom>
            <a:noFill/>
          </p:spPr>
          <p:txBody>
            <a:bodyPr wrap="square" rtlCol="0">
              <a:spAutoFit/>
            </a:bodyPr>
            <a:lstStyle/>
            <a:p>
              <a:pPr algn="ctr" defTabSz="685784">
                <a:lnSpc>
                  <a:spcPct val="150000"/>
                </a:lnSpc>
                <a:defRPr/>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2223247" y="1586044"/>
            <a:ext cx="5567082" cy="2460411"/>
            <a:chOff x="6435112" y="1133830"/>
            <a:chExt cx="8486864" cy="3832736"/>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8486864" cy="3832736"/>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766313" y="2505656"/>
              <a:ext cx="6631223" cy="1486272"/>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grpSp>
    </p:spTree>
    <p:extLst>
      <p:ext uri="{BB962C8B-B14F-4D97-AF65-F5344CB8AC3E}">
        <p14:creationId xmlns:p14="http://schemas.microsoft.com/office/powerpoint/2010/main" val="918384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2317841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864" y="425182"/>
            <a:ext cx="10995949" cy="596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pic>
        <p:nvPicPr>
          <p:cNvPr id="15" name="图片 73732" descr="PPT素材-12"/>
          <p:cNvPicPr>
            <a:picLocks noChangeAspect="1"/>
          </p:cNvPicPr>
          <p:nvPr/>
        </p:nvPicPr>
        <p:blipFill>
          <a:blip r:embed="rId2"/>
          <a:stretch>
            <a:fillRect/>
          </a:stretch>
        </p:blipFill>
        <p:spPr>
          <a:xfrm>
            <a:off x="499864" y="113323"/>
            <a:ext cx="10543131" cy="596984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56366" y="3200682"/>
            <a:ext cx="11203016" cy="1136273"/>
          </a:xfrm>
          <a:prstGeom prst="rect">
            <a:avLst/>
          </a:prstGeom>
          <a:noFill/>
          <a:ln>
            <a:noFill/>
          </a:ln>
        </p:spPr>
        <p:txBody>
          <a:bodyPr wrap="square">
            <a:spAutoFit/>
          </a:bodyPr>
          <a:lstStyle/>
          <a:p>
            <a:pPr algn="ctr" defTabSz="1219139">
              <a:lnSpc>
                <a:spcPct val="150000"/>
              </a:lnSpc>
              <a:defRPr/>
            </a:pP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Thi</a:t>
            </a:r>
            <a:r>
              <a:rPr lang="en-US" altLang="zh-CN"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r>
              <a:rPr lang="en-US" altLang="zh-CN"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nhóm</a:t>
            </a:r>
            <a:endParaRPr lang="zh-CN" altLang="en-US"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7196" y="39447"/>
            <a:ext cx="1285680" cy="19094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814" y="245541"/>
            <a:ext cx="3261485" cy="2424371"/>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5">
            <a:extLst>
              <a:ext uri="{28A0092B-C50C-407E-A947-70E740481C1C}">
                <a14:useLocalDpi xmlns:a14="http://schemas.microsoft.com/office/drawing/2010/main" val="0"/>
              </a:ext>
            </a:extLst>
          </a:blip>
          <a:srcRect t="86683" r="63070"/>
          <a:stretch/>
        </p:blipFill>
        <p:spPr>
          <a:xfrm>
            <a:off x="2462529" y="5795015"/>
            <a:ext cx="8396048" cy="946084"/>
          </a:xfrm>
          <a:prstGeom prst="rect">
            <a:avLst/>
          </a:prstGeom>
        </p:spPr>
      </p:pic>
    </p:spTree>
    <p:extLst>
      <p:ext uri="{BB962C8B-B14F-4D97-AF65-F5344CB8AC3E}">
        <p14:creationId xmlns:p14="http://schemas.microsoft.com/office/powerpoint/2010/main" val="45414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4" y="-79514"/>
            <a:ext cx="13722626" cy="6937513"/>
          </a:xfrm>
          <a:prstGeom prst="rect">
            <a:avLst/>
          </a:prstGeom>
        </p:spPr>
      </p:pic>
      <p:sp>
        <p:nvSpPr>
          <p:cNvPr id="4"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455014" y="2609525"/>
            <a:ext cx="6418608" cy="1107996"/>
          </a:xfrm>
          <a:prstGeom prst="rect">
            <a:avLst/>
          </a:prstGeom>
          <a:noFill/>
          <a:ln>
            <a:noFill/>
          </a:ln>
        </p:spPr>
        <p:txBody>
          <a:bodyPr wrap="square">
            <a:spAutoFit/>
          </a:bodyPr>
          <a:lstStyle/>
          <a:p>
            <a:pPr algn="ctr" defTabSz="1219170">
              <a:defRPr/>
            </a:pP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Tìm</a:t>
            </a:r>
            <a:r>
              <a:rPr lang="en-US" altLang="zh-CN"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hiểu</a:t>
            </a:r>
            <a:r>
              <a:rPr lang="en-US" altLang="zh-CN"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bài</a:t>
            </a:r>
            <a:endParaRPr lang="zh-CN" altLang="en-US"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674927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B12FD35-A33C-446F-AE51-FD7DA0AF6ED3}"/>
              </a:ext>
            </a:extLst>
          </p:cNvPr>
          <p:cNvSpPr txBox="1"/>
          <p:nvPr/>
        </p:nvSpPr>
        <p:spPr>
          <a:xfrm>
            <a:off x="1453832" y="684963"/>
            <a:ext cx="5854884" cy="584775"/>
          </a:xfrm>
          <a:prstGeom prst="rect">
            <a:avLst/>
          </a:prstGeom>
          <a:noFill/>
        </p:spPr>
        <p:txBody>
          <a:bodyPr wrap="square" rtlCol="0">
            <a:spAutoFit/>
          </a:bodyPr>
          <a:lstStyle/>
          <a:p>
            <a:pPr marL="742950" marR="0" lvl="0" indent="-742950" defTabSz="913256" rtl="0" eaLnBrk="1" fontAlgn="base" latinLnBrk="0" hangingPunct="1">
              <a:lnSpc>
                <a:spcPct val="100000"/>
              </a:lnSpc>
              <a:spcBef>
                <a:spcPct val="0"/>
              </a:spcBef>
              <a:spcAft>
                <a:spcPct val="0"/>
              </a:spcAft>
              <a:buClrTx/>
              <a:buSzTx/>
              <a:tabLst/>
              <a:defRPr/>
            </a:pP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1.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chuyện</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kể</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về</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ai?</a:t>
            </a:r>
          </a:p>
        </p:txBody>
      </p:sp>
      <p:sp>
        <p:nvSpPr>
          <p:cNvPr id="14" name="TextBox 13">
            <a:extLst>
              <a:ext uri="{FF2B5EF4-FFF2-40B4-BE49-F238E27FC236}">
                <a16:creationId xmlns:a16="http://schemas.microsoft.com/office/drawing/2014/main" id="{EDA1CF5D-1B6B-4A00-A003-2E8101B823A1}"/>
              </a:ext>
            </a:extLst>
          </p:cNvPr>
          <p:cNvSpPr txBox="1"/>
          <p:nvPr/>
        </p:nvSpPr>
        <p:spPr>
          <a:xfrm>
            <a:off x="1542268" y="1600603"/>
            <a:ext cx="6414016"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Câu</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chuyện</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kể</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về</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gấu</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con</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15" name="TextBox 14">
            <a:extLst>
              <a:ext uri="{FF2B5EF4-FFF2-40B4-BE49-F238E27FC236}">
                <a16:creationId xmlns:a16="http://schemas.microsoft.com/office/drawing/2014/main" id="{72E63824-232E-4FC8-865F-8EA8AEC431CC}"/>
              </a:ext>
            </a:extLst>
          </p:cNvPr>
          <p:cNvSpPr txBox="1"/>
          <p:nvPr/>
        </p:nvSpPr>
        <p:spPr>
          <a:xfrm>
            <a:off x="1273751" y="2635733"/>
            <a:ext cx="9353771" cy="58477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2.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Vì</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sao</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lúc</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đầu</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chưa</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đội</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nào</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muốn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nhận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gấu</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con?</a:t>
            </a:r>
          </a:p>
        </p:txBody>
      </p:sp>
      <p:sp>
        <p:nvSpPr>
          <p:cNvPr id="18" name="TextBox 17">
            <a:extLst>
              <a:ext uri="{FF2B5EF4-FFF2-40B4-BE49-F238E27FC236}">
                <a16:creationId xmlns:a16="http://schemas.microsoft.com/office/drawing/2014/main" id="{3B327375-4554-4BE3-B834-83A4D5E673F9}"/>
              </a:ext>
            </a:extLst>
          </p:cNvPr>
          <p:cNvSpPr txBox="1"/>
          <p:nvPr/>
        </p:nvSpPr>
        <p:spPr>
          <a:xfrm>
            <a:off x="1394561" y="3521144"/>
            <a:ext cx="8867025" cy="1481175"/>
          </a:xfrm>
          <a:prstGeom prst="rect">
            <a:avLst/>
          </a:prstGeom>
          <a:noFill/>
        </p:spPr>
        <p:txBody>
          <a:bodyPr wrap="square" rtlCol="0">
            <a:spAutoFit/>
          </a:bodyPr>
          <a:lstStyle/>
          <a:p>
            <a:pPr lvl="0" defTabSz="913256" fontAlgn="base">
              <a:lnSpc>
                <a:spcPct val="150000"/>
              </a:lnSpc>
              <a:spcBef>
                <a:spcPct val="0"/>
              </a:spcBef>
              <a:spcAft>
                <a:spcPct val="0"/>
              </a:spcAft>
              <a:defRPr/>
            </a:pP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lang="vi-VN" sz="3200" b="1" dirty="0">
                <a:solidFill>
                  <a:srgbClr val="FF0000"/>
                </a:solidFill>
                <a:latin typeface="Times New Roman" pitchFamily="18" charset="0"/>
                <a:cs typeface="Times New Roman" pitchFamily="18" charset="0"/>
              </a:rPr>
              <a:t>Lúc đầu, chưa đội nào muốn nhận gấu con vì gấu con có vẻ chậm chạp và đá bóng</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không tốt</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Tree>
    <p:extLst>
      <p:ext uri="{BB962C8B-B14F-4D97-AF65-F5344CB8AC3E}">
        <p14:creationId xmlns:p14="http://schemas.microsoft.com/office/powerpoint/2010/main" val="5805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41C46EA-92C3-4CD5-814F-D0B8F979C6E2}"/>
              </a:ext>
            </a:extLst>
          </p:cNvPr>
          <p:cNvSpPr txBox="1"/>
          <p:nvPr/>
        </p:nvSpPr>
        <p:spPr>
          <a:xfrm>
            <a:off x="1335904" y="2956803"/>
            <a:ext cx="99743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4. </a:t>
            </a:r>
            <a:r>
              <a:rPr kumimoji="0" lang="en-US" sz="28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Vì</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sao</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cuối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cùng</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cả</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2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đội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đều</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muốn</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gấu</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con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về</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đội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của</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mình</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a:t>
            </a:r>
            <a:endParaRPr kumimoji="0" lang="en-US" sz="28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endParaRPr>
          </a:p>
        </p:txBody>
      </p:sp>
      <p:sp>
        <p:nvSpPr>
          <p:cNvPr id="11" name="TextBox 10">
            <a:extLst>
              <a:ext uri="{FF2B5EF4-FFF2-40B4-BE49-F238E27FC236}">
                <a16:creationId xmlns:a16="http://schemas.microsoft.com/office/drawing/2014/main" id="{D07F4D20-1F76-4BD7-8790-8F821A931322}"/>
              </a:ext>
            </a:extLst>
          </p:cNvPr>
          <p:cNvSpPr txBox="1"/>
          <p:nvPr/>
        </p:nvSpPr>
        <p:spPr>
          <a:xfrm>
            <a:off x="1592034" y="3534010"/>
            <a:ext cx="9462095" cy="1481175"/>
          </a:xfrm>
          <a:prstGeom prst="rect">
            <a:avLst/>
          </a:prstGeom>
          <a:noFill/>
        </p:spPr>
        <p:txBody>
          <a:bodyPr wrap="square" rtlCol="0">
            <a:spAutoFit/>
          </a:bodyPr>
          <a:lstStyle/>
          <a:p>
            <a:pPr lvl="0" algn="just" defTabSz="913256" fontAlgn="base">
              <a:lnSpc>
                <a:spcPct val="150000"/>
              </a:lnSpc>
              <a:spcBef>
                <a:spcPct val="0"/>
              </a:spcBef>
              <a:spcAft>
                <a:spcPct val="0"/>
              </a:spcAft>
              <a:defRPr/>
            </a:pP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a:t>
            </a:r>
            <a:r>
              <a:rPr lang="en-US" sz="3200" dirty="0" err="1">
                <a:solidFill>
                  <a:srgbClr val="FF0000"/>
                </a:solidFill>
                <a:latin typeface="Times New Roman" pitchFamily="18" charset="0"/>
                <a:ea typeface="Arial-Rounded" panose="020B0500000000000000" pitchFamily="34" charset="0"/>
                <a:cs typeface="Times New Roman" pitchFamily="18" charset="0"/>
              </a:rPr>
              <a:t>uối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cùng</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cả</a:t>
            </a:r>
            <a:r>
              <a:rPr lang="en-US" sz="3200" dirty="0">
                <a:solidFill>
                  <a:srgbClr val="FF0000"/>
                </a:solidFill>
                <a:latin typeface="Times New Roman" pitchFamily="18" charset="0"/>
                <a:ea typeface="Arial-Rounded" panose="020B0500000000000000" pitchFamily="34" charset="0"/>
                <a:cs typeface="Times New Roman" pitchFamily="18" charset="0"/>
              </a:rPr>
              <a:t> 2 </a:t>
            </a:r>
            <a:r>
              <a:rPr lang="en-US" sz="3200" dirty="0" err="1">
                <a:solidFill>
                  <a:srgbClr val="FF0000"/>
                </a:solidFill>
                <a:latin typeface="Times New Roman" pitchFamily="18" charset="0"/>
                <a:ea typeface="Arial-Rounded" panose="020B0500000000000000" pitchFamily="34" charset="0"/>
                <a:cs typeface="Times New Roman" pitchFamily="18" charset="0"/>
              </a:rPr>
              <a:t>đội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đều</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muốn</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gấu</a:t>
            </a:r>
            <a:r>
              <a:rPr lang="en-US" sz="3200" dirty="0">
                <a:solidFill>
                  <a:srgbClr val="FF0000"/>
                </a:solidFill>
                <a:latin typeface="Times New Roman" pitchFamily="18" charset="0"/>
                <a:ea typeface="Arial-Rounded" panose="020B0500000000000000" pitchFamily="34" charset="0"/>
                <a:cs typeface="Times New Roman" pitchFamily="18" charset="0"/>
              </a:rPr>
              <a:t> con </a:t>
            </a:r>
            <a:r>
              <a:rPr lang="en-US" sz="3200" dirty="0" err="1">
                <a:solidFill>
                  <a:srgbClr val="FF0000"/>
                </a:solidFill>
                <a:latin typeface="Times New Roman" pitchFamily="18" charset="0"/>
                <a:ea typeface="Arial-Rounded" panose="020B0500000000000000" pitchFamily="34" charset="0"/>
                <a:cs typeface="Times New Roman" pitchFamily="18" charset="0"/>
              </a:rPr>
              <a:t>về</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đội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của</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mình</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v</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ì</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thấy</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gấu</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con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luyện</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tập</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chăm</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chỉ</a:t>
            </a:r>
            <a:endParaRPr lang="zh-CN" altLang="en-US" sz="3200" dirty="0">
              <a:solidFill>
                <a:srgbClr val="FF0000"/>
              </a:solidFill>
              <a:latin typeface="Times New Roman" pitchFamily="18" charset="0"/>
              <a:ea typeface="Arial-Rounded" panose="020B0500000000000000" pitchFamily="34" charset="0"/>
              <a:cs typeface="Times New Roman" pitchFamily="18" charset="0"/>
              <a:sym typeface="+mn-lt"/>
            </a:endParaRPr>
          </a:p>
        </p:txBody>
      </p:sp>
      <p:sp>
        <p:nvSpPr>
          <p:cNvPr id="12" name="TextBox 11">
            <a:extLst>
              <a:ext uri="{FF2B5EF4-FFF2-40B4-BE49-F238E27FC236}">
                <a16:creationId xmlns:a16="http://schemas.microsoft.com/office/drawing/2014/main" id="{66F863AD-1BAC-4B3E-B466-1D8EAC0EDC3A}"/>
              </a:ext>
            </a:extLst>
          </p:cNvPr>
          <p:cNvSpPr txBox="1"/>
          <p:nvPr/>
        </p:nvSpPr>
        <p:spPr>
          <a:xfrm>
            <a:off x="1218876" y="682692"/>
            <a:ext cx="9650003" cy="584775"/>
          </a:xfrm>
          <a:prstGeom prst="rect">
            <a:avLst/>
          </a:prstGeom>
          <a:noFill/>
        </p:spPr>
        <p:txBody>
          <a:bodyPr wrap="square" rtlCol="0">
            <a:spAutoFit/>
          </a:bodyPr>
          <a:lstStyle/>
          <a:p>
            <a:pPr lvl="0" defTabSz="913256" fontAlgn="base">
              <a:spcBef>
                <a:spcPct val="0"/>
              </a:spcBef>
              <a:spcAft>
                <a:spcPct val="0"/>
              </a:spcAft>
              <a:defRPr/>
            </a:pP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3.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Là</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cầu</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thủ</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dự</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bị</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gấu</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con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đã</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làm</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gì</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a:t>
            </a:r>
          </a:p>
        </p:txBody>
      </p:sp>
      <p:sp>
        <p:nvSpPr>
          <p:cNvPr id="19" name="TextBox 18">
            <a:extLst>
              <a:ext uri="{FF2B5EF4-FFF2-40B4-BE49-F238E27FC236}">
                <a16:creationId xmlns:a16="http://schemas.microsoft.com/office/drawing/2014/main" id="{9B341907-FE08-44C0-A8D2-4C981040D404}"/>
              </a:ext>
            </a:extLst>
          </p:cNvPr>
          <p:cNvSpPr txBox="1"/>
          <p:nvPr/>
        </p:nvSpPr>
        <p:spPr>
          <a:xfrm>
            <a:off x="1504670" y="1323739"/>
            <a:ext cx="9747530" cy="1481175"/>
          </a:xfrm>
          <a:prstGeom prst="rect">
            <a:avLst/>
          </a:prstGeom>
          <a:noFill/>
        </p:spPr>
        <p:txBody>
          <a:bodyPr wrap="square" rtlCol="0">
            <a:spAutoFit/>
          </a:bodyPr>
          <a:lstStyle/>
          <a:p>
            <a:pPr lvl="0" defTabSz="913256" fontAlgn="base">
              <a:lnSpc>
                <a:spcPct val="150000"/>
              </a:lnSpc>
              <a:spcBef>
                <a:spcPct val="0"/>
              </a:spcBef>
              <a:spcAft>
                <a:spcPct val="0"/>
              </a:spcAft>
              <a:defRPr/>
            </a:pPr>
            <a:r>
              <a:rPr lang="en-US" altLang="zh-CN" sz="3200" b="1" dirty="0">
                <a:solidFill>
                  <a:srgbClr val="FF0000"/>
                </a:solidFill>
                <a:latin typeface="Times New Roman" pitchFamily="18" charset="0"/>
                <a:ea typeface="Arial-Rounded" panose="020B0500000000000000" pitchFamily="34" charset="0"/>
                <a:cs typeface="Times New Roman" pitchFamily="18" charset="0"/>
                <a:sym typeface="+mn-lt"/>
              </a:rPr>
              <a:t>- </a:t>
            </a:r>
            <a:r>
              <a:rPr lang="vi-VN" sz="3200" dirty="0">
                <a:solidFill>
                  <a:srgbClr val="FF0000"/>
                </a:solidFill>
                <a:latin typeface="Times New Roman" pitchFamily="18" charset="0"/>
                <a:cs typeface="Times New Roman" pitchFamily="18" charset="0"/>
              </a:rPr>
              <a:t>Là cầu thủ dự bị, gấu con đã đi nhặt bóng cho các bạn. Gấu cố gắng chạy nhanh để</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các bạn không phải chờ lâu.</a:t>
            </a:r>
            <a:endParaRPr lang="zh-CN" altLang="en-US" sz="3200" b="1" dirty="0">
              <a:solidFill>
                <a:srgbClr val="FF0000"/>
              </a:solidFill>
              <a:latin typeface="Times New Roman" pitchFamily="18" charset="0"/>
              <a:ea typeface="Arial-Rounded" panose="020B0500000000000000" pitchFamily="34" charset="0"/>
              <a:cs typeface="Times New Roman" pitchFamily="18" charset="0"/>
              <a:sym typeface="+mn-lt"/>
            </a:endParaRPr>
          </a:p>
        </p:txBody>
      </p:sp>
    </p:spTree>
    <p:extLst>
      <p:ext uri="{BB962C8B-B14F-4D97-AF65-F5344CB8AC3E}">
        <p14:creationId xmlns:p14="http://schemas.microsoft.com/office/powerpoint/2010/main" val="30586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68968"/>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4319337" y="180029"/>
            <a:ext cx="6076310" cy="1340432"/>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6" name="TextBox 71"/>
          <p:cNvSpPr txBox="1"/>
          <p:nvPr/>
        </p:nvSpPr>
        <p:spPr>
          <a:xfrm>
            <a:off x="3125061" y="1457879"/>
            <a:ext cx="8283837" cy="954107"/>
          </a:xfrm>
          <a:prstGeom prst="rect">
            <a:avLst/>
          </a:prstGeom>
          <a:noFill/>
          <a:ln w="9525">
            <a:noFill/>
          </a:ln>
        </p:spPr>
        <p:txBody>
          <a:bodyPr wrap="square">
            <a:spAutoFit/>
          </a:bodyPr>
          <a:lstStyle/>
          <a:p>
            <a:pPr lvl="0" algn="just" eaLnBrk="0" hangingPunct="0"/>
            <a:r>
              <a:rPr lang="en-US" sz="2800" b="1" dirty="0">
                <a:solidFill>
                  <a:srgbClr val="0070C0"/>
                </a:solidFill>
                <a:latin typeface="Times New Roman" panose="02020603050405020304" pitchFamily="18" charset="0"/>
                <a:cs typeface="Times New Roman" panose="02020603050405020304" pitchFamily="18" charset="0"/>
              </a:rPr>
              <a:t>HS đọc đúng, rõ ràng câu chuyện </a:t>
            </a:r>
            <a:r>
              <a:rPr lang="en-US" sz="2800" b="1" i="1" dirty="0">
                <a:solidFill>
                  <a:srgbClr val="0070C0"/>
                </a:solidFill>
                <a:latin typeface="Times New Roman" panose="02020603050405020304" pitchFamily="18" charset="0"/>
                <a:cs typeface="Times New Roman" panose="02020603050405020304" pitchFamily="18" charset="0"/>
              </a:rPr>
              <a:t>Cầu thủ dự bị,</a:t>
            </a:r>
            <a:r>
              <a:rPr lang="en-US" sz="2800" b="1" dirty="0">
                <a:solidFill>
                  <a:srgbClr val="0070C0"/>
                </a:solidFill>
                <a:latin typeface="Times New Roman" panose="02020603050405020304" pitchFamily="18" charset="0"/>
                <a:cs typeface="Times New Roman" panose="02020603050405020304" pitchFamily="18" charset="0"/>
              </a:rPr>
              <a:t> ngắt nghỉ hơi đúng sau các dấu câu, giữa các cụm từ dài</a:t>
            </a:r>
            <a:r>
              <a:rPr lang="en-US" sz="2800" b="1" i="1" dirty="0">
                <a:solidFill>
                  <a:srgbClr val="0070C0"/>
                </a:solidFill>
                <a:latin typeface="Times New Roman" panose="02020603050405020304" pitchFamily="18" charset="0"/>
                <a:cs typeface="Times New Roman" panose="02020603050405020304" pitchFamily="18" charset="0"/>
              </a:rPr>
              <a:t>. </a:t>
            </a:r>
            <a:endParaRPr lang="zh-CN" alt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5"/>
          <a:stretch>
            <a:fillRect/>
          </a:stretch>
        </p:blipFill>
        <p:spPr>
          <a:xfrm>
            <a:off x="2028099" y="1403924"/>
            <a:ext cx="1096962" cy="1008062"/>
          </a:xfrm>
          <a:prstGeom prst="rect">
            <a:avLst/>
          </a:prstGeom>
          <a:noFill/>
          <a:ln w="9525">
            <a:noFill/>
          </a:ln>
        </p:spPr>
      </p:pic>
      <p:pic>
        <p:nvPicPr>
          <p:cNvPr id="37" name="图片 46127" descr="png-0731"/>
          <p:cNvPicPr>
            <a:picLocks noChangeAspect="1"/>
          </p:cNvPicPr>
          <p:nvPr/>
        </p:nvPicPr>
        <p:blipFill>
          <a:blip r:embed="rId6"/>
          <a:stretch>
            <a:fillRect/>
          </a:stretch>
        </p:blipFill>
        <p:spPr>
          <a:xfrm>
            <a:off x="1922603" y="2564814"/>
            <a:ext cx="1096962" cy="1096962"/>
          </a:xfrm>
          <a:prstGeom prst="rect">
            <a:avLst/>
          </a:prstGeom>
          <a:noFill/>
          <a:ln w="9525">
            <a:noFill/>
          </a:ln>
        </p:spPr>
      </p:pic>
      <p:sp>
        <p:nvSpPr>
          <p:cNvPr id="43" name="TextBox 71"/>
          <p:cNvSpPr txBox="1"/>
          <p:nvPr/>
        </p:nvSpPr>
        <p:spPr>
          <a:xfrm>
            <a:off x="2993205" y="2598125"/>
            <a:ext cx="5558759" cy="954107"/>
          </a:xfrm>
          <a:prstGeom prst="rect">
            <a:avLst/>
          </a:prstGeom>
          <a:noFill/>
          <a:ln w="9525">
            <a:noFill/>
          </a:ln>
        </p:spPr>
        <p:txBody>
          <a:bodyPr wrap="square">
            <a:spAutoFit/>
          </a:bodyPr>
          <a:lstStyle/>
          <a:p>
            <a:pPr lvl="0" algn="just" eaLnBrk="0" hangingPunct="0"/>
            <a:r>
              <a:rPr lang="en-US" sz="2800" b="1" dirty="0">
                <a:solidFill>
                  <a:schemeClr val="accent2">
                    <a:lumMod val="75000"/>
                  </a:schemeClr>
                </a:solidFill>
                <a:latin typeface="Times New Roman" panose="02020603050405020304" pitchFamily="18" charset="0"/>
                <a:cs typeface="Times New Roman" panose="02020603050405020304" pitchFamily="18" charset="0"/>
              </a:rPr>
              <a:t>Phân biệt lời người kể chuyện với lời của các nhân vật.</a:t>
            </a:r>
            <a:endParaRPr lang="zh-CN" altLang="en-US" sz="28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009079" y="3649838"/>
            <a:ext cx="5148331" cy="2246769"/>
          </a:xfrm>
          <a:prstGeom prst="rect">
            <a:avLst/>
          </a:prstGeom>
          <a:noFill/>
          <a:ln w="9525">
            <a:noFill/>
          </a:ln>
        </p:spPr>
        <p:txBody>
          <a:bodyPr wrap="square">
            <a:spAutoFit/>
          </a:bodyPr>
          <a:lstStyle/>
          <a:p>
            <a:pPr algn="just"/>
            <a:r>
              <a:rPr lang="en-US" sz="2800" b="1" dirty="0">
                <a:solidFill>
                  <a:schemeClr val="accent6">
                    <a:lumMod val="75000"/>
                  </a:schemeClr>
                </a:solidFill>
                <a:latin typeface="Times New Roman" panose="02020603050405020304" pitchFamily="18" charset="0"/>
                <a:cs typeface="Times New Roman" panose="02020603050405020304" pitchFamily="18" charset="0"/>
              </a:rPr>
              <a:t>HS hiểu nội dung bài: Nhờ kiên trì tập luyện, gấu con từ chỗ đá bóng chưa giỏi chỉ được làm cầu thủ dự bị, đã đá bóng giỏi và trở thành cầu thủ chính thức.</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20" name="图片 46130" descr="png-0731副本"/>
          <p:cNvPicPr>
            <a:picLocks noChangeAspect="1"/>
          </p:cNvPicPr>
          <p:nvPr/>
        </p:nvPicPr>
        <p:blipFill>
          <a:blip r:embed="rId7"/>
          <a:stretch>
            <a:fillRect/>
          </a:stretch>
        </p:blipFill>
        <p:spPr>
          <a:xfrm>
            <a:off x="1990699" y="4299236"/>
            <a:ext cx="939800" cy="1111250"/>
          </a:xfrm>
          <a:prstGeom prst="rect">
            <a:avLst/>
          </a:prstGeom>
          <a:noFill/>
          <a:ln w="9525">
            <a:noFill/>
          </a:ln>
        </p:spPr>
      </p:pic>
    </p:spTree>
    <p:extLst>
      <p:ext uri="{BB962C8B-B14F-4D97-AF65-F5344CB8AC3E}">
        <p14:creationId xmlns:p14="http://schemas.microsoft.com/office/powerpoint/2010/main" val="1637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092104" y="1066989"/>
            <a:ext cx="8117058" cy="3697166"/>
          </a:xfrm>
          <a:prstGeom prst="rect">
            <a:avLst/>
          </a:prstGeom>
          <a:noFill/>
        </p:spPr>
        <p:txBody>
          <a:bodyPr wrap="square" rtlCol="0">
            <a:spAutoFit/>
          </a:bodyPr>
          <a:lstStyle/>
          <a:p>
            <a:pPr algn="ctr">
              <a:lnSpc>
                <a:spcPct val="150000"/>
              </a:lnSpc>
            </a:pPr>
            <a:endParaRPr lang="vi-VN" sz="3200" b="1" dirty="0">
              <a:solidFill>
                <a:srgbClr val="0070C0"/>
              </a:solidFill>
              <a:latin typeface="Times New Roman" pitchFamily="18" charset="0"/>
              <a:cs typeface="Times New Roman" pitchFamily="18" charset="0"/>
            </a:endParaRPr>
          </a:p>
          <a:p>
            <a:pPr algn="ctr">
              <a:lnSpc>
                <a:spcPct val="150000"/>
              </a:lnSpc>
            </a:pPr>
            <a:r>
              <a:rPr lang="vi-VN" sz="3200" b="1" dirty="0">
                <a:solidFill>
                  <a:srgbClr val="0070C0"/>
                </a:solidFill>
                <a:latin typeface="Times New Roman" pitchFamily="18" charset="0"/>
                <a:cs typeface="Times New Roman" pitchFamily="18" charset="0"/>
              </a:rPr>
              <a:t>Qua câu chuyện này, các em đã biết nhờ kiên trì luyện tập, bạn gấu con đã đá bóng giỏi và trở thành cầu thủ chính thức, được các bạn khâm phục. </a:t>
            </a:r>
            <a:endParaRPr lang="en-US" sz="3200" b="1" dirty="0">
              <a:solidFill>
                <a:srgbClr val="0070C0"/>
              </a:solidFill>
              <a:latin typeface="Times New Roman" pitchFamily="18" charset="0"/>
              <a:cs typeface="Times New Roman" pitchFamily="18" charset="0"/>
            </a:endParaRPr>
          </a:p>
        </p:txBody>
      </p:sp>
      <p:sp>
        <p:nvSpPr>
          <p:cNvPr id="7" name="TextBox 6"/>
          <p:cNvSpPr txBox="1"/>
          <p:nvPr/>
        </p:nvSpPr>
        <p:spPr>
          <a:xfrm>
            <a:off x="4960112" y="888153"/>
            <a:ext cx="2271776" cy="742511"/>
          </a:xfrm>
          <a:prstGeom prst="rect">
            <a:avLst/>
          </a:prstGeom>
          <a:noFill/>
        </p:spPr>
        <p:txBody>
          <a:bodyPr wrap="none" rtlCol="0">
            <a:spAutoFit/>
          </a:bodyPr>
          <a:lstStyle/>
          <a:p>
            <a:pPr>
              <a:lnSpc>
                <a:spcPct val="150000"/>
              </a:lnSpc>
            </a:pPr>
            <a:r>
              <a:rPr lang="en-US" sz="3200" b="1" dirty="0">
                <a:solidFill>
                  <a:srgbClr val="FF0000"/>
                </a:solidFill>
                <a:latin typeface="Times New Roman" pitchFamily="18" charset="0"/>
                <a:cs typeface="Times New Roman" pitchFamily="18" charset="0"/>
              </a:rPr>
              <a:t>NỘI DUNG</a:t>
            </a:r>
          </a:p>
        </p:txBody>
      </p:sp>
    </p:spTree>
    <p:extLst>
      <p:ext uri="{BB962C8B-B14F-4D97-AF65-F5344CB8AC3E}">
        <p14:creationId xmlns:p14="http://schemas.microsoft.com/office/powerpoint/2010/main" val="10421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871531" y="1133225"/>
            <a:ext cx="7518621"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Gấu con có đức tính gì đáng học</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tập? </a:t>
            </a:r>
            <a:endParaRPr lang="en-US" sz="3200" b="1" dirty="0">
              <a:solidFill>
                <a:srgbClr val="0000CC"/>
              </a:solidFill>
              <a:latin typeface="Times New Roman" pitchFamily="18" charset="0"/>
              <a:cs typeface="Times New Roman" pitchFamily="18" charset="0"/>
            </a:endParaRPr>
          </a:p>
        </p:txBody>
      </p:sp>
      <p:sp>
        <p:nvSpPr>
          <p:cNvPr id="7" name="TextBox 6"/>
          <p:cNvSpPr txBox="1"/>
          <p:nvPr/>
        </p:nvSpPr>
        <p:spPr>
          <a:xfrm>
            <a:off x="1871531" y="2718713"/>
            <a:ext cx="5566229"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 Con</a:t>
            </a:r>
            <a:r>
              <a:rPr lang="vi-VN" sz="3200" b="1" dirty="0">
                <a:solidFill>
                  <a:srgbClr val="0000CC"/>
                </a:solidFill>
                <a:latin typeface="Times New Roman" pitchFamily="18" charset="0"/>
                <a:cs typeface="Times New Roman" pitchFamily="18" charset="0"/>
              </a:rPr>
              <a:t> thích điểm gì</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ở</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gấu con?</a:t>
            </a:r>
            <a:endParaRPr lang="en-US" sz="3200" b="1" dirty="0">
              <a:solidFill>
                <a:srgbClr val="0000CC"/>
              </a:solidFill>
              <a:latin typeface="Times New Roman" pitchFamily="18" charset="0"/>
              <a:cs typeface="Times New Roman" pitchFamily="18" charset="0"/>
            </a:endParaRPr>
          </a:p>
        </p:txBody>
      </p:sp>
      <p:sp>
        <p:nvSpPr>
          <p:cNvPr id="2" name="Rectangle 1"/>
          <p:cNvSpPr/>
          <p:nvPr/>
        </p:nvSpPr>
        <p:spPr>
          <a:xfrm>
            <a:off x="2092104" y="3673894"/>
            <a:ext cx="6096000" cy="1307537"/>
          </a:xfrm>
          <a:prstGeom prst="rect">
            <a:avLst/>
          </a:prstGeom>
        </p:spPr>
        <p:txBody>
          <a:bodyPr>
            <a:spAutoFit/>
          </a:bodyPr>
          <a:lstStyle/>
          <a:p>
            <a:pPr algn="just">
              <a:lnSpc>
                <a:spcPct val="150000"/>
              </a:lnSpc>
            </a:pPr>
            <a:r>
              <a:rPr lang="vi-VN" sz="2800" dirty="0">
                <a:solidFill>
                  <a:srgbClr val="FF0000"/>
                </a:solidFill>
                <a:latin typeface="Times New Roman" pitchFamily="18" charset="0"/>
                <a:cs typeface="Times New Roman" pitchFamily="18" charset="0"/>
              </a:rPr>
              <a:t>-&gt; Đây chính là ý nghĩa của câu chuyện này, là bài học vế đức tính kiên trì.</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2153198" y="1775152"/>
            <a:ext cx="8038205" cy="738664"/>
          </a:xfrm>
          <a:prstGeom prst="rect">
            <a:avLst/>
          </a:prstGeom>
        </p:spPr>
        <p:txBody>
          <a:bodyPr wrap="square">
            <a:spAutoFit/>
          </a:bodyPr>
          <a:lstStyle/>
          <a:p>
            <a:pPr algn="just">
              <a:lnSpc>
                <a:spcPct val="150000"/>
              </a:lnSpc>
            </a:pPr>
            <a:r>
              <a:rPr lang="vi-VN" sz="2800" dirty="0">
                <a:solidFill>
                  <a:srgbClr val="C00000"/>
                </a:solidFill>
                <a:latin typeface="Times New Roman" pitchFamily="18" charset="0"/>
                <a:cs typeface="Times New Roman" pitchFamily="18" charset="0"/>
              </a:rPr>
              <a:t>Gấu con có đức tính kiên nhẫn, chăm chỉ tập luyện</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38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53138" y="141289"/>
            <a:ext cx="1755862" cy="1755862"/>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392965" y="1252714"/>
            <a:ext cx="10030001" cy="5184048"/>
          </a:xfrm>
          <a:prstGeom prst="rect">
            <a:avLst/>
          </a:prstGeom>
          <a:noFill/>
        </p:spPr>
        <p:txBody>
          <a:bodyPr wrap="square" rtlCol="0">
            <a:spAutoFit/>
          </a:bodyPr>
          <a:lstStyle/>
          <a:p>
            <a:pPr algn="just">
              <a:lnSpc>
                <a:spcPct val="150000"/>
              </a:lnSpc>
            </a:pPr>
            <a:r>
              <a:rPr lang="vi-VN" sz="3200" b="1" dirty="0">
                <a:solidFill>
                  <a:srgbClr val="0000CC"/>
                </a:solidFill>
                <a:latin typeface="+mj-lt"/>
              </a:rPr>
              <a:t>- Chú ý phân biệt giọng người kể chuyện và giọng các nhân vật</a:t>
            </a:r>
            <a:r>
              <a:rPr lang="en-US" sz="3200" b="1" dirty="0">
                <a:solidFill>
                  <a:srgbClr val="0000CC"/>
                </a:solidFill>
                <a:latin typeface="+mj-lt"/>
              </a:rPr>
              <a:t>: </a:t>
            </a:r>
            <a:r>
              <a:rPr lang="en-US" sz="3200" b="1" dirty="0">
                <a:solidFill>
                  <a:srgbClr val="FF0000"/>
                </a:solidFill>
                <a:latin typeface="+mj-lt"/>
              </a:rPr>
              <a:t>G</a:t>
            </a:r>
            <a:r>
              <a:rPr lang="vi-VN" sz="3200" b="1" dirty="0">
                <a:solidFill>
                  <a:srgbClr val="FF0000"/>
                </a:solidFill>
                <a:latin typeface="+mj-lt"/>
              </a:rPr>
              <a:t>iọng khỉ nhẹ nhàng, tình cảm; giọng gấu lúc đầu bu</a:t>
            </a:r>
            <a:r>
              <a:rPr lang="en-US" sz="3200" b="1" dirty="0">
                <a:solidFill>
                  <a:srgbClr val="FF0000"/>
                </a:solidFill>
                <a:latin typeface="+mj-lt"/>
              </a:rPr>
              <a:t>ồ</a:t>
            </a:r>
            <a:r>
              <a:rPr lang="vi-VN" sz="3200" b="1" dirty="0">
                <a:solidFill>
                  <a:srgbClr val="FF0000"/>
                </a:solidFill>
                <a:latin typeface="+mj-lt"/>
              </a:rPr>
              <a:t>n nhưng vui vẻ, hóm hỉnh v</a:t>
            </a:r>
            <a:r>
              <a:rPr lang="en-US" sz="3200" b="1" dirty="0">
                <a:solidFill>
                  <a:srgbClr val="FF0000"/>
                </a:solidFill>
                <a:latin typeface="+mj-lt"/>
              </a:rPr>
              <a:t>ề </a:t>
            </a:r>
            <a:r>
              <a:rPr lang="vi-VN" sz="3200" b="1" dirty="0">
                <a:solidFill>
                  <a:srgbClr val="FF0000"/>
                </a:solidFill>
                <a:latin typeface="+mj-lt"/>
              </a:rPr>
              <a:t>cuối. </a:t>
            </a:r>
            <a:r>
              <a:rPr lang="en-US" sz="3200" b="1" dirty="0">
                <a:solidFill>
                  <a:srgbClr val="FF0000"/>
                </a:solidFill>
                <a:latin typeface="+mj-lt"/>
              </a:rPr>
              <a:t>     </a:t>
            </a:r>
          </a:p>
          <a:p>
            <a:pPr algn="just">
              <a:lnSpc>
                <a:spcPct val="150000"/>
              </a:lnSpc>
            </a:pPr>
            <a:r>
              <a:rPr lang="vi-VN" sz="3200" b="1" dirty="0">
                <a:solidFill>
                  <a:srgbClr val="0000CC"/>
                </a:solidFill>
                <a:latin typeface="+mj-lt"/>
              </a:rPr>
              <a:t>- Nhấn giọng ở một số tiểu từ thể</a:t>
            </a:r>
            <a:r>
              <a:rPr lang="en-US" sz="3200" b="1" dirty="0">
                <a:solidFill>
                  <a:srgbClr val="0000CC"/>
                </a:solidFill>
                <a:latin typeface="+mj-lt"/>
              </a:rPr>
              <a:t> </a:t>
            </a:r>
            <a:r>
              <a:rPr lang="vi-VN" sz="3200" b="1" dirty="0">
                <a:solidFill>
                  <a:srgbClr val="0000CC"/>
                </a:solidFill>
                <a:latin typeface="+mj-lt"/>
              </a:rPr>
              <a:t>hiện cảm xúc: </a:t>
            </a:r>
            <a:r>
              <a:rPr lang="vi-VN" sz="3200" b="1" i="1" dirty="0">
                <a:solidFill>
                  <a:srgbClr val="FF0000"/>
                </a:solidFill>
                <a:latin typeface="+mj-lt"/>
              </a:rPr>
              <a:t>(gấu) à, nhé, (giỏi) quá,</a:t>
            </a:r>
            <a:r>
              <a:rPr lang="en-US" sz="3200" b="1" i="1" dirty="0">
                <a:solidFill>
                  <a:srgbClr val="FF0000"/>
                </a:solidFill>
                <a:latin typeface="+mj-lt"/>
              </a:rPr>
              <a:t> </a:t>
            </a:r>
            <a:r>
              <a:rPr lang="vi-VN" sz="3200" b="1" i="1" dirty="0">
                <a:solidFill>
                  <a:srgbClr val="FF0000"/>
                </a:solidFill>
                <a:latin typeface="+mj-lt"/>
              </a:rPr>
              <a:t>đi, nhỉ</a:t>
            </a:r>
            <a:r>
              <a:rPr lang="vi-VN" sz="3200" b="1" dirty="0">
                <a:solidFill>
                  <a:srgbClr val="FF0000"/>
                </a:solidFill>
                <a:latin typeface="+mj-lt"/>
              </a:rPr>
              <a:t> </a:t>
            </a:r>
            <a:r>
              <a:rPr lang="vi-VN" sz="3200" b="1" dirty="0">
                <a:solidFill>
                  <a:srgbClr val="0000CC"/>
                </a:solidFill>
                <a:latin typeface="+mj-lt"/>
              </a:rPr>
              <a:t>hoặc một s</a:t>
            </a:r>
            <a:r>
              <a:rPr lang="en-US" sz="3200" b="1" dirty="0">
                <a:solidFill>
                  <a:srgbClr val="0000CC"/>
                </a:solidFill>
                <a:latin typeface="+mj-lt"/>
              </a:rPr>
              <a:t>ố</a:t>
            </a:r>
            <a:r>
              <a:rPr lang="vi-VN" sz="3200" b="1" dirty="0">
                <a:solidFill>
                  <a:srgbClr val="0000CC"/>
                </a:solidFill>
                <a:latin typeface="+mj-lt"/>
              </a:rPr>
              <a:t> từ ngữ gợi tả</a:t>
            </a:r>
            <a:r>
              <a:rPr lang="en-US" sz="3200" b="1" dirty="0">
                <a:solidFill>
                  <a:srgbClr val="0000CC"/>
                </a:solidFill>
                <a:latin typeface="+mj-lt"/>
              </a:rPr>
              <a:t> </a:t>
            </a:r>
            <a:r>
              <a:rPr lang="vi-VN" sz="3200" b="1" i="1" dirty="0">
                <a:solidFill>
                  <a:srgbClr val="FF0000"/>
                </a:solidFill>
                <a:latin typeface="+mj-lt"/>
              </a:rPr>
              <a:t>chạy thật nhanh, đá bóng ra xa, chạy đi nhặt, đá vào</a:t>
            </a:r>
            <a:r>
              <a:rPr lang="en-US" sz="3200" b="1" i="1" dirty="0">
                <a:solidFill>
                  <a:srgbClr val="FF0000"/>
                </a:solidFill>
                <a:latin typeface="+mj-lt"/>
              </a:rPr>
              <a:t> </a:t>
            </a:r>
            <a:r>
              <a:rPr lang="vi-VN" sz="3200" b="1" i="1" dirty="0">
                <a:solidFill>
                  <a:srgbClr val="FF0000"/>
                </a:solidFill>
                <a:latin typeface="+mj-lt"/>
              </a:rPr>
              <a:t>gôn, đá đi đá lại,...</a:t>
            </a:r>
            <a:endParaRPr lang="en-US" sz="3200" b="1" dirty="0">
              <a:solidFill>
                <a:srgbClr val="FF0000"/>
              </a:solidFill>
              <a:latin typeface="+mj-lt"/>
            </a:endParaRPr>
          </a:p>
        </p:txBody>
      </p:sp>
      <p:sp>
        <p:nvSpPr>
          <p:cNvPr id="2" name="Rounded Rectangle 6">
            <a:extLst>
              <a:ext uri="{FF2B5EF4-FFF2-40B4-BE49-F238E27FC236}">
                <a16:creationId xmlns:a16="http://schemas.microsoft.com/office/drawing/2014/main" id="{09C04CAC-59C2-AA6E-283D-08DF3C19874D}"/>
              </a:ext>
            </a:extLst>
          </p:cNvPr>
          <p:cNvSpPr/>
          <p:nvPr/>
        </p:nvSpPr>
        <p:spPr>
          <a:xfrm>
            <a:off x="4064000" y="578715"/>
            <a:ext cx="4064000" cy="8356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GIỌNG ĐỌC</a:t>
            </a:r>
          </a:p>
        </p:txBody>
      </p:sp>
    </p:spTree>
    <p:extLst>
      <p:ext uri="{BB962C8B-B14F-4D97-AF65-F5344CB8AC3E}">
        <p14:creationId xmlns:p14="http://schemas.microsoft.com/office/powerpoint/2010/main" val="4382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524000" y="6281744"/>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524000" y="-17"/>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defRPr/>
              </a:pPr>
              <a:endParaRPr lang="en-US" sz="1350">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defRPr/>
              </a:pPr>
              <a:endParaRPr lang="en-US" sz="1350">
                <a:solidFill>
                  <a:prstClr val="white"/>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914835" y="285666"/>
            <a:ext cx="4948812" cy="707886"/>
          </a:xfrm>
          <a:prstGeom prst="rect">
            <a:avLst/>
          </a:prstGeom>
          <a:noFill/>
        </p:spPr>
        <p:txBody>
          <a:bodyPr wrap="square" rtlCol="0">
            <a:spAutoFit/>
          </a:bodyPr>
          <a:lstStyle/>
          <a:p>
            <a:pPr algn="ctr" defTabSz="685784">
              <a:defRPr/>
            </a:pP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9" name="TextBox 38">
            <a:extLst>
              <a:ext uri="{FF2B5EF4-FFF2-40B4-BE49-F238E27FC236}">
                <a16:creationId xmlns:a16="http://schemas.microsoft.com/office/drawing/2014/main" id="{1CF663E4-22E1-46B4-A189-4EF1289C479A}"/>
              </a:ext>
            </a:extLst>
          </p:cNvPr>
          <p:cNvSpPr txBox="1"/>
          <p:nvPr/>
        </p:nvSpPr>
        <p:spPr>
          <a:xfrm>
            <a:off x="1905694" y="2890207"/>
            <a:ext cx="7339647" cy="661207"/>
          </a:xfrm>
          <a:prstGeom prst="rect">
            <a:avLst/>
          </a:prstGeom>
          <a:noFill/>
        </p:spPr>
        <p:txBody>
          <a:bodyPr wrap="square" rtlCol="0">
            <a:spAutoFit/>
          </a:bodyPr>
          <a:lstStyle/>
          <a:p>
            <a:pPr defTabSz="685784">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hiện được giọng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AE96EF29-9D46-4CDD-A702-017DDEDBB417}"/>
              </a:ext>
            </a:extLst>
          </p:cNvPr>
          <p:cNvSpPr txBox="1"/>
          <p:nvPr/>
        </p:nvSpPr>
        <p:spPr>
          <a:xfrm>
            <a:off x="1905693" y="1359029"/>
            <a:ext cx="6318630" cy="661207"/>
          </a:xfrm>
          <a:prstGeom prst="rect">
            <a:avLst/>
          </a:prstGeom>
          <a:noFill/>
        </p:spPr>
        <p:txBody>
          <a:bodyPr wrap="square" rtlCol="0">
            <a:spAutoFit/>
          </a:bodyPr>
          <a:lstStyle/>
          <a:p>
            <a:pPr defTabSz="685784">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đúng, to, rõ ràng.</a:t>
            </a:r>
          </a:p>
        </p:txBody>
      </p:sp>
      <p:sp>
        <p:nvSpPr>
          <p:cNvPr id="2" name="TextBox 1">
            <a:extLst>
              <a:ext uri="{FF2B5EF4-FFF2-40B4-BE49-F238E27FC236}">
                <a16:creationId xmlns:a16="http://schemas.microsoft.com/office/drawing/2014/main" id="{653C4679-830F-C08E-0BAC-BA000B56473E}"/>
              </a:ext>
            </a:extLst>
          </p:cNvPr>
          <p:cNvSpPr txBox="1"/>
          <p:nvPr/>
        </p:nvSpPr>
        <p:spPr>
          <a:xfrm>
            <a:off x="1775263" y="2172865"/>
            <a:ext cx="4613978" cy="661207"/>
          </a:xfrm>
          <a:prstGeom prst="rect">
            <a:avLst/>
          </a:prstGeom>
          <a:noFill/>
        </p:spPr>
        <p:txBody>
          <a:bodyPr wrap="square" rtlCol="0">
            <a:spAutoFit/>
          </a:bodyPr>
          <a:lstStyle/>
          <a:p>
            <a:pPr algn="ctr" defTabSz="685784">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105900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cxnSp>
        <p:nvCxnSpPr>
          <p:cNvPr id="12" name="Straight Connector 11"/>
          <p:cNvCxnSpPr/>
          <p:nvPr/>
        </p:nvCxnSpPr>
        <p:spPr>
          <a:xfrm>
            <a:off x="6538352" y="1415538"/>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38925" y="1415539"/>
            <a:ext cx="1426662"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5414" y="2229566"/>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7864" y="2620312"/>
            <a:ext cx="229765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7216" y="4166649"/>
            <a:ext cx="1179059"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957" y="4556559"/>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33880" y="4976719"/>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52189" y="6155998"/>
            <a:ext cx="80531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1923" y="1815941"/>
            <a:ext cx="8858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98112" y="3785514"/>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65208" y="3771128"/>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82978" y="4941094"/>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498297" y="4945460"/>
            <a:ext cx="41325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069621" y="6121151"/>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377701" y="3402608"/>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0244" y="3782808"/>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35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1)">
                                      <p:cBhvr>
                                        <p:cTn id="13" dur="2000"/>
                                        <p:tgtEl>
                                          <p:spTgt spid="21"/>
                                        </p:tgtEl>
                                      </p:cBhvr>
                                    </p:animEffect>
                                  </p:childTnLst>
                                </p:cTn>
                              </p:par>
                              <p:par>
                                <p:cTn id="14" presetID="21"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par>
                                <p:cTn id="17" presetID="21"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par>
                                <p:cTn id="20" presetID="21" presetClass="entr" presetSubtype="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par>
                                <p:cTn id="23" presetID="21" presetClass="entr" presetSubtype="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par>
                                <p:cTn id="26" presetID="21" presetClass="entr" presetSubtype="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1)">
                                      <p:cBhvr>
                                        <p:cTn id="28" dur="2000"/>
                                        <p:tgtEl>
                                          <p:spTgt spid="26"/>
                                        </p:tgtEl>
                                      </p:cBhvr>
                                    </p:animEffect>
                                  </p:childTnLst>
                                </p:cTn>
                              </p:par>
                              <p:par>
                                <p:cTn id="29" presetID="21"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1)">
                                      <p:cBhvr>
                                        <p:cTn id="31" dur="2000"/>
                                        <p:tgtEl>
                                          <p:spTgt spid="27"/>
                                        </p:tgtEl>
                                      </p:cBhvr>
                                    </p:animEffect>
                                  </p:childTnLst>
                                </p:cTn>
                              </p:par>
                              <p:par>
                                <p:cTn id="32" presetID="21" presetClass="entr" presetSubtype="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heel(1)">
                                      <p:cBhvr>
                                        <p:cTn id="34" dur="2000"/>
                                        <p:tgtEl>
                                          <p:spTgt spid="28"/>
                                        </p:tgtEl>
                                      </p:cBhvr>
                                    </p:animEffect>
                                  </p:childTnLst>
                                </p:cTn>
                              </p:par>
                              <p:par>
                                <p:cTn id="35" presetID="21"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heel(1)">
                                      <p:cBhvr>
                                        <p:cTn id="37" dur="2000"/>
                                        <p:tgtEl>
                                          <p:spTgt spid="29"/>
                                        </p:tgtEl>
                                      </p:cBhvr>
                                    </p:animEffect>
                                  </p:childTnLst>
                                </p:cTn>
                              </p:par>
                              <p:par>
                                <p:cTn id="38" presetID="21"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heel(1)">
                                      <p:cBhvr>
                                        <p:cTn id="40" dur="2000"/>
                                        <p:tgtEl>
                                          <p:spTgt spid="30"/>
                                        </p:tgtEl>
                                      </p:cBhvr>
                                    </p:animEffect>
                                  </p:childTnLst>
                                </p:cTn>
                              </p:par>
                              <p:par>
                                <p:cTn id="41" presetID="21" presetClass="entr" presetSubtype="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heel(1)">
                                      <p:cBhvr>
                                        <p:cTn id="43" dur="2000"/>
                                        <p:tgtEl>
                                          <p:spTgt spid="31"/>
                                        </p:tgtEl>
                                      </p:cBhvr>
                                    </p:animEffect>
                                  </p:childTnLst>
                                </p:cTn>
                              </p:par>
                              <p:par>
                                <p:cTn id="44" presetID="21" presetClass="entr" presetSubtype="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heel(1)">
                                      <p:cBhvr>
                                        <p:cTn id="46" dur="2000"/>
                                        <p:tgtEl>
                                          <p:spTgt spid="32"/>
                                        </p:tgtEl>
                                      </p:cBhvr>
                                    </p:animEffect>
                                  </p:childTnLst>
                                </p:cTn>
                              </p:par>
                              <p:par>
                                <p:cTn id="47" presetID="21" presetClass="entr" presetSubtype="1"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heel(1)">
                                      <p:cBhvr>
                                        <p:cTn id="49" dur="2000"/>
                                        <p:tgtEl>
                                          <p:spTgt spid="33"/>
                                        </p:tgtEl>
                                      </p:cBhvr>
                                    </p:animEffect>
                                  </p:childTnLst>
                                </p:cTn>
                              </p:par>
                              <p:par>
                                <p:cTn id="50" presetID="21" presetClass="entr" presetSubtype="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heel(1)">
                                      <p:cBhvr>
                                        <p:cTn id="5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4008772" y="1798320"/>
            <a:ext cx="4064000" cy="16713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 ĐỌC</a:t>
            </a:r>
          </a:p>
        </p:txBody>
      </p:sp>
    </p:spTree>
    <p:extLst>
      <p:ext uri="{BB962C8B-B14F-4D97-AF65-F5344CB8AC3E}">
        <p14:creationId xmlns:p14="http://schemas.microsoft.com/office/powerpoint/2010/main" val="20846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a:solidFill>
                  <a:srgbClr val="FF0000"/>
                </a:solidFill>
                <a:cs typeface="+mn-ea"/>
                <a:sym typeface="+mn-lt"/>
              </a:rPr>
              <a:t>Luyện</a:t>
            </a:r>
            <a:r>
              <a:rPr lang="en-US" altLang="zh-CN" sz="4000" b="1" dirty="0">
                <a:solidFill>
                  <a:srgbClr val="FF0000"/>
                </a:solidFill>
                <a:cs typeface="+mn-ea"/>
                <a:sym typeface="+mn-lt"/>
              </a:rPr>
              <a:t> </a:t>
            </a:r>
            <a:r>
              <a:rPr lang="en-US" altLang="zh-CN" sz="4000" b="1" dirty="0" err="1">
                <a:solidFill>
                  <a:srgbClr val="FF0000"/>
                </a:solidFill>
                <a:cs typeface="+mn-ea"/>
                <a:sym typeface="+mn-lt"/>
              </a:rPr>
              <a:t>tập</a:t>
            </a:r>
            <a:r>
              <a:rPr lang="en-US" altLang="zh-CN" sz="4000" b="1" dirty="0">
                <a:solidFill>
                  <a:srgbClr val="FF0000"/>
                </a:solidFill>
                <a:cs typeface="+mn-ea"/>
                <a:sym typeface="+mn-lt"/>
              </a:rPr>
              <a:t> </a:t>
            </a:r>
            <a:r>
              <a:rPr lang="en-US" altLang="zh-CN" sz="4000" b="1" dirty="0" err="1">
                <a:solidFill>
                  <a:srgbClr val="FF0000"/>
                </a:solidFill>
                <a:cs typeface="+mn-ea"/>
                <a:sym typeface="+mn-lt"/>
              </a:rPr>
              <a:t>theo</a:t>
            </a:r>
            <a:r>
              <a:rPr lang="en-US" altLang="zh-CN" sz="4000" b="1" dirty="0">
                <a:solidFill>
                  <a:srgbClr val="FF0000"/>
                </a:solidFill>
                <a:cs typeface="+mn-ea"/>
                <a:sym typeface="+mn-lt"/>
              </a:rPr>
              <a:t> </a:t>
            </a:r>
            <a:r>
              <a:rPr lang="en-US" altLang="zh-CN" sz="4000" b="1" dirty="0" err="1">
                <a:solidFill>
                  <a:srgbClr val="FF0000"/>
                </a:solidFill>
                <a:cs typeface="+mn-ea"/>
                <a:sym typeface="+mn-lt"/>
              </a:rPr>
              <a:t>văn</a:t>
            </a:r>
            <a:r>
              <a:rPr lang="en-US" altLang="zh-CN" sz="4000" b="1" dirty="0">
                <a:solidFill>
                  <a:srgbClr val="FF0000"/>
                </a:solidFill>
                <a:cs typeface="+mn-ea"/>
                <a:sym typeface="+mn-lt"/>
              </a:rPr>
              <a:t> </a:t>
            </a:r>
            <a:r>
              <a:rPr lang="en-US" altLang="zh-CN" sz="4000" b="1" dirty="0" err="1">
                <a:solidFill>
                  <a:srgbClr val="FF0000"/>
                </a:solidFill>
                <a:cs typeface="+mn-ea"/>
                <a:sym typeface="+mn-lt"/>
              </a:rPr>
              <a:t>bản</a:t>
            </a:r>
            <a:r>
              <a:rPr lang="en-US" altLang="zh-CN" sz="4000" b="1" dirty="0">
                <a:solidFill>
                  <a:srgbClr val="FF0000"/>
                </a:solidFill>
                <a:cs typeface="+mn-ea"/>
                <a:sym typeface="+mn-lt"/>
              </a:rPr>
              <a:t> </a:t>
            </a:r>
            <a:r>
              <a:rPr lang="en-US" altLang="zh-CN" sz="4000" b="1" dirty="0" err="1">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B4B99EE-334E-405E-B79C-C7BC5BFA3B4E}"/>
              </a:ext>
            </a:extLst>
          </p:cNvPr>
          <p:cNvSpPr/>
          <p:nvPr/>
        </p:nvSpPr>
        <p:spPr>
          <a:xfrm>
            <a:off x="1628950" y="1592935"/>
            <a:ext cx="9361434" cy="6911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1. </a:t>
            </a:r>
            <a:r>
              <a:rPr kumimoji="0" lang="en-US" sz="44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nào</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trong</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bài</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là</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lời</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khen</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endParaRPr>
          </a:p>
        </p:txBody>
      </p:sp>
      <p:sp>
        <p:nvSpPr>
          <p:cNvPr id="9" name="Rectangle: Rounded Corners 2">
            <a:extLst>
              <a:ext uri="{FF2B5EF4-FFF2-40B4-BE49-F238E27FC236}">
                <a16:creationId xmlns:a16="http://schemas.microsoft.com/office/drawing/2014/main" id="{216E9AA9-3460-4D49-9B72-A7D5D6BAA087}"/>
              </a:ext>
            </a:extLst>
          </p:cNvPr>
          <p:cNvSpPr/>
          <p:nvPr/>
        </p:nvSpPr>
        <p:spPr>
          <a:xfrm>
            <a:off x="2832116" y="2797474"/>
            <a:ext cx="5574403" cy="7123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Cậu</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giỏi</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quá</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4951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8CC8F3F-F679-497C-88AF-CD43454C89E4}"/>
              </a:ext>
            </a:extLst>
          </p:cNvPr>
          <p:cNvSpPr txBox="1"/>
          <p:nvPr/>
        </p:nvSpPr>
        <p:spPr>
          <a:xfrm>
            <a:off x="1364330" y="917939"/>
            <a:ext cx="9666518" cy="2585323"/>
          </a:xfrm>
          <a:prstGeom prst="rect">
            <a:avLst/>
          </a:prstGeom>
          <a:noFill/>
        </p:spPr>
        <p:txBody>
          <a:bodyPr wrap="square" rtlCol="0">
            <a:spAutoFit/>
          </a:bodyPr>
          <a:lstStyle/>
          <a:p>
            <a:pPr>
              <a:lnSpc>
                <a:spcPct val="150000"/>
              </a:lnSpc>
            </a:pPr>
            <a:r>
              <a:rPr lang="vi-VN" sz="3600" b="1" i="1" dirty="0">
                <a:solidFill>
                  <a:srgbClr val="FF0000"/>
                </a:solidFill>
                <a:latin typeface="+mj-lt"/>
              </a:rPr>
              <a:t>Câu 2. </a:t>
            </a:r>
            <a:r>
              <a:rPr lang="vi-VN" sz="3600" b="1" dirty="0">
                <a:solidFill>
                  <a:srgbClr val="0000CC"/>
                </a:solidFill>
                <a:latin typeface="+mj-lt"/>
              </a:rPr>
              <a:t>Nếu là bạn của gấu con trong câu chuyện trên, em sẽ nói lời chúc Mừng gấu con</a:t>
            </a:r>
            <a:r>
              <a:rPr lang="en-US" sz="3600" b="1" dirty="0">
                <a:solidFill>
                  <a:srgbClr val="0000CC"/>
                </a:solidFill>
                <a:latin typeface="+mj-lt"/>
              </a:rPr>
              <a:t> </a:t>
            </a:r>
            <a:r>
              <a:rPr lang="vi-VN" sz="3600" b="1" dirty="0">
                <a:solidFill>
                  <a:srgbClr val="0000CC"/>
                </a:solidFill>
                <a:latin typeface="+mj-lt"/>
              </a:rPr>
              <a:t>như thế nào? Đoán xem, gấu con sẽ trả lời em ra sao</a:t>
            </a:r>
            <a:r>
              <a:rPr lang="vi-VN" sz="3600" b="1" i="1" dirty="0">
                <a:solidFill>
                  <a:srgbClr val="0000CC"/>
                </a:solidFill>
                <a:latin typeface="+mj-lt"/>
              </a:rPr>
              <a:t>?</a:t>
            </a:r>
            <a:endParaRPr lang="en-US" sz="3600" b="1" dirty="0">
              <a:solidFill>
                <a:srgbClr val="0000CC"/>
              </a:solidFill>
              <a:latin typeface="+mj-lt"/>
            </a:endParaRPr>
          </a:p>
        </p:txBody>
      </p:sp>
      <p:sp>
        <p:nvSpPr>
          <p:cNvPr id="11" name="TextBox 10">
            <a:extLst>
              <a:ext uri="{FF2B5EF4-FFF2-40B4-BE49-F238E27FC236}">
                <a16:creationId xmlns:a16="http://schemas.microsoft.com/office/drawing/2014/main" id="{11623C27-0571-4292-9DBC-07A3C543DE12}"/>
              </a:ext>
            </a:extLst>
          </p:cNvPr>
          <p:cNvSpPr txBox="1"/>
          <p:nvPr/>
        </p:nvSpPr>
        <p:spPr>
          <a:xfrm>
            <a:off x="1546994" y="3555712"/>
            <a:ext cx="8069446" cy="646331"/>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Chúc</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mừng</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gấu</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nhé</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giỏi</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1623C27-0571-4292-9DBC-07A3C543DE12}"/>
              </a:ext>
            </a:extLst>
          </p:cNvPr>
          <p:cNvSpPr txBox="1"/>
          <p:nvPr/>
        </p:nvSpPr>
        <p:spPr>
          <a:xfrm>
            <a:off x="1580244" y="4187902"/>
            <a:ext cx="8069446" cy="1754326"/>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600" b="1" dirty="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Gấu con: </a:t>
            </a:r>
          </a:p>
          <a:p>
            <a:pPr marL="0" marR="0" lvl="0" indent="0"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lang="en-US" sz="3600" b="1" dirty="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 Cám ơn cậu đã khen. Mình phải cố gắng nhiều hơn nữa.</a:t>
            </a:r>
            <a:endParaRPr kumimoji="0" lang="en-US" sz="3600" b="1" i="0" u="none" strike="noStrike" kern="1200" cap="none" spc="0" normalizeH="0" baseline="0" noProof="0" dirty="0">
              <a:ln>
                <a:noFill/>
              </a:ln>
              <a:solidFill>
                <a:srgbClr val="92D05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017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E0B635A-4688-4805-BD23-5AD489D5F79A}"/>
              </a:ext>
            </a:extLst>
          </p:cNvPr>
          <p:cNvPicPr>
            <a:picLocks noChangeAspect="1"/>
          </p:cNvPicPr>
          <p:nvPr/>
        </p:nvPicPr>
        <p:blipFill>
          <a:blip r:embed="rId2" cstate="print"/>
          <a:srcRect r="25717" b="73242"/>
          <a:stretch>
            <a:fillRect/>
          </a:stretch>
        </p:blipFill>
        <p:spPr>
          <a:xfrm>
            <a:off x="386655" y="114521"/>
            <a:ext cx="9059103" cy="1898321"/>
          </a:xfrm>
          <a:prstGeom prst="rect">
            <a:avLst/>
          </a:prstGeom>
        </p:spPr>
      </p:pic>
      <p:pic>
        <p:nvPicPr>
          <p:cNvPr id="20" name="Picture 19">
            <a:extLst>
              <a:ext uri="{FF2B5EF4-FFF2-40B4-BE49-F238E27FC236}">
                <a16:creationId xmlns:a16="http://schemas.microsoft.com/office/drawing/2014/main" id="{DE0B635A-4688-4805-BD23-5AD489D5F79A}"/>
              </a:ext>
            </a:extLst>
          </p:cNvPr>
          <p:cNvPicPr>
            <a:picLocks noChangeAspect="1"/>
          </p:cNvPicPr>
          <p:nvPr/>
        </p:nvPicPr>
        <p:blipFill>
          <a:blip r:embed="rId2" cstate="print"/>
          <a:srcRect l="12631" t="29921" r="3027"/>
          <a:stretch>
            <a:fillRect/>
          </a:stretch>
        </p:blipFill>
        <p:spPr>
          <a:xfrm>
            <a:off x="386655" y="2031344"/>
            <a:ext cx="9059103" cy="4750318"/>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6942" y="430089"/>
            <a:ext cx="2943714" cy="6034015"/>
          </a:xfrm>
          <a:prstGeom prst="rect">
            <a:avLst/>
          </a:prstGeom>
        </p:spPr>
      </p:pic>
    </p:spTree>
    <p:extLst>
      <p:ext uri="{BB962C8B-B14F-4D97-AF65-F5344CB8AC3E}">
        <p14:creationId xmlns:p14="http://schemas.microsoft.com/office/powerpoint/2010/main" val="336127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304110" y="1378857"/>
            <a:ext cx="10320798" cy="1754326"/>
          </a:xfrm>
          <a:prstGeom prst="rect">
            <a:avLst/>
          </a:prstGeom>
          <a:noFill/>
        </p:spPr>
        <p:txBody>
          <a:bodyPr wrap="square" rtlCol="0">
            <a:spAutoFit/>
          </a:bodyPr>
          <a:lstStyle/>
          <a:p>
            <a:pPr>
              <a:lnSpc>
                <a:spcPct val="150000"/>
              </a:lnSpc>
            </a:pPr>
            <a:r>
              <a:rPr lang="en-US" sz="3600" dirty="0">
                <a:solidFill>
                  <a:srgbClr val="0000CC"/>
                </a:solidFill>
                <a:latin typeface="Times New Roman" pitchFamily="18" charset="0"/>
                <a:cs typeface="Times New Roman" pitchFamily="18" charset="0"/>
              </a:rPr>
              <a:t>- Đ</a:t>
            </a:r>
            <a:r>
              <a:rPr lang="vi-VN" sz="3600" dirty="0">
                <a:solidFill>
                  <a:srgbClr val="0000CC"/>
                </a:solidFill>
                <a:latin typeface="Times New Roman" pitchFamily="18" charset="0"/>
                <a:cs typeface="Times New Roman" pitchFamily="18" charset="0"/>
              </a:rPr>
              <a:t>óng vai gấu con và khỉ (khỉ chúc mừng gấu con, gấu con đáp lời khỉ</a:t>
            </a:r>
            <a:r>
              <a:rPr lang="en-US" sz="3600" dirty="0">
                <a:solidFill>
                  <a:srgbClr val="0000CC"/>
                </a:solidFill>
                <a:latin typeface="Times New Roman" pitchFamily="18" charset="0"/>
                <a:cs typeface="Times New Roman" pitchFamily="18" charset="0"/>
              </a:rPr>
              <a:t>)</a:t>
            </a:r>
          </a:p>
        </p:txBody>
      </p:sp>
      <p:sp>
        <p:nvSpPr>
          <p:cNvPr id="11" name="Cloud 10"/>
          <p:cNvSpPr/>
          <p:nvPr/>
        </p:nvSpPr>
        <p:spPr>
          <a:xfrm>
            <a:off x="4018284" y="246186"/>
            <a:ext cx="4252687" cy="1132672"/>
          </a:xfrm>
          <a:prstGeom prst="cloud">
            <a:avLst/>
          </a:prstGeom>
          <a:solidFill>
            <a:srgbClr val="FF0066"/>
          </a:solidFill>
          <a:ln w="38100">
            <a:solidFill>
              <a:srgbClr val="FFFF0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N.2</a:t>
            </a:r>
          </a:p>
        </p:txBody>
      </p:sp>
      <p:sp>
        <p:nvSpPr>
          <p:cNvPr id="12" name="TextBox 11"/>
          <p:cNvSpPr txBox="1"/>
          <p:nvPr/>
        </p:nvSpPr>
        <p:spPr>
          <a:xfrm>
            <a:off x="1304108" y="2999994"/>
            <a:ext cx="10560817" cy="2219838"/>
          </a:xfrm>
          <a:prstGeom prst="rect">
            <a:avLst/>
          </a:prstGeom>
          <a:solidFill>
            <a:schemeClr val="bg1"/>
          </a:solidFill>
        </p:spPr>
        <p:txBody>
          <a:bodyPr wrap="square" rtlCol="0">
            <a:spAutoFit/>
          </a:bodyPr>
          <a:lstStyle/>
          <a:p>
            <a:pPr>
              <a:lnSpc>
                <a:spcPct val="150000"/>
              </a:lnSpc>
            </a:pPr>
            <a:r>
              <a:rPr lang="vi-VN" sz="3200" b="1" dirty="0">
                <a:solidFill>
                  <a:srgbClr val="FF0000"/>
                </a:solidFill>
                <a:latin typeface="Times New Roman" pitchFamily="18" charset="0"/>
                <a:cs typeface="Times New Roman" pitchFamily="18" charset="0"/>
              </a:rPr>
              <a:t>VD: </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Khỉ: Chúc mừng bạn đã trở thành cầu thủ chính thức.</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Gấu: Cảm ơn bạn. Tớ cũng rất vui!</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72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017494" y="1727193"/>
            <a:ext cx="8055429" cy="707886"/>
          </a:xfrm>
          <a:prstGeom prst="rect">
            <a:avLst/>
          </a:prstGeom>
          <a:noFill/>
        </p:spPr>
        <p:txBody>
          <a:bodyPr wrap="square" rtlCol="0">
            <a:spAutoFit/>
          </a:bodyPr>
          <a:lstStyle/>
          <a:p>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Hôm</a:t>
            </a:r>
            <a:r>
              <a:rPr lang="en-US" sz="4000" b="1" dirty="0">
                <a:solidFill>
                  <a:srgbClr val="0000CC"/>
                </a:solidFill>
                <a:latin typeface="Times New Roman" pitchFamily="18" charset="0"/>
                <a:cs typeface="Times New Roman" pitchFamily="18" charset="0"/>
              </a:rPr>
              <a:t> nay </a:t>
            </a:r>
            <a:r>
              <a:rPr lang="en-US" sz="4000" b="1" dirty="0" err="1">
                <a:solidFill>
                  <a:srgbClr val="0000CC"/>
                </a:solidFill>
                <a:latin typeface="Times New Roman" pitchFamily="18" charset="0"/>
                <a:cs typeface="Times New Roman" pitchFamily="18" charset="0"/>
              </a:rPr>
              <a:t>các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được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học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
        <p:nvSpPr>
          <p:cNvPr id="11" name="TextBox 10"/>
          <p:cNvSpPr txBox="1"/>
          <p:nvPr/>
        </p:nvSpPr>
        <p:spPr>
          <a:xfrm>
            <a:off x="2024751" y="3040733"/>
            <a:ext cx="8889992" cy="707886"/>
          </a:xfrm>
          <a:prstGeom prst="rect">
            <a:avLst/>
          </a:prstGeom>
          <a:noFill/>
        </p:spPr>
        <p:txBody>
          <a:bodyPr wrap="square" rtlCol="0">
            <a:spAutoFit/>
          </a:bodyPr>
          <a:lstStyle/>
          <a:p>
            <a:r>
              <a:rPr lang="en-US" sz="4000" b="1" dirty="0">
                <a:solidFill>
                  <a:srgbClr val="0000CC"/>
                </a:solidFill>
                <a:latin typeface="Times New Roman" pitchFamily="18" charset="0"/>
                <a:cs typeface="Times New Roman" pitchFamily="18" charset="0"/>
              </a:rPr>
              <a:t>- Qua </a:t>
            </a: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học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cần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ghi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nhớ</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điều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529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49611" y="1416458"/>
            <a:ext cx="10318581" cy="4524315"/>
          </a:xfrm>
          <a:prstGeom prst="rect">
            <a:avLst/>
          </a:prstGeom>
          <a:noFill/>
        </p:spPr>
        <p:txBody>
          <a:bodyPr wrap="square" rtlCol="0">
            <a:spAutoFit/>
          </a:bodyPr>
          <a:lstStyle/>
          <a:p>
            <a:pPr lvl="0">
              <a:lnSpc>
                <a:spcPct val="200000"/>
              </a:lnSpc>
            </a:pPr>
            <a:r>
              <a:rPr lang="vi-VN" sz="3600" b="1" dirty="0">
                <a:latin typeface="+mj-lt"/>
              </a:rPr>
              <a:t>+</a:t>
            </a:r>
            <a:r>
              <a:rPr lang="en-US" sz="3600" b="1" dirty="0">
                <a:latin typeface="+mj-lt"/>
              </a:rPr>
              <a:t> </a:t>
            </a:r>
            <a:r>
              <a:rPr lang="en-US" sz="3600" b="1" dirty="0" err="1">
                <a:latin typeface="+mj-lt"/>
              </a:rPr>
              <a:t>Ôn</a:t>
            </a:r>
            <a:r>
              <a:rPr lang="en-US" sz="3600" b="1" dirty="0">
                <a:latin typeface="+mj-lt"/>
              </a:rPr>
              <a:t> </a:t>
            </a:r>
            <a:r>
              <a:rPr lang="en-US" sz="3600" b="1" dirty="0" err="1">
                <a:latin typeface="+mj-lt"/>
              </a:rPr>
              <a:t>tập</a:t>
            </a:r>
            <a:r>
              <a:rPr lang="en-US" sz="3600" b="1" dirty="0">
                <a:latin typeface="+mj-lt"/>
              </a:rPr>
              <a:t> </a:t>
            </a:r>
            <a:r>
              <a:rPr lang="en-US" sz="3600" b="1" dirty="0" err="1">
                <a:latin typeface="+mj-lt"/>
              </a:rPr>
              <a:t>các</a:t>
            </a:r>
            <a:r>
              <a:rPr lang="en-US" sz="3600" b="1" dirty="0">
                <a:latin typeface="+mj-lt"/>
              </a:rPr>
              <a:t> </a:t>
            </a:r>
            <a:r>
              <a:rPr lang="en-US" sz="3600" b="1" dirty="0" err="1">
                <a:latin typeface="+mj-lt"/>
              </a:rPr>
              <a:t>kiến</a:t>
            </a:r>
            <a:r>
              <a:rPr lang="en-US" sz="3600" b="1" dirty="0">
                <a:latin typeface="+mj-lt"/>
              </a:rPr>
              <a:t> </a:t>
            </a:r>
            <a:r>
              <a:rPr lang="en-US" sz="3600" b="1" dirty="0" err="1">
                <a:latin typeface="+mj-lt"/>
              </a:rPr>
              <a:t>thức</a:t>
            </a:r>
            <a:r>
              <a:rPr lang="en-US" sz="3600" b="1" dirty="0">
                <a:latin typeface="+mj-lt"/>
              </a:rPr>
              <a:t> </a:t>
            </a:r>
            <a:r>
              <a:rPr lang="en-US" sz="3600" b="1" dirty="0" err="1">
                <a:latin typeface="+mj-lt"/>
              </a:rPr>
              <a:t>đã</a:t>
            </a:r>
            <a:r>
              <a:rPr lang="en-US" sz="3600" b="1" dirty="0">
                <a:latin typeface="+mj-lt"/>
              </a:rPr>
              <a:t> </a:t>
            </a:r>
            <a:r>
              <a:rPr lang="en-US" sz="3600" b="1" dirty="0" err="1">
                <a:latin typeface="+mj-lt"/>
              </a:rPr>
              <a:t>học</a:t>
            </a:r>
            <a:endParaRPr lang="en-US" sz="3600" b="1" dirty="0">
              <a:latin typeface="+mj-lt"/>
            </a:endParaRPr>
          </a:p>
          <a:p>
            <a:pPr lvl="0">
              <a:lnSpc>
                <a:spcPct val="200000"/>
              </a:lnSpc>
            </a:pPr>
            <a:r>
              <a:rPr lang="en-US" sz="3600" b="1" dirty="0">
                <a:latin typeface="+mj-lt"/>
              </a:rPr>
              <a:t>+ </a:t>
            </a:r>
            <a:r>
              <a:rPr lang="en-US" sz="3600" b="1" dirty="0" err="1">
                <a:latin typeface="+mj-lt"/>
              </a:rPr>
              <a:t>Kể</a:t>
            </a:r>
            <a:r>
              <a:rPr lang="en-US" sz="3600" b="1" dirty="0">
                <a:latin typeface="+mj-lt"/>
              </a:rPr>
              <a:t> </a:t>
            </a:r>
            <a:r>
              <a:rPr lang="en-US" sz="3600" b="1" dirty="0" err="1">
                <a:latin typeface="+mj-lt"/>
              </a:rPr>
              <a:t>chuyện</a:t>
            </a:r>
            <a:r>
              <a:rPr lang="en-US" sz="3600" b="1" dirty="0">
                <a:latin typeface="+mj-lt"/>
              </a:rPr>
              <a:t>: “</a:t>
            </a:r>
            <a:r>
              <a:rPr lang="en-US" sz="3600" b="1" dirty="0" err="1">
                <a:latin typeface="+mj-lt"/>
              </a:rPr>
              <a:t>Cầu</a:t>
            </a:r>
            <a:r>
              <a:rPr lang="en-US" sz="3600" b="1" dirty="0">
                <a:latin typeface="+mj-lt"/>
              </a:rPr>
              <a:t> </a:t>
            </a:r>
            <a:r>
              <a:rPr lang="en-US" sz="3600" b="1" dirty="0" err="1">
                <a:latin typeface="+mj-lt"/>
              </a:rPr>
              <a:t>thủ</a:t>
            </a:r>
            <a:r>
              <a:rPr lang="en-US" sz="3600" b="1" dirty="0">
                <a:latin typeface="+mj-lt"/>
              </a:rPr>
              <a:t> </a:t>
            </a:r>
            <a:r>
              <a:rPr lang="en-US" sz="3600" b="1" dirty="0" err="1">
                <a:latin typeface="+mj-lt"/>
              </a:rPr>
              <a:t>dự</a:t>
            </a:r>
            <a:r>
              <a:rPr lang="en-US" sz="3600" b="1" dirty="0">
                <a:latin typeface="+mj-lt"/>
              </a:rPr>
              <a:t> </a:t>
            </a:r>
            <a:r>
              <a:rPr lang="en-US" sz="3600" b="1" dirty="0" err="1">
                <a:latin typeface="+mj-lt"/>
              </a:rPr>
              <a:t>bị</a:t>
            </a:r>
            <a:r>
              <a:rPr lang="en-US" sz="3600" b="1" dirty="0">
                <a:latin typeface="+mj-lt"/>
              </a:rPr>
              <a:t>” </a:t>
            </a:r>
            <a:r>
              <a:rPr lang="en-US" sz="3600" b="1" dirty="0" err="1">
                <a:latin typeface="+mj-lt"/>
              </a:rPr>
              <a:t>cho</a:t>
            </a:r>
            <a:r>
              <a:rPr lang="en-US" sz="3600" b="1" dirty="0">
                <a:latin typeface="+mj-lt"/>
              </a:rPr>
              <a:t> </a:t>
            </a:r>
            <a:r>
              <a:rPr lang="en-US" sz="3600" b="1" dirty="0" err="1">
                <a:latin typeface="+mj-lt"/>
              </a:rPr>
              <a:t>người</a:t>
            </a:r>
            <a:r>
              <a:rPr lang="en-US" sz="3600" b="1" dirty="0">
                <a:latin typeface="+mj-lt"/>
              </a:rPr>
              <a:t> </a:t>
            </a:r>
            <a:r>
              <a:rPr lang="en-US" sz="3600" b="1" dirty="0" err="1">
                <a:latin typeface="+mj-lt"/>
              </a:rPr>
              <a:t>thân</a:t>
            </a:r>
            <a:r>
              <a:rPr lang="en-US" sz="3600" b="1" dirty="0">
                <a:latin typeface="+mj-lt"/>
              </a:rPr>
              <a:t> </a:t>
            </a:r>
            <a:r>
              <a:rPr lang="en-US" sz="3600" b="1" dirty="0" err="1">
                <a:latin typeface="+mj-lt"/>
              </a:rPr>
              <a:t>nghe</a:t>
            </a:r>
            <a:r>
              <a:rPr lang="en-US" sz="3600" b="1" dirty="0">
                <a:latin typeface="+mj-lt"/>
              </a:rPr>
              <a:t>.</a:t>
            </a:r>
          </a:p>
          <a:p>
            <a:pPr lvl="0">
              <a:lnSpc>
                <a:spcPct val="200000"/>
              </a:lnSpc>
            </a:pPr>
            <a:r>
              <a:rPr lang="en-US" sz="3600" b="1" dirty="0">
                <a:latin typeface="+mj-lt"/>
              </a:rPr>
              <a:t>+ </a:t>
            </a:r>
            <a:r>
              <a:rPr lang="en-US" sz="3600" b="1" dirty="0" err="1">
                <a:latin typeface="+mj-lt"/>
              </a:rPr>
              <a:t>Chuẩn</a:t>
            </a:r>
            <a:r>
              <a:rPr lang="en-US" sz="3600" b="1" dirty="0">
                <a:latin typeface="+mj-lt"/>
              </a:rPr>
              <a:t> </a:t>
            </a:r>
            <a:r>
              <a:rPr lang="en-US" sz="3600" b="1" dirty="0" err="1">
                <a:latin typeface="+mj-lt"/>
              </a:rPr>
              <a:t>bị</a:t>
            </a:r>
            <a:r>
              <a:rPr lang="en-US" sz="3600" b="1" dirty="0">
                <a:latin typeface="+mj-lt"/>
              </a:rPr>
              <a:t> </a:t>
            </a:r>
            <a:r>
              <a:rPr lang="en-US" sz="3600" b="1" dirty="0" err="1">
                <a:latin typeface="+mj-lt"/>
              </a:rPr>
              <a:t>bài</a:t>
            </a:r>
            <a:r>
              <a:rPr lang="en-US" sz="3600" b="1" dirty="0">
                <a:latin typeface="+mj-lt"/>
              </a:rPr>
              <a:t> </a:t>
            </a:r>
            <a:r>
              <a:rPr lang="en-US" sz="3600" b="1" dirty="0" err="1">
                <a:latin typeface="+mj-lt"/>
              </a:rPr>
              <a:t>sau</a:t>
            </a:r>
            <a:r>
              <a:rPr lang="en-US" sz="3600" b="1" dirty="0">
                <a:latin typeface="+mj-lt"/>
              </a:rPr>
              <a:t>: </a:t>
            </a:r>
            <a:r>
              <a:rPr lang="en-US" sz="3600" b="1" dirty="0" err="1">
                <a:solidFill>
                  <a:srgbClr val="FF0066"/>
                </a:solidFill>
                <a:latin typeface="+mj-lt"/>
              </a:rPr>
              <a:t>Cầu</a:t>
            </a:r>
            <a:r>
              <a:rPr lang="en-US" sz="3600" b="1" dirty="0">
                <a:solidFill>
                  <a:srgbClr val="FF0066"/>
                </a:solidFill>
                <a:latin typeface="+mj-lt"/>
              </a:rPr>
              <a:t> </a:t>
            </a:r>
            <a:r>
              <a:rPr lang="en-US" sz="3600" b="1" dirty="0" err="1">
                <a:solidFill>
                  <a:srgbClr val="FF0066"/>
                </a:solidFill>
                <a:latin typeface="+mj-lt"/>
              </a:rPr>
              <a:t>thủ</a:t>
            </a:r>
            <a:r>
              <a:rPr lang="en-US" sz="3600" b="1" dirty="0">
                <a:solidFill>
                  <a:srgbClr val="FF0066"/>
                </a:solidFill>
                <a:latin typeface="+mj-lt"/>
              </a:rPr>
              <a:t> </a:t>
            </a:r>
            <a:r>
              <a:rPr lang="en-US" sz="3600" b="1" dirty="0" err="1">
                <a:solidFill>
                  <a:srgbClr val="FF0066"/>
                </a:solidFill>
                <a:latin typeface="+mj-lt"/>
              </a:rPr>
              <a:t>dự</a:t>
            </a:r>
            <a:r>
              <a:rPr lang="en-US" sz="3600" b="1" dirty="0">
                <a:solidFill>
                  <a:srgbClr val="FF0066"/>
                </a:solidFill>
                <a:latin typeface="+mj-lt"/>
              </a:rPr>
              <a:t> </a:t>
            </a:r>
            <a:r>
              <a:rPr lang="en-US" sz="3600" b="1" dirty="0" err="1">
                <a:solidFill>
                  <a:srgbClr val="FF0066"/>
                </a:solidFill>
                <a:latin typeface="+mj-lt"/>
              </a:rPr>
              <a:t>bị</a:t>
            </a:r>
            <a:endParaRPr lang="en-US" sz="3600" b="1" dirty="0">
              <a:solidFill>
                <a:srgbClr val="FF0066"/>
              </a:solidFill>
              <a:latin typeface="+mj-lt"/>
            </a:endParaRPr>
          </a:p>
          <a:p>
            <a:pPr lvl="0">
              <a:lnSpc>
                <a:spcPct val="200000"/>
              </a:lnSpc>
            </a:pPr>
            <a:r>
              <a:rPr lang="en-US" sz="3600" b="1" dirty="0">
                <a:solidFill>
                  <a:srgbClr val="FF0066"/>
                </a:solidFill>
                <a:latin typeface="+mj-lt"/>
              </a:rPr>
              <a:t>                                    </a:t>
            </a:r>
            <a:r>
              <a:rPr lang="en-US" sz="3600" b="1" dirty="0" err="1">
                <a:solidFill>
                  <a:srgbClr val="FF0066"/>
                </a:solidFill>
                <a:latin typeface="+mj-lt"/>
              </a:rPr>
              <a:t>Tiết</a:t>
            </a:r>
            <a:r>
              <a:rPr lang="en-US" sz="3600" b="1" dirty="0">
                <a:solidFill>
                  <a:srgbClr val="FF0066"/>
                </a:solidFill>
                <a:latin typeface="+mj-lt"/>
              </a:rPr>
              <a:t> 3: </a:t>
            </a:r>
            <a:r>
              <a:rPr lang="en-US" sz="3600" b="1" dirty="0" err="1">
                <a:solidFill>
                  <a:srgbClr val="FF0066"/>
                </a:solidFill>
                <a:latin typeface="+mj-lt"/>
              </a:rPr>
              <a:t>Viết</a:t>
            </a:r>
            <a:endParaRPr lang="en-US" sz="3600" b="1" dirty="0">
              <a:solidFill>
                <a:srgbClr val="FF0066"/>
              </a:solidFill>
              <a:latin typeface="+mj-lt"/>
            </a:endParaRPr>
          </a:p>
        </p:txBody>
      </p:sp>
      <p:sp>
        <p:nvSpPr>
          <p:cNvPr id="9" name="TextBox 8"/>
          <p:cNvSpPr txBox="1"/>
          <p:nvPr/>
        </p:nvSpPr>
        <p:spPr>
          <a:xfrm>
            <a:off x="2743200" y="470912"/>
            <a:ext cx="7619196" cy="1446550"/>
          </a:xfrm>
          <a:prstGeom prst="rect">
            <a:avLst/>
          </a:prstGeom>
          <a:noFill/>
          <a:ln>
            <a:noFill/>
          </a:ln>
        </p:spPr>
        <p:txBody>
          <a:bodyPr wrap="square" rtlCol="0">
            <a:spAutoFit/>
          </a:bodyPr>
          <a:lstStyle/>
          <a:p>
            <a:pPr>
              <a:lnSpc>
                <a:spcPct val="200000"/>
              </a:lnSpc>
            </a:pPr>
            <a:r>
              <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ĐỊNH HƯỚNG TIẾP THEO</a:t>
            </a:r>
            <a:endParaRPr lang="zh-CN" alt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1901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68968"/>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4319337" y="180029"/>
            <a:ext cx="6076310" cy="1340432"/>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6" name="TextBox 71"/>
          <p:cNvSpPr txBox="1"/>
          <p:nvPr/>
        </p:nvSpPr>
        <p:spPr>
          <a:xfrm>
            <a:off x="3125061" y="1457879"/>
            <a:ext cx="8283837" cy="954107"/>
          </a:xfrm>
          <a:prstGeom prst="rect">
            <a:avLst/>
          </a:prstGeom>
          <a:noFill/>
          <a:ln w="9525">
            <a:noFill/>
          </a:ln>
        </p:spPr>
        <p:txBody>
          <a:bodyPr wrap="square">
            <a:spAutoFit/>
          </a:bodyPr>
          <a:lstStyle/>
          <a:p>
            <a:pPr lvl="0" algn="just" eaLnBrk="0" hangingPunct="0"/>
            <a:r>
              <a:rPr lang="en-US" sz="2800" b="1" dirty="0">
                <a:solidFill>
                  <a:srgbClr val="0070C0"/>
                </a:solidFill>
                <a:latin typeface="Times New Roman" panose="02020603050405020304" pitchFamily="18" charset="0"/>
                <a:cs typeface="Times New Roman" panose="02020603050405020304" pitchFamily="18" charset="0"/>
              </a:rPr>
              <a:t>HS đọc đúng, rõ ràng câu chuyện </a:t>
            </a:r>
            <a:r>
              <a:rPr lang="en-US" sz="2800" b="1" i="1" dirty="0">
                <a:solidFill>
                  <a:srgbClr val="0070C0"/>
                </a:solidFill>
                <a:latin typeface="Times New Roman" panose="02020603050405020304" pitchFamily="18" charset="0"/>
                <a:cs typeface="Times New Roman" panose="02020603050405020304" pitchFamily="18" charset="0"/>
              </a:rPr>
              <a:t>Cầu thủ dự bị,</a:t>
            </a:r>
            <a:r>
              <a:rPr lang="en-US" sz="2800" b="1" dirty="0">
                <a:solidFill>
                  <a:srgbClr val="0070C0"/>
                </a:solidFill>
                <a:latin typeface="Times New Roman" panose="02020603050405020304" pitchFamily="18" charset="0"/>
                <a:cs typeface="Times New Roman" panose="02020603050405020304" pitchFamily="18" charset="0"/>
              </a:rPr>
              <a:t> ngắt nghỉ hơi đúng sau các dấu câu, giữa các cụm từ dài</a:t>
            </a:r>
            <a:r>
              <a:rPr lang="en-US" sz="2800" b="1" i="1" dirty="0">
                <a:solidFill>
                  <a:srgbClr val="0070C0"/>
                </a:solidFill>
                <a:latin typeface="Times New Roman" panose="02020603050405020304" pitchFamily="18" charset="0"/>
                <a:cs typeface="Times New Roman" panose="02020603050405020304" pitchFamily="18" charset="0"/>
              </a:rPr>
              <a:t>. </a:t>
            </a:r>
            <a:endParaRPr lang="zh-CN" alt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5"/>
          <a:stretch>
            <a:fillRect/>
          </a:stretch>
        </p:blipFill>
        <p:spPr>
          <a:xfrm>
            <a:off x="2028099" y="1403924"/>
            <a:ext cx="1096962" cy="1008062"/>
          </a:xfrm>
          <a:prstGeom prst="rect">
            <a:avLst/>
          </a:prstGeom>
          <a:noFill/>
          <a:ln w="9525">
            <a:noFill/>
          </a:ln>
        </p:spPr>
      </p:pic>
      <p:pic>
        <p:nvPicPr>
          <p:cNvPr id="37" name="图片 46127" descr="png-0731"/>
          <p:cNvPicPr>
            <a:picLocks noChangeAspect="1"/>
          </p:cNvPicPr>
          <p:nvPr/>
        </p:nvPicPr>
        <p:blipFill>
          <a:blip r:embed="rId6"/>
          <a:stretch>
            <a:fillRect/>
          </a:stretch>
        </p:blipFill>
        <p:spPr>
          <a:xfrm>
            <a:off x="1922603" y="2564814"/>
            <a:ext cx="1096962" cy="1096962"/>
          </a:xfrm>
          <a:prstGeom prst="rect">
            <a:avLst/>
          </a:prstGeom>
          <a:noFill/>
          <a:ln w="9525">
            <a:noFill/>
          </a:ln>
        </p:spPr>
      </p:pic>
      <p:sp>
        <p:nvSpPr>
          <p:cNvPr id="43" name="TextBox 71"/>
          <p:cNvSpPr txBox="1"/>
          <p:nvPr/>
        </p:nvSpPr>
        <p:spPr>
          <a:xfrm>
            <a:off x="2993205" y="2598125"/>
            <a:ext cx="5558759" cy="954107"/>
          </a:xfrm>
          <a:prstGeom prst="rect">
            <a:avLst/>
          </a:prstGeom>
          <a:noFill/>
          <a:ln w="9525">
            <a:noFill/>
          </a:ln>
        </p:spPr>
        <p:txBody>
          <a:bodyPr wrap="square">
            <a:spAutoFit/>
          </a:bodyPr>
          <a:lstStyle/>
          <a:p>
            <a:pPr lvl="0" algn="just" eaLnBrk="0" hangingPunct="0"/>
            <a:r>
              <a:rPr lang="en-US" sz="2800" b="1" dirty="0">
                <a:solidFill>
                  <a:schemeClr val="accent2">
                    <a:lumMod val="75000"/>
                  </a:schemeClr>
                </a:solidFill>
                <a:latin typeface="Times New Roman" panose="02020603050405020304" pitchFamily="18" charset="0"/>
                <a:cs typeface="Times New Roman" panose="02020603050405020304" pitchFamily="18" charset="0"/>
              </a:rPr>
              <a:t>Phân biệt lời người kể chuyện với lời của các nhân vật.</a:t>
            </a:r>
            <a:endParaRPr lang="zh-CN" altLang="en-US" sz="28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009079" y="3649838"/>
            <a:ext cx="5148331" cy="2246769"/>
          </a:xfrm>
          <a:prstGeom prst="rect">
            <a:avLst/>
          </a:prstGeom>
          <a:noFill/>
          <a:ln w="9525">
            <a:noFill/>
          </a:ln>
        </p:spPr>
        <p:txBody>
          <a:bodyPr wrap="square">
            <a:spAutoFit/>
          </a:bodyPr>
          <a:lstStyle/>
          <a:p>
            <a:pPr algn="just"/>
            <a:r>
              <a:rPr lang="en-US" sz="2800" b="1" dirty="0">
                <a:solidFill>
                  <a:schemeClr val="accent6">
                    <a:lumMod val="75000"/>
                  </a:schemeClr>
                </a:solidFill>
                <a:latin typeface="Times New Roman" panose="02020603050405020304" pitchFamily="18" charset="0"/>
                <a:cs typeface="Times New Roman" panose="02020603050405020304" pitchFamily="18" charset="0"/>
              </a:rPr>
              <a:t>HS hiểu nội dung bài: Nhờ kiên trì tập luyện, gấu con từ chỗ đá bóng chưa giỏi chỉ được làm cầu thủ dự bị, đã đá bóng giỏi và trở thành cầu thủ chính thức.</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20" name="图片 46130" descr="png-0731副本"/>
          <p:cNvPicPr>
            <a:picLocks noChangeAspect="1"/>
          </p:cNvPicPr>
          <p:nvPr/>
        </p:nvPicPr>
        <p:blipFill>
          <a:blip r:embed="rId7"/>
          <a:stretch>
            <a:fillRect/>
          </a:stretch>
        </p:blipFill>
        <p:spPr>
          <a:xfrm>
            <a:off x="1990699" y="4299236"/>
            <a:ext cx="939800" cy="1111250"/>
          </a:xfrm>
          <a:prstGeom prst="rect">
            <a:avLst/>
          </a:prstGeom>
          <a:noFill/>
          <a:ln w="9525">
            <a:noFill/>
          </a:ln>
        </p:spPr>
      </p:pic>
    </p:spTree>
    <p:extLst>
      <p:ext uri="{BB962C8B-B14F-4D97-AF65-F5344CB8AC3E}">
        <p14:creationId xmlns:p14="http://schemas.microsoft.com/office/powerpoint/2010/main" val="1230710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831798" y="2179867"/>
            <a:ext cx="9098978" cy="2171428"/>
          </a:xfrm>
          <a:prstGeom prst="rect">
            <a:avLst/>
          </a:prstGeom>
          <a:noFill/>
        </p:spPr>
        <p:txBody>
          <a:bodyPr wrap="square" rtlCol="0">
            <a:spAutoFit/>
          </a:bodyPr>
          <a:lstStyle/>
          <a:p>
            <a:pPr algn="ctr">
              <a:lnSpc>
                <a:spcPct val="150000"/>
              </a:lnSpc>
            </a:pPr>
            <a:r>
              <a:rPr lang="en-US" sz="4800" dirty="0" err="1">
                <a:solidFill>
                  <a:srgbClr val="FF0000"/>
                </a:solidFill>
                <a:latin typeface="Arial" panose="020B0604020202020204" pitchFamily="34" charset="0"/>
                <a:cs typeface="Arial" panose="020B0604020202020204" pitchFamily="34" charset="0"/>
              </a:rPr>
              <a:t>Tạm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biệt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và</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hẹn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gặp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lại</a:t>
            </a:r>
            <a:r>
              <a:rPr lang="en-US" sz="4800" dirty="0">
                <a:solidFill>
                  <a:srgbClr val="FF0000"/>
                </a:solidFill>
                <a:latin typeface="Arial" panose="020B0604020202020204" pitchFamily="34" charset="0"/>
                <a:cs typeface="Arial" panose="020B0604020202020204" pitchFamily="34" charset="0"/>
              </a:rPr>
              <a:t> </a:t>
            </a:r>
          </a:p>
          <a:p>
            <a:pPr algn="ctr">
              <a:lnSpc>
                <a:spcPct val="150000"/>
              </a:lnSpc>
            </a:pPr>
            <a:r>
              <a:rPr lang="en-US" sz="4800" dirty="0" err="1">
                <a:solidFill>
                  <a:srgbClr val="FF0000"/>
                </a:solidFill>
                <a:latin typeface="Arial" panose="020B0604020202020204" pitchFamily="34" charset="0"/>
                <a:cs typeface="Arial" panose="020B0604020202020204" pitchFamily="34" charset="0"/>
              </a:rPr>
              <a:t>các</a:t>
            </a:r>
            <a:r>
              <a:rPr lang="en-US" sz="4800" dirty="0">
                <a:solidFill>
                  <a:srgbClr val="FF0000"/>
                </a:solidFill>
                <a:latin typeface="Arial" panose="020B0604020202020204" pitchFamily="34" charset="0"/>
                <a:cs typeface="Arial" panose="020B0604020202020204" pitchFamily="34" charset="0"/>
              </a:rPr>
              <a:t> con </a:t>
            </a:r>
            <a:r>
              <a:rPr lang="en-US" sz="4800" dirty="0" err="1">
                <a:solidFill>
                  <a:srgbClr val="FF0000"/>
                </a:solidFill>
                <a:latin typeface="Arial" panose="020B0604020202020204" pitchFamily="34" charset="0"/>
                <a:cs typeface="Arial" panose="020B0604020202020204" pitchFamily="34" charset="0"/>
              </a:rPr>
              <a:t>vào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những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tiết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học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sau</a:t>
            </a:r>
            <a:r>
              <a:rPr lang="en-US" sz="4800" dirty="0">
                <a:solidFill>
                  <a:srgbClr val="FF0000"/>
                </a:solidFill>
                <a:latin typeface="Arial" panose="020B0604020202020204" pitchFamily="34" charset="0"/>
                <a:cs typeface="Arial" panose="020B0604020202020204" pitchFamily="34"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942" y="823985"/>
            <a:ext cx="2943714" cy="6034015"/>
          </a:xfrm>
          <a:prstGeom prst="rect">
            <a:avLst/>
          </a:prstGeom>
        </p:spPr>
      </p:pic>
      <p:sp>
        <p:nvSpPr>
          <p:cNvPr id="7" name="TextBox 6"/>
          <p:cNvSpPr txBox="1"/>
          <p:nvPr/>
        </p:nvSpPr>
        <p:spPr>
          <a:xfrm>
            <a:off x="798464" y="823985"/>
            <a:ext cx="8781156" cy="5184048"/>
          </a:xfrm>
          <a:prstGeom prst="rect">
            <a:avLst/>
          </a:prstGeom>
          <a:noFill/>
        </p:spPr>
        <p:txBody>
          <a:bodyPr wrap="square" rtlCol="0">
            <a:spAutoFit/>
          </a:bodyPr>
          <a:lstStyle/>
          <a:p>
            <a:pPr algn="just">
              <a:lnSpc>
                <a:spcPct val="150000"/>
              </a:lnSpc>
            </a:pPr>
            <a:r>
              <a:rPr lang="vi-VN" sz="3200" b="1" dirty="0">
                <a:solidFill>
                  <a:srgbClr val="0000CC"/>
                </a:solidFill>
                <a:latin typeface="+mj-lt"/>
              </a:rPr>
              <a:t>Bài đọc nói về gấu con và các bạn của gấu. Gấu rất thích </a:t>
            </a:r>
            <a:r>
              <a:rPr lang="vi-VN" sz="3200" b="1" dirty="0">
                <a:solidFill>
                  <a:srgbClr val="0000CC"/>
                </a:solidFill>
                <a:latin typeface="+mj-lt"/>
                <a:cs typeface="Times New Roman" panose="02020603050405020304" pitchFamily="18" charset="0"/>
              </a:rPr>
              <a:t>chơi</a:t>
            </a:r>
            <a:r>
              <a:rPr lang="en-US" sz="3200" b="1" dirty="0">
                <a:solidFill>
                  <a:srgbClr val="0000CC"/>
                </a:solidFill>
                <a:latin typeface="+mj-lt"/>
              </a:rPr>
              <a:t> </a:t>
            </a:r>
            <a:r>
              <a:rPr lang="vi-VN" sz="3200" b="1" dirty="0">
                <a:solidFill>
                  <a:srgbClr val="0000CC"/>
                </a:solidFill>
                <a:latin typeface="+mj-lt"/>
              </a:rPr>
              <a:t>bóng đá nhưng lúc đ</a:t>
            </a:r>
            <a:r>
              <a:rPr lang="en-US" sz="3200" b="1" dirty="0">
                <a:solidFill>
                  <a:srgbClr val="0000CC"/>
                </a:solidFill>
                <a:latin typeface="+mj-lt"/>
              </a:rPr>
              <a:t>ầ</a:t>
            </a:r>
            <a:r>
              <a:rPr lang="vi-VN" sz="3200" b="1" dirty="0">
                <a:solidFill>
                  <a:srgbClr val="0000CC"/>
                </a:solidFill>
                <a:latin typeface="+mj-lt"/>
              </a:rPr>
              <a:t>u gấu chậm chạp và đá bóng chưa tốt nên chỉ được làm cầu thủ</a:t>
            </a:r>
            <a:r>
              <a:rPr lang="en-US" sz="3200" b="1" dirty="0">
                <a:solidFill>
                  <a:srgbClr val="0000CC"/>
                </a:solidFill>
                <a:latin typeface="+mj-lt"/>
              </a:rPr>
              <a:t> </a:t>
            </a:r>
            <a:r>
              <a:rPr lang="vi-VN" sz="3200" b="1" dirty="0">
                <a:solidFill>
                  <a:srgbClr val="0000CC"/>
                </a:solidFill>
                <a:latin typeface="+mj-lt"/>
              </a:rPr>
              <a:t>dự bị.</a:t>
            </a:r>
            <a:r>
              <a:rPr lang="en-US" sz="3200" b="1" dirty="0">
                <a:solidFill>
                  <a:srgbClr val="0000CC"/>
                </a:solidFill>
                <a:latin typeface="+mj-lt"/>
              </a:rPr>
              <a:t> </a:t>
            </a:r>
            <a:r>
              <a:rPr lang="vi-VN" sz="3200" b="1" dirty="0">
                <a:solidFill>
                  <a:srgbClr val="0000CC"/>
                </a:solidFill>
                <a:latin typeface="+mj-lt"/>
              </a:rPr>
              <a:t>Nhưng sau đó thì đội nào cũng muốn gấu đá cho đội mình. Vì sao vậy? Chúng</a:t>
            </a:r>
            <a:r>
              <a:rPr lang="en-US" sz="3200" b="1" dirty="0">
                <a:solidFill>
                  <a:srgbClr val="0000CC"/>
                </a:solidFill>
                <a:latin typeface="+mj-lt"/>
              </a:rPr>
              <a:t> </a:t>
            </a:r>
            <a:r>
              <a:rPr lang="vi-VN" sz="3200" b="1" dirty="0">
                <a:solidFill>
                  <a:srgbClr val="0000CC"/>
                </a:solidFill>
                <a:latin typeface="+mj-lt"/>
              </a:rPr>
              <a:t>ta cùng đọc bài</a:t>
            </a:r>
            <a:r>
              <a:rPr lang="en-US" sz="3200" b="1" dirty="0">
                <a:solidFill>
                  <a:srgbClr val="0000CC"/>
                </a:solidFill>
                <a:latin typeface="+mj-lt"/>
              </a:rPr>
              <a:t>:</a:t>
            </a:r>
            <a:r>
              <a:rPr lang="vi-VN" sz="3200" b="1" dirty="0">
                <a:solidFill>
                  <a:srgbClr val="0000CC"/>
                </a:solidFill>
                <a:latin typeface="+mj-lt"/>
              </a:rPr>
              <a:t> </a:t>
            </a:r>
            <a:r>
              <a:rPr lang="en-US" sz="3200" b="1" dirty="0">
                <a:solidFill>
                  <a:srgbClr val="0000CC"/>
                </a:solidFill>
                <a:latin typeface="+mj-lt"/>
              </a:rPr>
              <a:t>“</a:t>
            </a:r>
            <a:r>
              <a:rPr lang="vi-VN" sz="3200" b="1" i="1" dirty="0">
                <a:solidFill>
                  <a:srgbClr val="0000CC"/>
                </a:solidFill>
                <a:latin typeface="+mj-lt"/>
              </a:rPr>
              <a:t>C</a:t>
            </a:r>
            <a:r>
              <a:rPr lang="en-US" sz="3200" b="1" i="1" dirty="0">
                <a:solidFill>
                  <a:srgbClr val="0000CC"/>
                </a:solidFill>
                <a:latin typeface="+mj-lt"/>
              </a:rPr>
              <a:t>ầ</a:t>
            </a:r>
            <a:r>
              <a:rPr lang="vi-VN" sz="3200" b="1" i="1" dirty="0">
                <a:solidFill>
                  <a:srgbClr val="0000CC"/>
                </a:solidFill>
                <a:latin typeface="+mj-lt"/>
              </a:rPr>
              <a:t>u thủ dự bị</a:t>
            </a:r>
            <a:r>
              <a:rPr lang="en-US" sz="3200" b="1" i="1" dirty="0">
                <a:solidFill>
                  <a:srgbClr val="0000CC"/>
                </a:solidFill>
                <a:latin typeface="+mj-lt"/>
              </a:rPr>
              <a:t>”</a:t>
            </a:r>
            <a:r>
              <a:rPr lang="vi-VN" sz="3200" b="1" dirty="0">
                <a:solidFill>
                  <a:srgbClr val="0000CC"/>
                </a:solidFill>
                <a:latin typeface="+mj-lt"/>
              </a:rPr>
              <a:t> để biết</a:t>
            </a:r>
            <a:r>
              <a:rPr lang="en-US" sz="3200" b="1" dirty="0">
                <a:solidFill>
                  <a:srgbClr val="0000CC"/>
                </a:solidFill>
                <a:latin typeface="+mj-lt"/>
              </a:rPr>
              <a:t> </a:t>
            </a:r>
            <a:r>
              <a:rPr lang="en-US" sz="3200" b="1" dirty="0" err="1">
                <a:solidFill>
                  <a:srgbClr val="0000CC"/>
                </a:solidFill>
                <a:latin typeface="+mj-lt"/>
              </a:rPr>
              <a:t>được</a:t>
            </a:r>
            <a:r>
              <a:rPr lang="en-US" sz="3200" b="1" dirty="0">
                <a:solidFill>
                  <a:srgbClr val="0000CC"/>
                </a:solidFill>
                <a:latin typeface="+mj-lt"/>
              </a:rPr>
              <a:t> </a:t>
            </a:r>
            <a:r>
              <a:rPr lang="en-US" sz="3200" b="1" dirty="0" err="1">
                <a:solidFill>
                  <a:srgbClr val="0000CC"/>
                </a:solidFill>
                <a:latin typeface="+mj-lt"/>
              </a:rPr>
              <a:t>điều</a:t>
            </a:r>
            <a:r>
              <a:rPr lang="en-US" sz="3200" b="1" dirty="0">
                <a:solidFill>
                  <a:srgbClr val="0000CC"/>
                </a:solidFill>
                <a:latin typeface="+mj-lt"/>
              </a:rPr>
              <a:t> </a:t>
            </a:r>
            <a:r>
              <a:rPr lang="en-US" sz="3200" b="1" dirty="0" err="1">
                <a:solidFill>
                  <a:srgbClr val="0000CC"/>
                </a:solidFill>
                <a:latin typeface="+mj-lt"/>
              </a:rPr>
              <a:t>đó</a:t>
            </a:r>
            <a:r>
              <a:rPr lang="en-US" sz="3200" b="1" dirty="0">
                <a:solidFill>
                  <a:srgbClr val="0000CC"/>
                </a:solidFill>
                <a:latin typeface="+mj-lt"/>
              </a:rPr>
              <a:t> </a:t>
            </a:r>
            <a:r>
              <a:rPr lang="en-US" sz="3200" b="1" dirty="0" err="1">
                <a:solidFill>
                  <a:srgbClr val="0000CC"/>
                </a:solidFill>
                <a:latin typeface="+mj-lt"/>
              </a:rPr>
              <a:t>các</a:t>
            </a:r>
            <a:r>
              <a:rPr lang="en-US" sz="3200" b="1" dirty="0">
                <a:solidFill>
                  <a:srgbClr val="0000CC"/>
                </a:solidFill>
                <a:latin typeface="+mj-lt"/>
              </a:rPr>
              <a:t> con </a:t>
            </a:r>
            <a:r>
              <a:rPr lang="en-US" sz="3200" b="1" dirty="0" err="1">
                <a:solidFill>
                  <a:srgbClr val="0000CC"/>
                </a:solidFill>
                <a:latin typeface="+mj-lt"/>
              </a:rPr>
              <a:t>nhé</a:t>
            </a:r>
            <a:r>
              <a:rPr lang="vi-VN" sz="3200" b="1" dirty="0">
                <a:solidFill>
                  <a:srgbClr val="0000CC"/>
                </a:solidFill>
                <a:latin typeface="+mj-lt"/>
              </a:rPr>
              <a:t>.</a:t>
            </a:r>
            <a:endParaRPr lang="en-US" sz="3200" b="1" dirty="0">
              <a:solidFill>
                <a:srgbClr val="0000CC"/>
              </a:solidFill>
              <a:latin typeface="+mj-lt"/>
            </a:endParaRPr>
          </a:p>
        </p:txBody>
      </p:sp>
    </p:spTree>
    <p:extLst>
      <p:ext uri="{BB962C8B-B14F-4D97-AF65-F5344CB8AC3E}">
        <p14:creationId xmlns:p14="http://schemas.microsoft.com/office/powerpoint/2010/main" val="162505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Tớ nên vào đội nào đây? – Gấu hỏi khỉ.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1299986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25" presetClass="emph" presetSubtype="0" fill="hold" grpId="1" nodeType="clickEffect">
                                  <p:stCondLst>
                                    <p:cond delay="0"/>
                                  </p:stCondLst>
                                  <p:childTnLst>
                                    <p:animClr clrSpc="hsl" dir="cw">
                                      <p:cBhvr override="childStyle">
                                        <p:cTn id="25" dur="500" fill="hold"/>
                                        <p:tgtEl>
                                          <p:spTgt spid="14"/>
                                        </p:tgtEl>
                                        <p:attrNameLst>
                                          <p:attrName>style.color</p:attrName>
                                        </p:attrNameLst>
                                      </p:cBhvr>
                                      <p:by>
                                        <p:hsl h="0" s="-70588" l="0"/>
                                      </p:by>
                                    </p:animClr>
                                    <p:animClr clrSpc="hsl" dir="cw">
                                      <p:cBhvr>
                                        <p:cTn id="26" dur="500" fill="hold"/>
                                        <p:tgtEl>
                                          <p:spTgt spid="14"/>
                                        </p:tgtEl>
                                        <p:attrNameLst>
                                          <p:attrName>fillcolor</p:attrName>
                                        </p:attrNameLst>
                                      </p:cBhvr>
                                      <p:by>
                                        <p:hsl h="0" s="-70588" l="0"/>
                                      </p:by>
                                    </p:animClr>
                                    <p:animClr clrSpc="hsl" dir="cw">
                                      <p:cBhvr>
                                        <p:cTn id="27" dur="500" fill="hold"/>
                                        <p:tgtEl>
                                          <p:spTgt spid="14"/>
                                        </p:tgtEl>
                                        <p:attrNameLst>
                                          <p:attrName>stroke.color</p:attrName>
                                        </p:attrNameLst>
                                      </p:cBhvr>
                                      <p:by>
                                        <p:hsl h="0" s="-70588" l="0"/>
                                      </p:by>
                                    </p:animClr>
                                    <p:set>
                                      <p:cBhvr>
                                        <p:cTn id="28" dur="500" fill="hold"/>
                                        <p:tgtEl>
                                          <p:spTgt spid="14"/>
                                        </p:tgtEl>
                                        <p:attrNameLst>
                                          <p:attrName>fill.type</p:attrName>
                                        </p:attrNameLst>
                                      </p:cBhvr>
                                      <p:to>
                                        <p:strVal val="solid"/>
                                      </p:to>
                                    </p:se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15"/>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21" presetClass="emph" presetSubtype="0" fill="hold" grpId="1" nodeType="withEffect">
                                  <p:stCondLst>
                                    <p:cond delay="0"/>
                                  </p:stCondLst>
                                  <p:childTnLst>
                                    <p:animClr clrSpc="hsl" dir="cw">
                                      <p:cBhvr override="childStyle">
                                        <p:cTn id="45" dur="500" fill="hold"/>
                                        <p:tgtEl>
                                          <p:spTgt spid="19"/>
                                        </p:tgtEl>
                                        <p:attrNameLst>
                                          <p:attrName>style.color</p:attrName>
                                        </p:attrNameLst>
                                      </p:cBhvr>
                                      <p:by>
                                        <p:hsl h="7200000" s="0" l="0"/>
                                      </p:by>
                                    </p:animClr>
                                    <p:animClr clrSpc="hsl" dir="cw">
                                      <p:cBhvr>
                                        <p:cTn id="46" dur="500" fill="hold"/>
                                        <p:tgtEl>
                                          <p:spTgt spid="19"/>
                                        </p:tgtEl>
                                        <p:attrNameLst>
                                          <p:attrName>fillcolor</p:attrName>
                                        </p:attrNameLst>
                                      </p:cBhvr>
                                      <p:by>
                                        <p:hsl h="7200000" s="0" l="0"/>
                                      </p:by>
                                    </p:animClr>
                                    <p:animClr clrSpc="hsl" dir="cw">
                                      <p:cBhvr>
                                        <p:cTn id="47" dur="500" fill="hold"/>
                                        <p:tgtEl>
                                          <p:spTgt spid="19"/>
                                        </p:tgtEl>
                                        <p:attrNameLst>
                                          <p:attrName>stroke.color</p:attrName>
                                        </p:attrNameLst>
                                      </p:cBhvr>
                                      <p:by>
                                        <p:hsl h="7200000" s="0" l="0"/>
                                      </p:by>
                                    </p:animClr>
                                    <p:set>
                                      <p:cBhvr>
                                        <p:cTn id="48"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14" grpId="0"/>
      <p:bldP spid="14" grpId="1"/>
      <p:bldP spid="15" grpId="0"/>
      <p:bldP spid="15" grpId="1"/>
      <p:bldP spid="18" grpId="0" animBg="1"/>
      <p:bldP spid="19" grpId="0"/>
      <p:bldP spid="19" grpId="1"/>
      <p:bldP spid="6"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702786" y="1167571"/>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Phát âm</a:t>
            </a:r>
          </a:p>
        </p:txBody>
      </p:sp>
      <p:sp>
        <p:nvSpPr>
          <p:cNvPr id="8" name="TextBox 7"/>
          <p:cNvSpPr txBox="1"/>
          <p:nvPr/>
        </p:nvSpPr>
        <p:spPr>
          <a:xfrm>
            <a:off x="4754346" y="1878161"/>
            <a:ext cx="2411475"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gôn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 Box 1"/>
          <p:cNvSpPr txBox="1"/>
          <p:nvPr/>
        </p:nvSpPr>
        <p:spPr>
          <a:xfrm>
            <a:off x="2045368" y="6467577"/>
            <a:ext cx="10586696" cy="464614"/>
          </a:xfrm>
          <a:prstGeom prst="rect">
            <a:avLst/>
          </a:prstGeom>
          <a:noFill/>
        </p:spPr>
        <p:txBody>
          <a:bodyPr wrap="square" rtlCol="0">
            <a:spAutoFit/>
          </a:bodyPr>
          <a:lstStyle/>
          <a:p>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Bản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quyền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 FB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Đặng</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Nhật</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Linh</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https://www.facebook.com/nhat.linh.3557440</a:t>
            </a:r>
          </a:p>
        </p:txBody>
      </p:sp>
      <p:sp>
        <p:nvSpPr>
          <p:cNvPr id="13" name="TextBox 12"/>
          <p:cNvSpPr txBox="1"/>
          <p:nvPr/>
        </p:nvSpPr>
        <p:spPr>
          <a:xfrm>
            <a:off x="4780182" y="2514279"/>
            <a:ext cx="2744899"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ngạc nhiên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755223" y="3160610"/>
            <a:ext cx="1944263"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hiệp</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4700793" y="3840992"/>
            <a:ext cx="4171577"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cầu thủ dự bị</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042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3" name="Group 2"/>
          <p:cNvGrpSpPr/>
          <p:nvPr/>
        </p:nvGrpSpPr>
        <p:grpSpPr>
          <a:xfrm rot="21423855">
            <a:off x="7399755" y="780551"/>
            <a:ext cx="5164443" cy="3028524"/>
            <a:chOff x="5883709" y="919621"/>
            <a:chExt cx="5164443" cy="3442962"/>
          </a:xfrm>
        </p:grpSpPr>
        <p:pic>
          <p:nvPicPr>
            <p:cNvPr id="21"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6119">
              <a:off x="5883709" y="919621"/>
              <a:ext cx="5164443" cy="3442962"/>
            </a:xfrm>
            <a:prstGeom prst="rect">
              <a:avLst/>
            </a:prstGeom>
          </p:spPr>
        </p:pic>
        <p:sp>
          <p:nvSpPr>
            <p:cNvPr id="22" name="TextBox 21"/>
            <p:cNvSpPr txBox="1"/>
            <p:nvPr/>
          </p:nvSpPr>
          <p:spPr>
            <a:xfrm>
              <a:off x="6965151" y="2497080"/>
              <a:ext cx="3296320" cy="944715"/>
            </a:xfrm>
            <a:prstGeom prst="rect">
              <a:avLst/>
            </a:prstGeom>
            <a:noFill/>
          </p:spPr>
          <p:txBody>
            <a:bodyPr wrap="square" rtlCol="0">
              <a:spAutoFit/>
            </a:bodyPr>
            <a:lstStyle/>
            <a:p>
              <a:r>
                <a:rPr lang="en-US" sz="2400" b="1" dirty="0">
                  <a:latin typeface="Times New Roman" panose="02020603050405020304" pitchFamily="18" charset="0"/>
                  <a:ea typeface="Arial-Rounded" panose="020B0500000000000000" pitchFamily="34" charset="0"/>
                  <a:cs typeface="Times New Roman" panose="02020603050405020304" pitchFamily="18" charset="0"/>
                </a:rPr>
                <a:t>Khoảng thời gian chia ra trong một trận đấu</a:t>
              </a:r>
            </a:p>
          </p:txBody>
        </p:sp>
      </p:grpSp>
      <p:grpSp>
        <p:nvGrpSpPr>
          <p:cNvPr id="24" name="Group 23"/>
          <p:cNvGrpSpPr/>
          <p:nvPr/>
        </p:nvGrpSpPr>
        <p:grpSpPr>
          <a:xfrm rot="21423855">
            <a:off x="6202630" y="2421490"/>
            <a:ext cx="2205037" cy="1330325"/>
            <a:chOff x="6148239" y="2202594"/>
            <a:chExt cx="2205037" cy="1330325"/>
          </a:xfrm>
        </p:grpSpPr>
        <p:sp>
          <p:nvSpPr>
            <p:cNvPr id="15" name="任意多边形 12">
              <a:extLst>
                <a:ext uri="{FF2B5EF4-FFF2-40B4-BE49-F238E27FC236}">
                  <a16:creationId xmlns:a16="http://schemas.microsoft.com/office/drawing/2014/main" id="{9001AB41-D50E-401A-9A7B-F4E0DF9DD857}"/>
                </a:ext>
              </a:extLst>
            </p:cNvPr>
            <p:cNvSpPr>
              <a:spLocks/>
            </p:cNvSpPr>
            <p:nvPr/>
          </p:nvSpPr>
          <p:spPr bwMode="auto">
            <a:xfrm rot="5400000">
              <a:off x="6585595" y="1765238"/>
              <a:ext cx="1330325" cy="2205037"/>
            </a:xfrm>
            <a:custGeom>
              <a:avLst/>
              <a:gdLst>
                <a:gd name="T0" fmla="*/ 0 w 2696561"/>
                <a:gd name="T1" fmla="*/ 382055 h 4469351"/>
                <a:gd name="T2" fmla="*/ 56346 w 2696561"/>
                <a:gd name="T3" fmla="*/ 297033 h 4469351"/>
                <a:gd name="T4" fmla="*/ 60560 w 2696561"/>
                <a:gd name="T5" fmla="*/ 295725 h 4469351"/>
                <a:gd name="T6" fmla="*/ 57746 w 2696561"/>
                <a:gd name="T7" fmla="*/ 290540 h 4469351"/>
                <a:gd name="T8" fmla="*/ 51335 w 2696561"/>
                <a:gd name="T9" fmla="*/ 258779 h 4469351"/>
                <a:gd name="T10" fmla="*/ 101162 w 2696561"/>
                <a:gd name="T11" fmla="*/ 183595 h 4469351"/>
                <a:gd name="T12" fmla="*/ 105101 w 2696561"/>
                <a:gd name="T13" fmla="*/ 182371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3 h 4469351"/>
                <a:gd name="T36" fmla="*/ 323404 w 2696561"/>
                <a:gd name="T37" fmla="*/ 193806 h 4469351"/>
                <a:gd name="T38" fmla="*/ 323404 w 2696561"/>
                <a:gd name="T39" fmla="*/ 421484 h 4469351"/>
                <a:gd name="T40" fmla="*/ 323782 w 2696561"/>
                <a:gd name="T41" fmla="*/ 428959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0 h 4469351"/>
                <a:gd name="T54" fmla="*/ 116644 w 2696561"/>
                <a:gd name="T55" fmla="*/ 470654 h 4469351"/>
                <a:gd name="T56" fmla="*/ 110850 w 2696561"/>
                <a:gd name="T57" fmla="*/ 472453 h 4469351"/>
                <a:gd name="T58" fmla="*/ 92257 w 2696561"/>
                <a:gd name="T59" fmla="*/ 474327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AC090"/>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36" name="TextBox 35"/>
            <p:cNvSpPr txBox="1"/>
            <p:nvPr/>
          </p:nvSpPr>
          <p:spPr>
            <a:xfrm>
              <a:off x="6482410" y="2717765"/>
              <a:ext cx="1476161"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Hiệp </a:t>
              </a:r>
            </a:p>
          </p:txBody>
        </p:sp>
      </p:grpSp>
      <p:pic>
        <p:nvPicPr>
          <p:cNvPr id="26"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411529">
            <a:off x="-42866" y="438016"/>
            <a:ext cx="5112642" cy="3065295"/>
          </a:xfrm>
          <a:prstGeom prst="rect">
            <a:avLst/>
          </a:prstGeom>
        </p:spPr>
      </p:pic>
      <p:sp>
        <p:nvSpPr>
          <p:cNvPr id="16" name="任意多边形 13">
            <a:extLst>
              <a:ext uri="{FF2B5EF4-FFF2-40B4-BE49-F238E27FC236}">
                <a16:creationId xmlns:a16="http://schemas.microsoft.com/office/drawing/2014/main" id="{81013F3C-FC0C-4129-9750-7156DB409634}"/>
              </a:ext>
            </a:extLst>
          </p:cNvPr>
          <p:cNvSpPr>
            <a:spLocks/>
          </p:cNvSpPr>
          <p:nvPr/>
        </p:nvSpPr>
        <p:spPr bwMode="auto">
          <a:xfrm rot="16200000" flipH="1">
            <a:off x="4396311" y="1714993"/>
            <a:ext cx="1330325" cy="2182921"/>
          </a:xfrm>
          <a:custGeom>
            <a:avLst/>
            <a:gdLst>
              <a:gd name="T0" fmla="*/ 0 w 2696561"/>
              <a:gd name="T1" fmla="*/ 382055 h 4469351"/>
              <a:gd name="T2" fmla="*/ 56346 w 2696561"/>
              <a:gd name="T3" fmla="*/ 297034 h 4469351"/>
              <a:gd name="T4" fmla="*/ 60560 w 2696561"/>
              <a:gd name="T5" fmla="*/ 295726 h 4469351"/>
              <a:gd name="T6" fmla="*/ 57746 w 2696561"/>
              <a:gd name="T7" fmla="*/ 290540 h 4469351"/>
              <a:gd name="T8" fmla="*/ 51335 w 2696561"/>
              <a:gd name="T9" fmla="*/ 258779 h 4469351"/>
              <a:gd name="T10" fmla="*/ 101162 w 2696561"/>
              <a:gd name="T11" fmla="*/ 183595 h 4469351"/>
              <a:gd name="T12" fmla="*/ 105101 w 2696561"/>
              <a:gd name="T13" fmla="*/ 182372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4 h 4469351"/>
              <a:gd name="T36" fmla="*/ 323404 w 2696561"/>
              <a:gd name="T37" fmla="*/ 193806 h 4469351"/>
              <a:gd name="T38" fmla="*/ 323404 w 2696561"/>
              <a:gd name="T39" fmla="*/ 421485 h 4469351"/>
              <a:gd name="T40" fmla="*/ 323782 w 2696561"/>
              <a:gd name="T41" fmla="*/ 428960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1 h 4469351"/>
              <a:gd name="T54" fmla="*/ 116644 w 2696561"/>
              <a:gd name="T55" fmla="*/ 470655 h 4469351"/>
              <a:gd name="T56" fmla="*/ 110850 w 2696561"/>
              <a:gd name="T57" fmla="*/ 472453 h 4469351"/>
              <a:gd name="T58" fmla="*/ 92257 w 2696561"/>
              <a:gd name="T59" fmla="*/ 474328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CD5B5"/>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38" name="TextBox 37"/>
          <p:cNvSpPr txBox="1"/>
          <p:nvPr/>
        </p:nvSpPr>
        <p:spPr>
          <a:xfrm>
            <a:off x="4698351" y="2601573"/>
            <a:ext cx="114807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Gôn</a:t>
            </a:r>
          </a:p>
        </p:txBody>
      </p:sp>
      <p:sp>
        <p:nvSpPr>
          <p:cNvPr id="45" name="TextBox 44"/>
          <p:cNvSpPr txBox="1"/>
          <p:nvPr/>
        </p:nvSpPr>
        <p:spPr>
          <a:xfrm>
            <a:off x="1426107" y="2086440"/>
            <a:ext cx="2031937" cy="461665"/>
          </a:xfrm>
          <a:prstGeom prst="rect">
            <a:avLst/>
          </a:prstGeom>
          <a:noFill/>
        </p:spPr>
        <p:txBody>
          <a:bodyPr wrap="square" rtlCol="0">
            <a:spAutoFit/>
          </a:bodyPr>
          <a:lstStyle/>
          <a:p>
            <a:r>
              <a:rPr lang="en-US" sz="2400" b="1" dirty="0">
                <a:latin typeface="Times New Roman" panose="02020603050405020304" pitchFamily="18" charset="0"/>
                <a:ea typeface="Arial-Rounded" panose="020B0500000000000000" pitchFamily="34" charset="0"/>
                <a:cs typeface="Times New Roman" panose="02020603050405020304" pitchFamily="18" charset="0"/>
              </a:rPr>
              <a:t>Khung thành</a:t>
            </a:r>
          </a:p>
        </p:txBody>
      </p:sp>
      <p:pic>
        <p:nvPicPr>
          <p:cNvPr id="46"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1176">
            <a:off x="1451030" y="2020667"/>
            <a:ext cx="7246790" cy="4855660"/>
          </a:xfrm>
          <a:prstGeom prst="rect">
            <a:avLst/>
          </a:prstGeom>
        </p:spPr>
      </p:pic>
      <p:sp>
        <p:nvSpPr>
          <p:cNvPr id="47" name="TextBox 46"/>
          <p:cNvSpPr txBox="1"/>
          <p:nvPr/>
        </p:nvSpPr>
        <p:spPr>
          <a:xfrm>
            <a:off x="3238558" y="4254946"/>
            <a:ext cx="3887472" cy="1569660"/>
          </a:xfrm>
          <a:prstGeom prst="rect">
            <a:avLst/>
          </a:prstGeom>
          <a:noFill/>
        </p:spPr>
        <p:txBody>
          <a:bodyPr wrap="square" rtlCol="0">
            <a:spAutoFit/>
          </a:bodyPr>
          <a:lstStyle/>
          <a:p>
            <a:pPr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Chưa phải là thành viên chính thức, nhưng có thể thay thế hoặc bổ sung khi cần</a:t>
            </a:r>
          </a:p>
        </p:txBody>
      </p:sp>
      <p:sp>
        <p:nvSpPr>
          <p:cNvPr id="48" name="任意多边形 10">
            <a:extLst>
              <a:ext uri="{FF2B5EF4-FFF2-40B4-BE49-F238E27FC236}">
                <a16:creationId xmlns:a16="http://schemas.microsoft.com/office/drawing/2014/main" id="{3BC3BF96-A832-4C51-A6B9-4CADA2814B99}"/>
              </a:ext>
            </a:extLst>
          </p:cNvPr>
          <p:cNvSpPr>
            <a:spLocks/>
          </p:cNvSpPr>
          <p:nvPr/>
        </p:nvSpPr>
        <p:spPr bwMode="auto">
          <a:xfrm rot="16200000" flipH="1">
            <a:off x="8050912" y="4410261"/>
            <a:ext cx="1330325" cy="2203450"/>
          </a:xfrm>
          <a:custGeom>
            <a:avLst/>
            <a:gdLst>
              <a:gd name="T0" fmla="*/ 0 w 2696561"/>
              <a:gd name="T1" fmla="*/ 381231 h 4469351"/>
              <a:gd name="T2" fmla="*/ 56346 w 2696561"/>
              <a:gd name="T3" fmla="*/ 296392 h 4469351"/>
              <a:gd name="T4" fmla="*/ 60560 w 2696561"/>
              <a:gd name="T5" fmla="*/ 295087 h 4469351"/>
              <a:gd name="T6" fmla="*/ 57746 w 2696561"/>
              <a:gd name="T7" fmla="*/ 289913 h 4469351"/>
              <a:gd name="T8" fmla="*/ 51335 w 2696561"/>
              <a:gd name="T9" fmla="*/ 258221 h 4469351"/>
              <a:gd name="T10" fmla="*/ 101162 w 2696561"/>
              <a:gd name="T11" fmla="*/ 183198 h 4469351"/>
              <a:gd name="T12" fmla="*/ 105101 w 2696561"/>
              <a:gd name="T13" fmla="*/ 181978 h 4469351"/>
              <a:gd name="T14" fmla="*/ 105466 w 2696561"/>
              <a:gd name="T15" fmla="*/ 174764 h 4469351"/>
              <a:gd name="T16" fmla="*/ 193624 w 2696561"/>
              <a:gd name="T17" fmla="*/ 78663 h 4469351"/>
              <a:gd name="T18" fmla="*/ 207374 w 2696561"/>
              <a:gd name="T19" fmla="*/ 77366 h 4469351"/>
              <a:gd name="T20" fmla="*/ 207865 w 2696561"/>
              <a:gd name="T21" fmla="*/ 76103 h 4469351"/>
              <a:gd name="T22" fmla="*/ 213191 w 2696561"/>
              <a:gd name="T23" fmla="*/ 61037 h 4469351"/>
              <a:gd name="T24" fmla="*/ 222716 w 2696561"/>
              <a:gd name="T25" fmla="*/ 0 h 4469351"/>
              <a:gd name="T26" fmla="*/ 241066 w 2696561"/>
              <a:gd name="T27" fmla="*/ 50337 h 4469351"/>
              <a:gd name="T28" fmla="*/ 246602 w 2696561"/>
              <a:gd name="T29" fmla="*/ 77532 h 4469351"/>
              <a:gd name="T30" fmla="*/ 247133 w 2696561"/>
              <a:gd name="T31" fmla="*/ 82254 h 4469351"/>
              <a:gd name="T32" fmla="*/ 256941 w 2696561"/>
              <a:gd name="T33" fmla="*/ 85292 h 4469351"/>
              <a:gd name="T34" fmla="*/ 323782 w 2696561"/>
              <a:gd name="T35" fmla="*/ 185932 h 4469351"/>
              <a:gd name="T36" fmla="*/ 323404 w 2696561"/>
              <a:gd name="T37" fmla="*/ 193387 h 4469351"/>
              <a:gd name="T38" fmla="*/ 323404 w 2696561"/>
              <a:gd name="T39" fmla="*/ 420575 h 4469351"/>
              <a:gd name="T40" fmla="*/ 323782 w 2696561"/>
              <a:gd name="T41" fmla="*/ 428034 h 4469351"/>
              <a:gd name="T42" fmla="*/ 323404 w 2696561"/>
              <a:gd name="T43" fmla="*/ 435493 h 4469351"/>
              <a:gd name="T44" fmla="*/ 323404 w 2696561"/>
              <a:gd name="T45" fmla="*/ 438741 h 4469351"/>
              <a:gd name="T46" fmla="*/ 323240 w 2696561"/>
              <a:gd name="T47" fmla="*/ 438741 h 4469351"/>
              <a:gd name="T48" fmla="*/ 323226 w 2696561"/>
              <a:gd name="T49" fmla="*/ 439029 h 4469351"/>
              <a:gd name="T50" fmla="*/ 216025 w 2696561"/>
              <a:gd name="T51" fmla="*/ 535575 h 4469351"/>
              <a:gd name="T52" fmla="*/ 116737 w 2696561"/>
              <a:gd name="T53" fmla="*/ 469894 h 4469351"/>
              <a:gd name="T54" fmla="*/ 116644 w 2696561"/>
              <a:gd name="T55" fmla="*/ 469639 h 4469351"/>
              <a:gd name="T56" fmla="*/ 110850 w 2696561"/>
              <a:gd name="T57" fmla="*/ 471434 h 4469351"/>
              <a:gd name="T58" fmla="*/ 92257 w 2696561"/>
              <a:gd name="T59" fmla="*/ 473304 h 4469351"/>
              <a:gd name="T60" fmla="*/ 0 w 2696561"/>
              <a:gd name="T61" fmla="*/ 381231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F9409"/>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49" name="TextBox 48"/>
          <p:cNvSpPr txBox="1"/>
          <p:nvPr/>
        </p:nvSpPr>
        <p:spPr>
          <a:xfrm>
            <a:off x="8419666" y="5290035"/>
            <a:ext cx="114807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Dự bị</a:t>
            </a:r>
          </a:p>
        </p:txBody>
      </p:sp>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arn(inVertical)">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par>
                                <p:cTn id="44" presetID="14" presetClass="entr" presetSubtype="1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randombar(horizontal)">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p:bldP spid="45" grpId="0"/>
      <p:bldP spid="47" grpId="0"/>
      <p:bldP spid="48"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5" name="TextBox 4"/>
          <p:cNvSpPr txBox="1"/>
          <p:nvPr/>
        </p:nvSpPr>
        <p:spPr>
          <a:xfrm>
            <a:off x="622676" y="107703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6" name="Oval 5"/>
          <p:cNvSpPr/>
          <p:nvPr/>
        </p:nvSpPr>
        <p:spPr>
          <a:xfrm>
            <a:off x="435952" y="116408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cxnSp>
        <p:nvCxnSpPr>
          <p:cNvPr id="3" name="Straight Connector 2"/>
          <p:cNvCxnSpPr/>
          <p:nvPr/>
        </p:nvCxnSpPr>
        <p:spPr>
          <a:xfrm flipH="1">
            <a:off x="2651760" y="1518583"/>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699760" y="1537399"/>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97F9A8F-50A2-969A-9758-5E528DAC2DC6}"/>
              </a:ext>
            </a:extLst>
          </p:cNvPr>
          <p:cNvSpPr txBox="1"/>
          <p:nvPr/>
        </p:nvSpPr>
        <p:spPr>
          <a:xfrm>
            <a:off x="1247334" y="3525766"/>
            <a:ext cx="10402848" cy="892504"/>
          </a:xfrm>
          <a:prstGeom prst="rect">
            <a:avLst/>
          </a:prstGeom>
          <a:noFill/>
        </p:spPr>
        <p:txBody>
          <a:bodyPr wrap="square" lIns="91391" tIns="45696" rIns="91391" bIns="45696" rtlCol="0">
            <a:spAutoFit/>
          </a:bodyPr>
          <a:lstStyle/>
          <a:p>
            <a:pPr indent="287338"/>
            <a:r>
              <a:rPr lang="en-US" sz="2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2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thấy gấu con có vẻ chậm chạp và đá bóng không tốt nên chưa đội nào muốn nhận cậu.</a:t>
            </a:r>
          </a:p>
        </p:txBody>
      </p:sp>
      <p:cxnSp>
        <p:nvCxnSpPr>
          <p:cNvPr id="4" name="Straight Connector 3">
            <a:extLst>
              <a:ext uri="{FF2B5EF4-FFF2-40B4-BE49-F238E27FC236}">
                <a16:creationId xmlns:a16="http://schemas.microsoft.com/office/drawing/2014/main" id="{EFCD1224-F80E-935A-20B9-4F15AA3E8CC2}"/>
              </a:ext>
            </a:extLst>
          </p:cNvPr>
          <p:cNvCxnSpPr/>
          <p:nvPr/>
        </p:nvCxnSpPr>
        <p:spPr>
          <a:xfrm flipH="1">
            <a:off x="6869724" y="3568028"/>
            <a:ext cx="76200" cy="4661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F03342-8D28-2F37-0251-5611560944D8}"/>
              </a:ext>
            </a:extLst>
          </p:cNvPr>
          <p:cNvCxnSpPr/>
          <p:nvPr/>
        </p:nvCxnSpPr>
        <p:spPr>
          <a:xfrm flipH="1">
            <a:off x="9917724" y="3586844"/>
            <a:ext cx="76200" cy="4661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648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750"/>
                                        <p:tgtEl>
                                          <p:spTgt spid="4"/>
                                        </p:tgtEl>
                                      </p:cBhvr>
                                    </p:animEffect>
                                  </p:childTnLst>
                                </p:cTn>
                              </p:par>
                              <p:par>
                                <p:cTn id="13" presetID="21"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7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750"/>
                                        <p:tgtEl>
                                          <p:spTgt spid="3"/>
                                        </p:tgtEl>
                                      </p:cBhvr>
                                    </p:animEffect>
                                  </p:childTnLst>
                                </p:cTn>
                              </p:par>
                              <p:par>
                                <p:cTn id="21" presetID="21" presetClass="entr" presetSubtype="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heel(1)">
                                      <p:cBhvr>
                                        <p:cTn id="23" dur="75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4" name="TextBox 13"/>
          <p:cNvSpPr txBox="1"/>
          <p:nvPr/>
        </p:nvSpPr>
        <p:spPr>
          <a:xfrm>
            <a:off x="526174" y="8764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6" name="Oval 15"/>
          <p:cNvSpPr/>
          <p:nvPr/>
        </p:nvSpPr>
        <p:spPr>
          <a:xfrm>
            <a:off x="435952" y="9850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cxnSp>
        <p:nvCxnSpPr>
          <p:cNvPr id="12" name="Straight Connector 11"/>
          <p:cNvCxnSpPr/>
          <p:nvPr/>
        </p:nvCxnSpPr>
        <p:spPr>
          <a:xfrm flipH="1">
            <a:off x="9814560" y="1722812"/>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7F69C26-C537-C4A8-FD93-3A675CFD0BFC}"/>
              </a:ext>
            </a:extLst>
          </p:cNvPr>
          <p:cNvSpPr txBox="1"/>
          <p:nvPr/>
        </p:nvSpPr>
        <p:spPr>
          <a:xfrm>
            <a:off x="615952" y="3401775"/>
            <a:ext cx="11108364" cy="492394"/>
          </a:xfrm>
          <a:prstGeom prst="rect">
            <a:avLst/>
          </a:prstGeom>
          <a:noFill/>
        </p:spPr>
        <p:txBody>
          <a:bodyPr wrap="square" lIns="91391" tIns="45696" rIns="91391" bIns="45696" rtlCol="0">
            <a:spAutoFit/>
          </a:bodyPr>
          <a:lstStyle/>
          <a:p>
            <a:pPr indent="287338" algn="just"/>
            <a:r>
              <a:rPr lang="en-US" sz="2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Gấu</a:t>
            </a:r>
            <a:r>
              <a:rPr lang="en-US" sz="2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cố gắng chạy thật nhanh để các bạn không phải chờ lâu.</a:t>
            </a:r>
          </a:p>
        </p:txBody>
      </p:sp>
      <p:cxnSp>
        <p:nvCxnSpPr>
          <p:cNvPr id="3" name="Straight Connector 2">
            <a:extLst>
              <a:ext uri="{FF2B5EF4-FFF2-40B4-BE49-F238E27FC236}">
                <a16:creationId xmlns:a16="http://schemas.microsoft.com/office/drawing/2014/main" id="{DCA11753-C260-FA8E-496F-29125EE42415}"/>
              </a:ext>
            </a:extLst>
          </p:cNvPr>
          <p:cNvCxnSpPr/>
          <p:nvPr/>
        </p:nvCxnSpPr>
        <p:spPr>
          <a:xfrm flipH="1">
            <a:off x="5155809" y="3445625"/>
            <a:ext cx="76200" cy="46619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441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2098</Words>
  <Application>Microsoft Office PowerPoint</Application>
  <PresentationFormat>Widescreen</PresentationFormat>
  <Paragraphs>185</Paragraphs>
  <Slides>34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Calibri</vt:lpstr>
      <vt:lpstr>Calibri Light</vt:lpstr>
      <vt:lpstr>SVN-Gretoon</vt:lpstr>
      <vt:lpstr>Times New Roman</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135</cp:revision>
  <dcterms:created xsi:type="dcterms:W3CDTF">2021-06-17T09:40:01Z</dcterms:created>
  <dcterms:modified xsi:type="dcterms:W3CDTF">2023-09-23T15:38:53Z</dcterms:modified>
</cp:coreProperties>
</file>