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9" r:id="rId2"/>
  </p:sldMasterIdLst>
  <p:notesMasterIdLst>
    <p:notesMasterId r:id="rId26"/>
  </p:notesMasterIdLst>
  <p:sldIdLst>
    <p:sldId id="2007577170" r:id="rId3"/>
    <p:sldId id="349" r:id="rId4"/>
    <p:sldId id="340" r:id="rId5"/>
    <p:sldId id="351" r:id="rId6"/>
    <p:sldId id="320" r:id="rId7"/>
    <p:sldId id="376" r:id="rId8"/>
    <p:sldId id="352" r:id="rId9"/>
    <p:sldId id="358" r:id="rId10"/>
    <p:sldId id="359" r:id="rId11"/>
    <p:sldId id="377" r:id="rId12"/>
    <p:sldId id="375" r:id="rId13"/>
    <p:sldId id="326" r:id="rId14"/>
    <p:sldId id="348" r:id="rId15"/>
    <p:sldId id="364" r:id="rId16"/>
    <p:sldId id="311" r:id="rId17"/>
    <p:sldId id="368" r:id="rId18"/>
    <p:sldId id="369" r:id="rId19"/>
    <p:sldId id="371" r:id="rId20"/>
    <p:sldId id="360" r:id="rId21"/>
    <p:sldId id="372" r:id="rId22"/>
    <p:sldId id="373" r:id="rId23"/>
    <p:sldId id="318" r:id="rId24"/>
    <p:sldId id="283" r:id="rId25"/>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3E1"/>
    <a:srgbClr val="158402"/>
    <a:srgbClr val="91420D"/>
    <a:srgbClr val="FF6600"/>
    <a:srgbClr val="33CCFF"/>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336" y="-288"/>
      </p:cViewPr>
      <p:guideLst>
        <p:guide orient="horz"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22</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23</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00995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00826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9480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28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345232"/>
            <a:ext cx="11385753" cy="2040334"/>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6" name="Group 15"/>
          <p:cNvGrpSpPr/>
          <p:nvPr userDrawn="1"/>
        </p:nvGrpSpPr>
        <p:grpSpPr>
          <a:xfrm>
            <a:off x="392501" y="2366434"/>
            <a:ext cx="11443218" cy="6404437"/>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6" name="Group 5"/>
          <p:cNvGrpSpPr/>
          <p:nvPr userDrawn="1"/>
        </p:nvGrpSpPr>
        <p:grpSpPr>
          <a:xfrm>
            <a:off x="502731" y="454793"/>
            <a:ext cx="2574745" cy="2574745"/>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236830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484"/>
            <a:ext cx="9144000" cy="318346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802717"/>
            <a:ext cx="9144000" cy="2207684"/>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93727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22268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6"/>
            <a:ext cx="10515600" cy="3803649"/>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6119288"/>
            <a:ext cx="10515600" cy="2000249"/>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8916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434167"/>
            <a:ext cx="5181600"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434167"/>
            <a:ext cx="5181600"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38647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8"/>
            <a:ext cx="10515600" cy="1767417"/>
          </a:xfrm>
        </p:spPr>
        <p:txBody>
          <a:bodyPr/>
          <a:lstStyle/>
          <a:p>
            <a:r>
              <a:rPr lang="en-US"/>
              <a:t>Click to edit Master title style</a:t>
            </a:r>
          </a:p>
        </p:txBody>
      </p:sp>
      <p:sp>
        <p:nvSpPr>
          <p:cNvPr id="3" name="Text Placeholder 2"/>
          <p:cNvSpPr>
            <a:spLocks noGrp="1"/>
          </p:cNvSpPr>
          <p:nvPr>
            <p:ph type="body" idx="1"/>
          </p:nvPr>
        </p:nvSpPr>
        <p:spPr>
          <a:xfrm>
            <a:off x="839790" y="2241551"/>
            <a:ext cx="5157787" cy="1098549"/>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90" y="3340100"/>
            <a:ext cx="51577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2241551"/>
            <a:ext cx="5183188" cy="1098549"/>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3340100"/>
            <a:ext cx="5183188"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52995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52068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90595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4999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316573"/>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743202"/>
            <a:ext cx="3932237" cy="508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6447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16573"/>
            <a:ext cx="6172200" cy="64981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9" y="2743202"/>
            <a:ext cx="3932237" cy="508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28792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37252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486835"/>
            <a:ext cx="2628900" cy="774911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486835"/>
            <a:ext cx="7734300" cy="774911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084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Tree>
    <p:extLst>
      <p:ext uri="{BB962C8B-B14F-4D97-AF65-F5344CB8AC3E}">
        <p14:creationId xmlns:p14="http://schemas.microsoft.com/office/powerpoint/2010/main" val="2265647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7932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259600"/>
            <a:ext cx="2409600" cy="22272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19858795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1752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262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5649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2146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60796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5992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7900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9/9/2023</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125472688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8"/>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434167"/>
            <a:ext cx="10515600" cy="58017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8475137"/>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9/9/2023</a:t>
            </a:fld>
            <a:endParaRPr lang="en-US"/>
          </a:p>
        </p:txBody>
      </p:sp>
      <p:sp>
        <p:nvSpPr>
          <p:cNvPr id="5" name="Footer Placeholder 4"/>
          <p:cNvSpPr>
            <a:spLocks noGrp="1"/>
          </p:cNvSpPr>
          <p:nvPr>
            <p:ph type="ftr" sz="quarter" idx="3"/>
          </p:nvPr>
        </p:nvSpPr>
        <p:spPr>
          <a:xfrm>
            <a:off x="4038600" y="8475137"/>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7"/>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311204878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7.png"/><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123479"/>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914377">
              <a:defRPr/>
            </a:pPr>
            <a:endParaRPr lang="en-US" sz="2400" dirty="0">
              <a:solidFill>
                <a:prstClr val="white"/>
              </a:solidFill>
              <a:latin typeface="Calibri" panose="020F0502020204030204"/>
            </a:endParaRPr>
          </a:p>
        </p:txBody>
      </p:sp>
      <p:sp>
        <p:nvSpPr>
          <p:cNvPr id="18" name="Flowchart: Document 17"/>
          <p:cNvSpPr/>
          <p:nvPr/>
        </p:nvSpPr>
        <p:spPr>
          <a:xfrm>
            <a:off x="-57596" y="1157347"/>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defTabSz="914377">
              <a:defRPr/>
            </a:pPr>
            <a:endParaRPr lang="en-US" sz="3200" dirty="0">
              <a:solidFill>
                <a:prstClr val="white"/>
              </a:solidFill>
              <a:latin typeface="Calibri" panose="020F0502020204030204"/>
            </a:endParaRPr>
          </a:p>
        </p:txBody>
      </p:sp>
      <p:grpSp>
        <p:nvGrpSpPr>
          <p:cNvPr id="2" name="Group 1"/>
          <p:cNvGrpSpPr/>
          <p:nvPr/>
        </p:nvGrpSpPr>
        <p:grpSpPr>
          <a:xfrm>
            <a:off x="3718130" y="4070064"/>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914377">
                <a:defRPr/>
              </a:pPr>
              <a:endParaRPr lang="en-US" sz="2400" dirty="0">
                <a:solidFill>
                  <a:prstClr val="white"/>
                </a:solidFill>
                <a:latin typeface="Calibri" panose="020F0502020204030204"/>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914377">
                <a:defRPr/>
              </a:pPr>
              <a:endParaRPr lang="en-US" sz="2400" dirty="0">
                <a:solidFill>
                  <a:prstClr val="white"/>
                </a:solidFill>
                <a:latin typeface="Calibri" panose="020F0502020204030204"/>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914377">
                <a:defRPr/>
              </a:pPr>
              <a:endParaRPr lang="en-US" sz="2400" dirty="0">
                <a:solidFill>
                  <a:prstClr val="white"/>
                </a:solidFill>
                <a:latin typeface="Calibri" panose="020F0502020204030204"/>
              </a:endParaRPr>
            </a:p>
          </p:txBody>
        </p:sp>
      </p:grpSp>
      <p:grpSp>
        <p:nvGrpSpPr>
          <p:cNvPr id="10" name="Group 9"/>
          <p:cNvGrpSpPr/>
          <p:nvPr/>
        </p:nvGrpSpPr>
        <p:grpSpPr>
          <a:xfrm>
            <a:off x="2421489" y="4010444"/>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sz="2400" dirty="0">
                <a:solidFill>
                  <a:prstClr val="white"/>
                </a:solidFill>
                <a:latin typeface="Calibri" panose="020F0502020204030204"/>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sz="2400" dirty="0">
                <a:solidFill>
                  <a:prstClr val="white"/>
                </a:solidFill>
                <a:latin typeface="Calibri" panose="020F0502020204030204"/>
              </a:endParaRPr>
            </a:p>
          </p:txBody>
        </p:sp>
      </p:grpSp>
      <p:grpSp>
        <p:nvGrpSpPr>
          <p:cNvPr id="21" name="Group 20"/>
          <p:cNvGrpSpPr/>
          <p:nvPr/>
        </p:nvGrpSpPr>
        <p:grpSpPr>
          <a:xfrm>
            <a:off x="-817095" y="431943"/>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377">
                <a:defRPr/>
              </a:pPr>
              <a:endParaRPr lang="en-US" sz="2400" dirty="0">
                <a:solidFill>
                  <a:prstClr val="black"/>
                </a:solidFill>
                <a:latin typeface="Calibri" panose="020F0502020204030204"/>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377">
                <a:defRPr/>
              </a:pPr>
              <a:endParaRPr lang="en-US" sz="2400" dirty="0">
                <a:solidFill>
                  <a:prstClr val="black"/>
                </a:solidFill>
                <a:latin typeface="Calibri" panose="020F0502020204030204"/>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377">
                <a:defRPr/>
              </a:pPr>
              <a:endParaRPr lang="en-US" sz="2400" dirty="0">
                <a:solidFill>
                  <a:prstClr val="black"/>
                </a:solidFill>
                <a:latin typeface="Calibri" panose="020F0502020204030204"/>
              </a:endParaRPr>
            </a:p>
          </p:txBody>
        </p:sp>
      </p:grpSp>
      <p:sp>
        <p:nvSpPr>
          <p:cNvPr id="28" name="TextBox 27"/>
          <p:cNvSpPr txBox="1"/>
          <p:nvPr/>
        </p:nvSpPr>
        <p:spPr>
          <a:xfrm>
            <a:off x="-189549" y="1870078"/>
            <a:ext cx="2382188" cy="738599"/>
          </a:xfrm>
          <a:prstGeom prst="rect">
            <a:avLst/>
          </a:prstGeom>
          <a:noFill/>
        </p:spPr>
        <p:txBody>
          <a:bodyPr wrap="square" lIns="121855" tIns="60928" rIns="121855" bIns="60928" rtlCol="0">
            <a:spAutoFit/>
          </a:bodyPr>
          <a:lstStyle/>
          <a:p>
            <a:pPr algn="ctr" defTabSz="914377">
              <a:defRPr/>
            </a:pP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33" name="TextBox 32"/>
          <p:cNvSpPr txBox="1"/>
          <p:nvPr/>
        </p:nvSpPr>
        <p:spPr>
          <a:xfrm>
            <a:off x="2463579" y="4033246"/>
            <a:ext cx="1320800" cy="1272143"/>
          </a:xfrm>
          <a:prstGeom prst="rect">
            <a:avLst/>
          </a:prstGeom>
          <a:noFill/>
        </p:spPr>
        <p:txBody>
          <a:bodyPr wrap="square" lIns="121855" tIns="60928" rIns="121855" bIns="60928" rtlCol="0">
            <a:spAutoFit/>
          </a:bodyPr>
          <a:lstStyle/>
          <a:p>
            <a:pPr algn="ctr" defTabSz="914377">
              <a:defRPr/>
            </a:pP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914377">
              <a:defRPr/>
            </a:pP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4</a:t>
            </a:r>
          </a:p>
        </p:txBody>
      </p:sp>
      <p:sp>
        <p:nvSpPr>
          <p:cNvPr id="24" name="TextBox 23"/>
          <p:cNvSpPr txBox="1"/>
          <p:nvPr/>
        </p:nvSpPr>
        <p:spPr>
          <a:xfrm>
            <a:off x="3838646" y="4315120"/>
            <a:ext cx="6741935" cy="677044"/>
          </a:xfrm>
          <a:prstGeom prst="rect">
            <a:avLst/>
          </a:prstGeom>
          <a:noFill/>
        </p:spPr>
        <p:txBody>
          <a:bodyPr wrap="square" lIns="121855" tIns="60928" rIns="121855" bIns="60928" rtlCol="0">
            <a:spAutoFit/>
          </a:bodyPr>
          <a:lstStyle/>
          <a:p>
            <a:pPr algn="ctr" defTabSz="914377">
              <a:defRPr/>
            </a:pPr>
            <a:r>
              <a:rPr lang="en-US" sz="3600" b="1" dirty="0">
                <a:solidFill>
                  <a:srgbClr val="0070C0"/>
                </a:solidFill>
                <a:latin typeface="Times New Roman" panose="02020603050405020304" pitchFamily="18" charset="0"/>
                <a:ea typeface="Arial-Rounded" pitchFamily="34" charset="0"/>
                <a:cs typeface="Times New Roman" panose="02020603050405020304" pitchFamily="18" charset="0"/>
              </a:rPr>
              <a:t>LÀM VIỆC THẬT LÀ VUI</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251702"/>
            <a:ext cx="12192000" cy="744715"/>
          </a:xfrm>
          <a:prstGeom prst="rect">
            <a:avLst/>
          </a:prstGeom>
        </p:spPr>
      </p:pic>
      <p:sp>
        <p:nvSpPr>
          <p:cNvPr id="20" name="TextBox 19"/>
          <p:cNvSpPr txBox="1"/>
          <p:nvPr/>
        </p:nvSpPr>
        <p:spPr>
          <a:xfrm>
            <a:off x="3694953" y="6019560"/>
            <a:ext cx="6741935" cy="800154"/>
          </a:xfrm>
          <a:prstGeom prst="rect">
            <a:avLst/>
          </a:prstGeom>
          <a:noFill/>
        </p:spPr>
        <p:txBody>
          <a:bodyPr wrap="square" lIns="121855" tIns="60928" rIns="121855" bIns="60928" rtlCol="0">
            <a:spAutoFit/>
          </a:bodyPr>
          <a:lstStyle/>
          <a:p>
            <a:pPr algn="ctr" defTabSz="914377">
              <a:defRPr/>
            </a:pP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ĐỌC – Tiết 1 + 2</a:t>
            </a:r>
          </a:p>
        </p:txBody>
      </p:sp>
      <p:sp>
        <p:nvSpPr>
          <p:cNvPr id="3" name="TextBox 2">
            <a:extLst>
              <a:ext uri="{FF2B5EF4-FFF2-40B4-BE49-F238E27FC236}">
                <a16:creationId xmlns:a16="http://schemas.microsoft.com/office/drawing/2014/main" id="{C25316E0-CD58-1756-87EC-025E83562355}"/>
              </a:ext>
            </a:extLst>
          </p:cNvPr>
          <p:cNvSpPr txBox="1"/>
          <p:nvPr/>
        </p:nvSpPr>
        <p:spPr>
          <a:xfrm>
            <a:off x="2235200" y="1788195"/>
            <a:ext cx="9550400" cy="861710"/>
          </a:xfrm>
          <a:prstGeom prst="rect">
            <a:avLst/>
          </a:prstGeom>
          <a:noFill/>
        </p:spPr>
        <p:txBody>
          <a:bodyPr wrap="square" lIns="121855" tIns="60928" rIns="121855" bIns="60928" rtlCol="0">
            <a:spAutoFit/>
          </a:bodyPr>
          <a:lstStyle/>
          <a:p>
            <a:pPr algn="ctr" defTabSz="1218516"/>
            <a:r>
              <a:rPr lang="en-US" sz="4800" b="1" dirty="0">
                <a:ln w="3175">
                  <a:solidFill>
                    <a:prstClr val="white"/>
                  </a:solidFill>
                </a:ln>
                <a:solidFill>
                  <a:prstClr val="white"/>
                </a:solidFill>
                <a:latin typeface="Times New Roman" pitchFamily="18" charset="0"/>
                <a:ea typeface="Arial-Rounded" pitchFamily="34" charset="0"/>
                <a:cs typeface="Times New Roman" pitchFamily="18" charset="0"/>
              </a:rPr>
              <a:t>CĐ1. EM LỚN LÊN TỪNG NGÀY</a:t>
            </a:r>
          </a:p>
        </p:txBody>
      </p:sp>
    </p:spTree>
    <p:extLst>
      <p:ext uri="{BB962C8B-B14F-4D97-AF65-F5344CB8AC3E}">
        <p14:creationId xmlns:p14="http://schemas.microsoft.com/office/powerpoint/2010/main" val="400325633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80BB5-8034-415D-989A-9FBB9F43C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sp>
        <p:nvSpPr>
          <p:cNvPr id="3" name="TextBox 2">
            <a:extLst>
              <a:ext uri="{FF2B5EF4-FFF2-40B4-BE49-F238E27FC236}">
                <a16:creationId xmlns:a16="http://schemas.microsoft.com/office/drawing/2014/main" id="{90F1FE45-9EFB-4352-B2AE-11CA57F10DAD}"/>
              </a:ext>
            </a:extLst>
          </p:cNvPr>
          <p:cNvSpPr txBox="1"/>
          <p:nvPr/>
        </p:nvSpPr>
        <p:spPr>
          <a:xfrm>
            <a:off x="796212" y="1620871"/>
            <a:ext cx="10599576" cy="2951129"/>
          </a:xfrm>
          <a:prstGeom prst="rect">
            <a:avLst/>
          </a:prstGeom>
          <a:noFill/>
        </p:spPr>
        <p:txBody>
          <a:bodyPr wrap="square" rtlCol="0">
            <a:spAutoFit/>
          </a:bodyPr>
          <a:lstStyle/>
          <a:p>
            <a:pPr algn="just">
              <a:lnSpc>
                <a:spcPct val="150000"/>
              </a:lnSpc>
            </a:pPr>
            <a:r>
              <a:rPr lang="en-US" sz="3200" b="1" dirty="0">
                <a:latin typeface="UTM Avo" panose="02040603050506020204" pitchFamily="18" charset="0"/>
              </a:rPr>
              <a:t>      </a:t>
            </a:r>
            <a:r>
              <a:rPr lang="vi-VN" sz="3200" b="1" dirty="0">
                <a:latin typeface="UTM Avo" panose="02040603050506020204" pitchFamily="18" charset="0"/>
              </a:rPr>
              <a:t>Như mọi vật, mọi người, bé cũng làm việc. Bé làm bài. Bé đi học. Học xong, bé quét nhà, nhặt rau, chơi với em đỡ mẹ. Bé luôn luôn bận rộn, mà lúc nào cũng vui.</a:t>
            </a:r>
          </a:p>
        </p:txBody>
      </p:sp>
      <p:sp>
        <p:nvSpPr>
          <p:cNvPr id="4" name="Oval 3">
            <a:extLst>
              <a:ext uri="{FF2B5EF4-FFF2-40B4-BE49-F238E27FC236}">
                <a16:creationId xmlns:a16="http://schemas.microsoft.com/office/drawing/2014/main" id="{1F04FD51-CA89-4FC3-9B18-C10B93A21683}"/>
              </a:ext>
            </a:extLst>
          </p:cNvPr>
          <p:cNvSpPr/>
          <p:nvPr/>
        </p:nvSpPr>
        <p:spPr>
          <a:xfrm>
            <a:off x="796212" y="1854244"/>
            <a:ext cx="501320" cy="47963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4243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BEA5F-26E1-4643-9721-8A55C49E6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pic>
        <p:nvPicPr>
          <p:cNvPr id="6" name="Picture 5">
            <a:extLst>
              <a:ext uri="{FF2B5EF4-FFF2-40B4-BE49-F238E27FC236}">
                <a16:creationId xmlns:a16="http://schemas.microsoft.com/office/drawing/2014/main" id="{2D99F00C-58FE-4CC9-9A6C-784D73B6A7F1}"/>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935170" y="690037"/>
            <a:ext cx="660548" cy="595735"/>
          </a:xfrm>
          <a:prstGeom prst="rect">
            <a:avLst/>
          </a:prstGeom>
        </p:spPr>
      </p:pic>
      <p:sp>
        <p:nvSpPr>
          <p:cNvPr id="7" name="TextBox 6">
            <a:extLst>
              <a:ext uri="{FF2B5EF4-FFF2-40B4-BE49-F238E27FC236}">
                <a16:creationId xmlns:a16="http://schemas.microsoft.com/office/drawing/2014/main" id="{DF025B3A-7533-411C-A5BA-E3AC52525940}"/>
              </a:ext>
            </a:extLst>
          </p:cNvPr>
          <p:cNvSpPr txBox="1"/>
          <p:nvPr/>
        </p:nvSpPr>
        <p:spPr>
          <a:xfrm>
            <a:off x="3125588" y="460312"/>
            <a:ext cx="5940825" cy="806631"/>
          </a:xfrm>
          <a:prstGeom prst="rect">
            <a:avLst/>
          </a:prstGeom>
          <a:noFill/>
        </p:spPr>
        <p:txBody>
          <a:bodyPr wrap="square" rtlCol="0">
            <a:spAutoFit/>
          </a:bodyPr>
          <a:lstStyle/>
          <a:p>
            <a:pPr>
              <a:lnSpc>
                <a:spcPct val="150000"/>
              </a:lnSpc>
            </a:pPr>
            <a:r>
              <a:rPr lang="vi-VN" sz="3556" b="1" dirty="0">
                <a:solidFill>
                  <a:srgbClr val="C00000"/>
                </a:solidFill>
                <a:latin typeface="UTM Avo" panose="02040603050506020204" pitchFamily="18" charset="0"/>
              </a:rPr>
              <a:t>Làm việc thật là vui</a:t>
            </a:r>
            <a:endParaRPr lang="en-US" sz="3556" b="1" dirty="0">
              <a:solidFill>
                <a:srgbClr val="C00000"/>
              </a:solidFill>
              <a:latin typeface="UTM Avo" panose="02040603050506020204" pitchFamily="18" charset="0"/>
            </a:endParaRPr>
          </a:p>
        </p:txBody>
      </p:sp>
      <p:sp>
        <p:nvSpPr>
          <p:cNvPr id="8" name="TextBox 7">
            <a:extLst>
              <a:ext uri="{FF2B5EF4-FFF2-40B4-BE49-F238E27FC236}">
                <a16:creationId xmlns:a16="http://schemas.microsoft.com/office/drawing/2014/main" id="{3831AAC7-65B9-4D64-BB6D-BA52ABE3C49B}"/>
              </a:ext>
            </a:extLst>
          </p:cNvPr>
          <p:cNvSpPr txBox="1"/>
          <p:nvPr/>
        </p:nvSpPr>
        <p:spPr>
          <a:xfrm>
            <a:off x="791175" y="1212811"/>
            <a:ext cx="10918549" cy="7400616"/>
          </a:xfrm>
          <a:prstGeom prst="rect">
            <a:avLst/>
          </a:prstGeom>
          <a:noFill/>
        </p:spPr>
        <p:txBody>
          <a:bodyPr wrap="square" rtlCol="0">
            <a:spAutoFit/>
          </a:bodyPr>
          <a:lstStyle/>
          <a:p>
            <a:pPr algn="just">
              <a:lnSpc>
                <a:spcPct val="150000"/>
              </a:lnSpc>
            </a:pPr>
            <a:r>
              <a:rPr lang="vi-VN" sz="2667" b="1" dirty="0">
                <a:latin typeface="UTM Avo" panose="02040603050506020204" pitchFamily="18" charset="0"/>
              </a:rPr>
              <a:t>      Quanh ta, mọi vật, mọi người đều làm việc.</a:t>
            </a:r>
          </a:p>
          <a:p>
            <a:pPr algn="just">
              <a:lnSpc>
                <a:spcPct val="150000"/>
              </a:lnSpc>
            </a:pPr>
            <a:r>
              <a:rPr lang="vi-VN" sz="2667" b="1" dirty="0">
                <a:latin typeface="UTM Avo" panose="020406030505060202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2667" b="1" dirty="0">
                <a:latin typeface="UTM Avo" panose="02040603050506020204" pitchFamily="18" charset="0"/>
              </a:rPr>
              <a:t>      Như mọi vật, mọi người, bé cũng làm việc. Bé làm bài. Bé đi học. Học xong, bé quét nhà, nhặt rau, chơi với em đỡ mẹ. Bé luôn luôn bận rộn, mà lúc nào cũng vui.</a:t>
            </a:r>
            <a:endParaRPr lang="en-US" sz="2667" b="1" dirty="0">
              <a:latin typeface="UTM Avo" panose="02040603050506020204" pitchFamily="18" charset="0"/>
            </a:endParaRPr>
          </a:p>
          <a:p>
            <a:pPr algn="just">
              <a:lnSpc>
                <a:spcPct val="150000"/>
              </a:lnSpc>
            </a:pPr>
            <a:r>
              <a:rPr lang="en-US" sz="2667" b="1" dirty="0">
                <a:latin typeface="UTM Avo" panose="02040603050506020204" pitchFamily="18" charset="0"/>
              </a:rPr>
              <a:t>                                                                          </a:t>
            </a:r>
            <a:r>
              <a:rPr lang="vi-VN" sz="2133" b="1" dirty="0">
                <a:latin typeface="UTM Avo" panose="02040603050506020204" pitchFamily="18" charset="0"/>
              </a:rPr>
              <a:t>(</a:t>
            </a:r>
            <a:r>
              <a:rPr lang="vi-VN" sz="2133" b="1" i="1" dirty="0">
                <a:latin typeface="UTM Avo" panose="02040603050506020204" pitchFamily="18" charset="0"/>
              </a:rPr>
              <a:t>Theo </a:t>
            </a:r>
            <a:r>
              <a:rPr lang="vi-VN" sz="2133" b="1" dirty="0">
                <a:latin typeface="UTM Avo" panose="02040603050506020204" pitchFamily="18" charset="0"/>
              </a:rPr>
              <a:t>Tô Hoài)</a:t>
            </a:r>
            <a:endParaRPr lang="en-US" sz="2133" b="1" dirty="0">
              <a:latin typeface="UTM Avo" panose="02040603050506020204" pitchFamily="18" charset="0"/>
            </a:endParaRPr>
          </a:p>
        </p:txBody>
      </p:sp>
      <p:sp>
        <p:nvSpPr>
          <p:cNvPr id="10" name="Oval 9">
            <a:extLst>
              <a:ext uri="{FF2B5EF4-FFF2-40B4-BE49-F238E27FC236}">
                <a16:creationId xmlns:a16="http://schemas.microsoft.com/office/drawing/2014/main" id="{AD0DF7CC-0431-4310-B7C4-93A832CDE312}"/>
              </a:ext>
            </a:extLst>
          </p:cNvPr>
          <p:cNvSpPr/>
          <p:nvPr/>
        </p:nvSpPr>
        <p:spPr>
          <a:xfrm>
            <a:off x="849372" y="1382796"/>
            <a:ext cx="460204" cy="42575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a:extLst>
              <a:ext uri="{FF2B5EF4-FFF2-40B4-BE49-F238E27FC236}">
                <a16:creationId xmlns:a16="http://schemas.microsoft.com/office/drawing/2014/main" id="{0627B4C3-CC1B-4E88-B8B8-35D7A37A2E89}"/>
              </a:ext>
            </a:extLst>
          </p:cNvPr>
          <p:cNvSpPr/>
          <p:nvPr/>
        </p:nvSpPr>
        <p:spPr>
          <a:xfrm>
            <a:off x="777439" y="1967184"/>
            <a:ext cx="447253" cy="436029"/>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9" name="Oval 8">
            <a:extLst>
              <a:ext uri="{FF2B5EF4-FFF2-40B4-BE49-F238E27FC236}">
                <a16:creationId xmlns:a16="http://schemas.microsoft.com/office/drawing/2014/main" id="{0627B4C3-CC1B-4E88-B8B8-35D7A37A2E89}"/>
              </a:ext>
            </a:extLst>
          </p:cNvPr>
          <p:cNvSpPr/>
          <p:nvPr/>
        </p:nvSpPr>
        <p:spPr>
          <a:xfrm>
            <a:off x="862323" y="5656415"/>
            <a:ext cx="447253" cy="436029"/>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409919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3732" descr="PPT素材-12"/>
          <p:cNvPicPr>
            <a:picLocks noChangeAspect="1"/>
          </p:cNvPicPr>
          <p:nvPr/>
        </p:nvPicPr>
        <p:blipFill>
          <a:blip r:embed="rId2"/>
          <a:stretch>
            <a:fillRect/>
          </a:stretch>
        </p:blipFill>
        <p:spPr>
          <a:xfrm>
            <a:off x="1013426" y="2423005"/>
            <a:ext cx="10598677" cy="6780211"/>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3763048" y="5083903"/>
            <a:ext cx="5631963" cy="1458413"/>
          </a:xfrm>
          <a:prstGeom prst="rect">
            <a:avLst/>
          </a:prstGeom>
          <a:noFill/>
          <a:ln>
            <a:noFill/>
          </a:ln>
        </p:spPr>
        <p:txBody>
          <a:bodyPr wrap="square">
            <a:spAutoFit/>
          </a:bodyPr>
          <a:lstStyle/>
          <a:p>
            <a:pPr defTabSz="2889666">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736588" y="0"/>
            <a:ext cx="1563868" cy="23225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990" y="-257853"/>
            <a:ext cx="3606533" cy="2680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8CA611-AC00-4686-A10F-B15E7D6D2CA5}"/>
              </a:ext>
            </a:extLst>
          </p:cNvPr>
          <p:cNvSpPr txBox="1"/>
          <p:nvPr/>
        </p:nvSpPr>
        <p:spPr>
          <a:xfrm>
            <a:off x="431587" y="1218519"/>
            <a:ext cx="9178952" cy="584775"/>
          </a:xfrm>
          <a:prstGeom prst="rect">
            <a:avLst/>
          </a:prstGeom>
          <a:noFill/>
        </p:spPr>
        <p:txBody>
          <a:bodyPr wrap="square" rtlCol="0">
            <a:spAutoFit/>
          </a:bodyPr>
          <a:lstStyle/>
          <a:p>
            <a:r>
              <a:rPr lang="vi-VN" sz="3200" b="1" dirty="0">
                <a:solidFill>
                  <a:srgbClr val="FF0000"/>
                </a:solidFill>
                <a:latin typeface="UTM Avo" panose="02040603050506020204" pitchFamily="18" charset="0"/>
              </a:rPr>
              <a:t>1. </a:t>
            </a:r>
            <a:r>
              <a:rPr lang="vi-VN" sz="2800" b="1" dirty="0">
                <a:latin typeface="UTM Avo" panose="02040603050506020204" pitchFamily="18" charset="0"/>
              </a:rPr>
              <a:t>Những con vật nào được nói đến trong bài? </a:t>
            </a:r>
          </a:p>
        </p:txBody>
      </p:sp>
      <p:pic>
        <p:nvPicPr>
          <p:cNvPr id="5" name="Picture 2" descr="C:\Users\Admin\Downloads\chim-sau-650.jpg">
            <a:extLst>
              <a:ext uri="{FF2B5EF4-FFF2-40B4-BE49-F238E27FC236}">
                <a16:creationId xmlns:a16="http://schemas.microsoft.com/office/drawing/2014/main" id="{A145AC60-4989-4138-913B-4F84F9480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183" y="3146527"/>
            <a:ext cx="3068062" cy="2286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download.jfif">
            <a:extLst>
              <a:ext uri="{FF2B5EF4-FFF2-40B4-BE49-F238E27FC236}">
                <a16:creationId xmlns:a16="http://schemas.microsoft.com/office/drawing/2014/main" id="{D8D78B0C-366C-4364-B222-FA2312411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612" y="3146527"/>
            <a:ext cx="2872390" cy="22462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BJtvsZ6hH-cach-chon-ga-trong-lam-giong-2.jpg">
            <a:extLst>
              <a:ext uri="{FF2B5EF4-FFF2-40B4-BE49-F238E27FC236}">
                <a16:creationId xmlns:a16="http://schemas.microsoft.com/office/drawing/2014/main" id="{7C958EE9-7182-4F0F-BE59-9BCF9C036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4" y="3155969"/>
            <a:ext cx="2914310" cy="2236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him-tu-hu.jpg">
            <a:extLst>
              <a:ext uri="{FF2B5EF4-FFF2-40B4-BE49-F238E27FC236}">
                <a16:creationId xmlns:a16="http://schemas.microsoft.com/office/drawing/2014/main" id="{D63151B5-188D-4240-ADC9-7EB7B4CE8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8298" y="3146527"/>
            <a:ext cx="2885452" cy="218096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170A494A-0369-4DE6-ACA7-CA13A4DC1F77}"/>
              </a:ext>
            </a:extLst>
          </p:cNvPr>
          <p:cNvGrpSpPr/>
          <p:nvPr/>
        </p:nvGrpSpPr>
        <p:grpSpPr>
          <a:xfrm>
            <a:off x="-32117" y="1819"/>
            <a:ext cx="12256233" cy="453732"/>
            <a:chOff x="0" y="-127508"/>
            <a:chExt cx="12192000" cy="1361811"/>
          </a:xfrm>
        </p:grpSpPr>
        <p:sp>
          <p:nvSpPr>
            <p:cNvPr id="10" name="Rectangle: Top Corners Rounded 17">
              <a:extLst>
                <a:ext uri="{FF2B5EF4-FFF2-40B4-BE49-F238E27FC236}">
                  <a16:creationId xmlns:a16="http://schemas.microsoft.com/office/drawing/2014/main" id="{7488B3F9-2E82-4E06-BFE6-8E123493B7B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Rectangle: Top Corners Rounded 18">
              <a:extLst>
                <a:ext uri="{FF2B5EF4-FFF2-40B4-BE49-F238E27FC236}">
                  <a16:creationId xmlns:a16="http://schemas.microsoft.com/office/drawing/2014/main" id="{F3633A8D-1A2C-4F6B-AEDA-E74DABE928C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2" name="Group 11">
            <a:extLst>
              <a:ext uri="{FF2B5EF4-FFF2-40B4-BE49-F238E27FC236}">
                <a16:creationId xmlns:a16="http://schemas.microsoft.com/office/drawing/2014/main" id="{D4689477-8D82-47B5-AF19-30E2E5180251}"/>
              </a:ext>
            </a:extLst>
          </p:cNvPr>
          <p:cNvGrpSpPr/>
          <p:nvPr/>
        </p:nvGrpSpPr>
        <p:grpSpPr>
          <a:xfrm rot="10800000">
            <a:off x="-14892" y="8680385"/>
            <a:ext cx="12256233" cy="453732"/>
            <a:chOff x="0" y="-127508"/>
            <a:chExt cx="12192000" cy="1361811"/>
          </a:xfrm>
        </p:grpSpPr>
        <p:sp>
          <p:nvSpPr>
            <p:cNvPr id="13" name="Rectangle: Top Corners Rounded 17">
              <a:extLst>
                <a:ext uri="{FF2B5EF4-FFF2-40B4-BE49-F238E27FC236}">
                  <a16:creationId xmlns:a16="http://schemas.microsoft.com/office/drawing/2014/main" id="{DF4DDB27-2656-428E-B25E-B3330BE186DA}"/>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Rectangle: Top Corners Rounded 18">
              <a:extLst>
                <a:ext uri="{FF2B5EF4-FFF2-40B4-BE49-F238E27FC236}">
                  <a16:creationId xmlns:a16="http://schemas.microsoft.com/office/drawing/2014/main" id="{9CC0B876-F81F-40C4-A09F-504898EE94E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 name="TextBox 1">
            <a:extLst>
              <a:ext uri="{FF2B5EF4-FFF2-40B4-BE49-F238E27FC236}">
                <a16:creationId xmlns:a16="http://schemas.microsoft.com/office/drawing/2014/main" id="{5C15AF26-A099-2C6A-A6DB-B9FE7BACB7B0}"/>
              </a:ext>
            </a:extLst>
          </p:cNvPr>
          <p:cNvSpPr txBox="1"/>
          <p:nvPr/>
        </p:nvSpPr>
        <p:spPr>
          <a:xfrm>
            <a:off x="682173" y="5733143"/>
            <a:ext cx="1785257" cy="523220"/>
          </a:xfrm>
          <a:prstGeom prst="rect">
            <a:avLst/>
          </a:prstGeom>
          <a:noFill/>
        </p:spPr>
        <p:txBody>
          <a:bodyPr wrap="square" rtlCol="0">
            <a:spAutoFit/>
          </a:bodyPr>
          <a:lstStyle/>
          <a:p>
            <a:r>
              <a:rPr lang="vi-VN" sz="2800" b="1" dirty="0">
                <a:solidFill>
                  <a:srgbClr val="0070C0"/>
                </a:solidFill>
              </a:rPr>
              <a:t>gà trống</a:t>
            </a:r>
          </a:p>
        </p:txBody>
      </p:sp>
      <p:sp>
        <p:nvSpPr>
          <p:cNvPr id="3" name="TextBox 2">
            <a:extLst>
              <a:ext uri="{FF2B5EF4-FFF2-40B4-BE49-F238E27FC236}">
                <a16:creationId xmlns:a16="http://schemas.microsoft.com/office/drawing/2014/main" id="{6921A985-4167-D00C-70A1-8CD49FEC4721}"/>
              </a:ext>
            </a:extLst>
          </p:cNvPr>
          <p:cNvSpPr txBox="1"/>
          <p:nvPr/>
        </p:nvSpPr>
        <p:spPr>
          <a:xfrm>
            <a:off x="9993088" y="5733143"/>
            <a:ext cx="1785257" cy="523220"/>
          </a:xfrm>
          <a:prstGeom prst="rect">
            <a:avLst/>
          </a:prstGeom>
          <a:noFill/>
        </p:spPr>
        <p:txBody>
          <a:bodyPr wrap="square" rtlCol="0">
            <a:spAutoFit/>
          </a:bodyPr>
          <a:lstStyle/>
          <a:p>
            <a:r>
              <a:rPr lang="vi-VN" sz="2800" b="1" dirty="0">
                <a:solidFill>
                  <a:srgbClr val="0070C0"/>
                </a:solidFill>
              </a:rPr>
              <a:t>tu hú</a:t>
            </a:r>
          </a:p>
        </p:txBody>
      </p:sp>
      <p:sp>
        <p:nvSpPr>
          <p:cNvPr id="15" name="TextBox 14">
            <a:extLst>
              <a:ext uri="{FF2B5EF4-FFF2-40B4-BE49-F238E27FC236}">
                <a16:creationId xmlns:a16="http://schemas.microsoft.com/office/drawing/2014/main" id="{D59C102E-7923-9500-1B53-5E8ADC11B2C5}"/>
              </a:ext>
            </a:extLst>
          </p:cNvPr>
          <p:cNvSpPr txBox="1"/>
          <p:nvPr/>
        </p:nvSpPr>
        <p:spPr>
          <a:xfrm>
            <a:off x="3785811" y="5733143"/>
            <a:ext cx="1785257" cy="523220"/>
          </a:xfrm>
          <a:prstGeom prst="rect">
            <a:avLst/>
          </a:prstGeom>
          <a:noFill/>
        </p:spPr>
        <p:txBody>
          <a:bodyPr wrap="square" rtlCol="0">
            <a:spAutoFit/>
          </a:bodyPr>
          <a:lstStyle/>
          <a:p>
            <a:r>
              <a:rPr lang="vi-VN" sz="2800" b="1" dirty="0">
                <a:solidFill>
                  <a:srgbClr val="0070C0"/>
                </a:solidFill>
              </a:rPr>
              <a:t>chim sâu</a:t>
            </a:r>
          </a:p>
        </p:txBody>
      </p:sp>
      <p:sp>
        <p:nvSpPr>
          <p:cNvPr id="16" name="TextBox 15">
            <a:extLst>
              <a:ext uri="{FF2B5EF4-FFF2-40B4-BE49-F238E27FC236}">
                <a16:creationId xmlns:a16="http://schemas.microsoft.com/office/drawing/2014/main" id="{55C33B21-CAB0-D050-6EA8-1E87CC9C16DB}"/>
              </a:ext>
            </a:extLst>
          </p:cNvPr>
          <p:cNvSpPr txBox="1"/>
          <p:nvPr/>
        </p:nvSpPr>
        <p:spPr>
          <a:xfrm>
            <a:off x="6889449" y="5733143"/>
            <a:ext cx="1785257" cy="523220"/>
          </a:xfrm>
          <a:prstGeom prst="rect">
            <a:avLst/>
          </a:prstGeom>
          <a:noFill/>
        </p:spPr>
        <p:txBody>
          <a:bodyPr wrap="square" rtlCol="0">
            <a:spAutoFit/>
          </a:bodyPr>
          <a:lstStyle/>
          <a:p>
            <a:r>
              <a:rPr lang="vi-VN" sz="2800" b="1" dirty="0">
                <a:solidFill>
                  <a:srgbClr val="0070C0"/>
                </a:solidFill>
              </a:rPr>
              <a:t>cú mèo</a:t>
            </a:r>
          </a:p>
        </p:txBody>
      </p:sp>
    </p:spTree>
    <p:extLst>
      <p:ext uri="{BB962C8B-B14F-4D97-AF65-F5344CB8AC3E}">
        <p14:creationId xmlns:p14="http://schemas.microsoft.com/office/powerpoint/2010/main" val="11311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sp>
        <p:nvSpPr>
          <p:cNvPr id="8" name="TextBox 7">
            <a:extLst>
              <a:ext uri="{FF2B5EF4-FFF2-40B4-BE49-F238E27FC236}">
                <a16:creationId xmlns:a16="http://schemas.microsoft.com/office/drawing/2014/main" id="{0DEEC8A3-6233-4513-850A-83D19282324D}"/>
              </a:ext>
            </a:extLst>
          </p:cNvPr>
          <p:cNvSpPr txBox="1"/>
          <p:nvPr/>
        </p:nvSpPr>
        <p:spPr>
          <a:xfrm>
            <a:off x="669271" y="1129831"/>
            <a:ext cx="10685668" cy="1186735"/>
          </a:xfrm>
          <a:prstGeom prst="rect">
            <a:avLst/>
          </a:prstGeom>
          <a:noFill/>
        </p:spPr>
        <p:txBody>
          <a:bodyPr wrap="square" rtlCol="0">
            <a:spAutoFit/>
          </a:bodyPr>
          <a:lstStyle/>
          <a:p>
            <a:pPr algn="just"/>
            <a:r>
              <a:rPr lang="vi-VN" sz="3556" b="1" dirty="0">
                <a:solidFill>
                  <a:srgbClr val="FF0000"/>
                </a:solidFill>
                <a:latin typeface="UTM Avo" panose="02040603050506020204" pitchFamily="18" charset="0"/>
              </a:rPr>
              <a:t>2.</a:t>
            </a:r>
            <a:r>
              <a:rPr lang="vi-VN" sz="3556" b="1" dirty="0">
                <a:latin typeface="UTM Avo" panose="02040603050506020204" pitchFamily="18" charset="0"/>
              </a:rPr>
              <a:t> Đóng vai một con vật trong bài, nói về công việc của mình.</a:t>
            </a:r>
          </a:p>
        </p:txBody>
      </p:sp>
      <p:pic>
        <p:nvPicPr>
          <p:cNvPr id="7" name="Picture 2" descr="C:\Users\Admin\Downloads\chim-sau-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01" y="5594911"/>
            <a:ext cx="3784976" cy="2495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dmin\Desktop\download.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20" y="2763227"/>
            <a:ext cx="3469691" cy="2428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BJtvsZ6hH-cach-chon-ga-trong-lam-gio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401" y="2763227"/>
            <a:ext cx="3683436" cy="2428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chim-tu-h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4420" y="5594909"/>
            <a:ext cx="3469691" cy="249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8360743" y="10485887"/>
            <a:ext cx="28906521" cy="2160084"/>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3259762" y="-478618"/>
            <a:ext cx="4274993" cy="967829"/>
          </a:xfrm>
          <a:prstGeom prst="rect">
            <a:avLst/>
          </a:prstGeom>
          <a:noFill/>
        </p:spPr>
        <p:txBody>
          <a:bodyPr wrap="square" rtlCol="0">
            <a:spAutoFit/>
          </a:bodyPr>
          <a:lstStyle/>
          <a:p>
            <a:pPr algn="ctr"/>
            <a:r>
              <a:rPr lang="zh-CN" altLang="en-US" sz="5689" dirty="0">
                <a:solidFill>
                  <a:schemeClr val="tx2"/>
                </a:solidFill>
                <a:cs typeface="+mn-ea"/>
                <a:sym typeface="+mn-lt"/>
              </a:rPr>
              <a:t> </a:t>
            </a:r>
          </a:p>
        </p:txBody>
      </p:sp>
      <p:sp>
        <p:nvSpPr>
          <p:cNvPr id="9" name="TextBox 8"/>
          <p:cNvSpPr txBox="1"/>
          <p:nvPr/>
        </p:nvSpPr>
        <p:spPr>
          <a:xfrm>
            <a:off x="85404" y="2649979"/>
            <a:ext cx="12750663" cy="1405449"/>
          </a:xfrm>
          <a:prstGeom prst="rect">
            <a:avLst/>
          </a:prstGeom>
          <a:noFill/>
        </p:spPr>
        <p:txBody>
          <a:bodyPr wrap="square" rtlCol="0">
            <a:spAutoFit/>
          </a:bodyPr>
          <a:lstStyle/>
          <a:p>
            <a:pPr algn="just"/>
            <a:endParaRPr lang="en-US" sz="8533"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4692" y="-2314089"/>
            <a:ext cx="2945516" cy="2138117"/>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1631" y="-2432737"/>
            <a:ext cx="3157148" cy="2419639"/>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881" y="-3036067"/>
            <a:ext cx="3639801" cy="2931060"/>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29908" y="-3981462"/>
            <a:ext cx="1952929" cy="3171956"/>
          </a:xfrm>
          <a:prstGeom prst="rect">
            <a:avLst/>
          </a:prstGeom>
        </p:spPr>
      </p:pic>
      <p:sp>
        <p:nvSpPr>
          <p:cNvPr id="11" name="TextBox 10"/>
          <p:cNvSpPr txBox="1"/>
          <p:nvPr/>
        </p:nvSpPr>
        <p:spPr>
          <a:xfrm>
            <a:off x="-6543367" y="-3201809"/>
            <a:ext cx="24374932" cy="2718565"/>
          </a:xfrm>
          <a:prstGeom prst="rect">
            <a:avLst/>
          </a:prstGeom>
          <a:noFill/>
        </p:spPr>
        <p:txBody>
          <a:bodyPr wrap="square" rtlCol="0">
            <a:spAutoFit/>
          </a:bodyPr>
          <a:lstStyle/>
          <a:p>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Đóng</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533" b="1" dirty="0" err="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8533" b="1" dirty="0">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6647544" y="2494533"/>
            <a:ext cx="4411565" cy="5247056"/>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554847" y="1248193"/>
            <a:ext cx="5899026" cy="2675475"/>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gà</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trống</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chiếc</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hồ</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6" name="Group 15">
            <a:extLst>
              <a:ext uri="{FF2B5EF4-FFF2-40B4-BE49-F238E27FC236}">
                <a16:creationId xmlns:a16="http://schemas.microsoft.com/office/drawing/2014/main" id="{5F48D67F-E395-4131-AEF5-B7EB6E2CEC6C}"/>
              </a:ext>
            </a:extLst>
          </p:cNvPr>
          <p:cNvGrpSpPr/>
          <p:nvPr/>
        </p:nvGrpSpPr>
        <p:grpSpPr>
          <a:xfrm rot="10800000">
            <a:off x="-14892" y="8680385"/>
            <a:ext cx="12256233" cy="453732"/>
            <a:chOff x="0" y="-127508"/>
            <a:chExt cx="12192000" cy="1361811"/>
          </a:xfrm>
        </p:grpSpPr>
        <p:sp>
          <p:nvSpPr>
            <p:cNvPr id="17" name="Rectangle: Top Corners Rounded 17">
              <a:extLst>
                <a:ext uri="{FF2B5EF4-FFF2-40B4-BE49-F238E27FC236}">
                  <a16:creationId xmlns:a16="http://schemas.microsoft.com/office/drawing/2014/main" id="{0E358A3C-0411-4DA2-8170-7E707003FE42}"/>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Rectangle: Top Corners Rounded 18">
              <a:extLst>
                <a:ext uri="{FF2B5EF4-FFF2-40B4-BE49-F238E27FC236}">
                  <a16:creationId xmlns:a16="http://schemas.microsoft.com/office/drawing/2014/main" id="{A0603F3A-1FF1-4432-BD05-93177C9C72D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9" name="Group 18">
            <a:extLst>
              <a:ext uri="{FF2B5EF4-FFF2-40B4-BE49-F238E27FC236}">
                <a16:creationId xmlns:a16="http://schemas.microsoft.com/office/drawing/2014/main" id="{C0171AC0-77A2-4B43-83FF-4F00CD022A30}"/>
              </a:ext>
            </a:extLst>
          </p:cNvPr>
          <p:cNvGrpSpPr/>
          <p:nvPr/>
        </p:nvGrpSpPr>
        <p:grpSpPr>
          <a:xfrm>
            <a:off x="-32117" y="1819"/>
            <a:ext cx="12256233" cy="453732"/>
            <a:chOff x="0" y="-127508"/>
            <a:chExt cx="12192000" cy="1361811"/>
          </a:xfrm>
        </p:grpSpPr>
        <p:sp>
          <p:nvSpPr>
            <p:cNvPr id="23" name="Rectangle: Top Corners Rounded 17">
              <a:extLst>
                <a:ext uri="{FF2B5EF4-FFF2-40B4-BE49-F238E27FC236}">
                  <a16:creationId xmlns:a16="http://schemas.microsoft.com/office/drawing/2014/main" id="{7C04D494-CD88-45DE-897C-9F49DD8C1B3E}"/>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Rectangle: Top Corners Rounded 18">
              <a:extLst>
                <a:ext uri="{FF2B5EF4-FFF2-40B4-BE49-F238E27FC236}">
                  <a16:creationId xmlns:a16="http://schemas.microsoft.com/office/drawing/2014/main" id="{6C2E0585-B30E-474B-92CD-4D7305964607}"/>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5" y="0"/>
            <a:ext cx="12192000" cy="9135872"/>
          </a:xfrm>
          <a:prstGeom prst="rect">
            <a:avLst/>
          </a:prstGeom>
        </p:spPr>
      </p:pic>
      <p:sp>
        <p:nvSpPr>
          <p:cNvPr id="8" name="TextBox 7">
            <a:extLst>
              <a:ext uri="{FF2B5EF4-FFF2-40B4-BE49-F238E27FC236}">
                <a16:creationId xmlns:a16="http://schemas.microsoft.com/office/drawing/2014/main" id="{0DEEC8A3-6233-4513-850A-83D19282324D}"/>
              </a:ext>
            </a:extLst>
          </p:cNvPr>
          <p:cNvSpPr txBox="1"/>
          <p:nvPr/>
        </p:nvSpPr>
        <p:spPr>
          <a:xfrm>
            <a:off x="669271" y="1129831"/>
            <a:ext cx="10685668" cy="523220"/>
          </a:xfrm>
          <a:prstGeom prst="rect">
            <a:avLst/>
          </a:prstGeom>
          <a:noFill/>
        </p:spPr>
        <p:txBody>
          <a:bodyPr wrap="square" rtlCol="0">
            <a:spAutoFit/>
          </a:bodyPr>
          <a:lstStyle/>
          <a:p>
            <a:pPr algn="just"/>
            <a:r>
              <a:rPr lang="en-US" sz="2800" b="1" dirty="0">
                <a:solidFill>
                  <a:srgbClr val="FF0000"/>
                </a:solidFill>
                <a:latin typeface="Arial" panose="020B0604020202020204" pitchFamily="34" charset="0"/>
                <a:cs typeface="Arial" panose="020B0604020202020204" pitchFamily="34" charset="0"/>
              </a:rPr>
              <a:t>3. </a:t>
            </a:r>
            <a:r>
              <a:rPr lang="vi-VN" sz="2800" b="1" dirty="0">
                <a:latin typeface="Arial" panose="020B0604020202020204" pitchFamily="34" charset="0"/>
                <a:cs typeface="Arial" panose="020B0604020202020204" pitchFamily="34" charset="0"/>
              </a:rPr>
              <a:t>Kể tên những việc bạn nhỏ trong bài đã làm.</a:t>
            </a:r>
          </a:p>
        </p:txBody>
      </p:sp>
      <p:sp>
        <p:nvSpPr>
          <p:cNvPr id="9" name="TextBox 8">
            <a:extLst>
              <a:ext uri="{FF2B5EF4-FFF2-40B4-BE49-F238E27FC236}">
                <a16:creationId xmlns:a16="http://schemas.microsoft.com/office/drawing/2014/main" id="{4A6EC68C-EFFB-4764-B995-EE074BAA93D0}"/>
              </a:ext>
            </a:extLst>
          </p:cNvPr>
          <p:cNvSpPr txBox="1"/>
          <p:nvPr/>
        </p:nvSpPr>
        <p:spPr>
          <a:xfrm>
            <a:off x="4187574" y="2544301"/>
            <a:ext cx="5188655" cy="2630144"/>
          </a:xfrm>
          <a:prstGeom prst="rect">
            <a:avLst/>
          </a:prstGeom>
          <a:noFill/>
        </p:spPr>
        <p:txBody>
          <a:bodyPr wrap="square" rtlCol="0">
            <a:spAutoFit/>
          </a:bodyPr>
          <a:lstStyle/>
          <a:p>
            <a:pPr marL="508006" algn="just">
              <a:lnSpc>
                <a:spcPct val="120000"/>
              </a:lnSpc>
              <a:buFont typeface="Arial" panose="020B0604020202020204" pitchFamily="34" charset="0"/>
              <a:buChar char="•"/>
            </a:pPr>
            <a:r>
              <a:rPr lang="vi-VN" sz="2800" b="1" dirty="0">
                <a:solidFill>
                  <a:srgbClr val="0000CC"/>
                </a:solidFill>
              </a:rPr>
              <a:t>Bé làm bài.</a:t>
            </a:r>
          </a:p>
          <a:p>
            <a:pPr marL="508006" algn="just">
              <a:lnSpc>
                <a:spcPct val="120000"/>
              </a:lnSpc>
              <a:buFont typeface="Arial" panose="020B0604020202020204" pitchFamily="34" charset="0"/>
              <a:buChar char="•"/>
            </a:pPr>
            <a:r>
              <a:rPr lang="vi-VN" sz="2800" b="1" dirty="0">
                <a:solidFill>
                  <a:srgbClr val="0000CC"/>
                </a:solidFill>
              </a:rPr>
              <a:t>Bé đi học.</a:t>
            </a:r>
          </a:p>
          <a:p>
            <a:pPr marL="508006" algn="just">
              <a:lnSpc>
                <a:spcPct val="120000"/>
              </a:lnSpc>
              <a:buFont typeface="Arial" panose="020B0604020202020204" pitchFamily="34" charset="0"/>
              <a:buChar char="•"/>
            </a:pPr>
            <a:r>
              <a:rPr lang="vi-VN" sz="2800" b="1" dirty="0">
                <a:solidFill>
                  <a:srgbClr val="0000CC"/>
                </a:solidFill>
              </a:rPr>
              <a:t>Bé quét nhà.</a:t>
            </a:r>
          </a:p>
          <a:p>
            <a:pPr marL="508006" algn="just">
              <a:lnSpc>
                <a:spcPct val="120000"/>
              </a:lnSpc>
              <a:buFont typeface="Arial" panose="020B0604020202020204" pitchFamily="34" charset="0"/>
              <a:buChar char="•"/>
            </a:pPr>
            <a:r>
              <a:rPr lang="vi-VN" sz="2800" b="1" dirty="0">
                <a:solidFill>
                  <a:srgbClr val="0000CC"/>
                </a:solidFill>
              </a:rPr>
              <a:t>Bé nhặt rau.</a:t>
            </a:r>
          </a:p>
          <a:p>
            <a:pPr marL="508006" algn="just">
              <a:lnSpc>
                <a:spcPct val="120000"/>
              </a:lnSpc>
              <a:buFont typeface="Arial" panose="020B0604020202020204" pitchFamily="34" charset="0"/>
              <a:buChar char="•"/>
            </a:pPr>
            <a:r>
              <a:rPr lang="vi-VN" sz="2800" b="1" dirty="0">
                <a:solidFill>
                  <a:srgbClr val="0000CC"/>
                </a:solidFill>
              </a:rPr>
              <a:t>Bé chơi với em đỡ mẹ.</a:t>
            </a:r>
          </a:p>
        </p:txBody>
      </p:sp>
      <p:pic>
        <p:nvPicPr>
          <p:cNvPr id="13" name="Picture 12">
            <a:extLst>
              <a:ext uri="{FF2B5EF4-FFF2-40B4-BE49-F238E27FC236}">
                <a16:creationId xmlns:a16="http://schemas.microsoft.com/office/drawing/2014/main" id="{CDB19B8B-A965-4DA5-99D8-6E3BFB949962}"/>
              </a:ext>
            </a:extLst>
          </p:cNvPr>
          <p:cNvPicPr>
            <a:picLocks noChangeAspect="1"/>
          </p:cNvPicPr>
          <p:nvPr/>
        </p:nvPicPr>
        <p:blipFill rotWithShape="1">
          <a:blip r:embed="rId3"/>
          <a:srcRect l="3194" t="12246" r="52012"/>
          <a:stretch/>
        </p:blipFill>
        <p:spPr>
          <a:xfrm>
            <a:off x="564915" y="2804900"/>
            <a:ext cx="3284706" cy="3206331"/>
          </a:xfrm>
          <a:prstGeom prst="ellipse">
            <a:avLst/>
          </a:prstGeom>
        </p:spPr>
      </p:pic>
    </p:spTree>
    <p:extLst>
      <p:ext uri="{BB962C8B-B14F-4D97-AF65-F5344CB8AC3E}">
        <p14:creationId xmlns:p14="http://schemas.microsoft.com/office/powerpoint/2010/main" val="42132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sp>
        <p:nvSpPr>
          <p:cNvPr id="8" name="TextBox 7">
            <a:extLst>
              <a:ext uri="{FF2B5EF4-FFF2-40B4-BE49-F238E27FC236}">
                <a16:creationId xmlns:a16="http://schemas.microsoft.com/office/drawing/2014/main" id="{0DEEC8A3-6233-4513-850A-83D19282324D}"/>
              </a:ext>
            </a:extLst>
          </p:cNvPr>
          <p:cNvSpPr txBox="1"/>
          <p:nvPr/>
        </p:nvSpPr>
        <p:spPr>
          <a:xfrm>
            <a:off x="669271" y="1129831"/>
            <a:ext cx="10685668" cy="639534"/>
          </a:xfrm>
          <a:prstGeom prst="rect">
            <a:avLst/>
          </a:prstGeom>
          <a:noFill/>
        </p:spPr>
        <p:txBody>
          <a:bodyPr wrap="square" rtlCol="0">
            <a:spAutoFit/>
          </a:bodyPr>
          <a:lstStyle/>
          <a:p>
            <a:pPr algn="just"/>
            <a:r>
              <a:rPr lang="en-US" sz="3556" b="1" dirty="0">
                <a:solidFill>
                  <a:srgbClr val="FF0000"/>
                </a:solidFill>
                <a:latin typeface="UTM Avo" panose="02040603050506020204" pitchFamily="18" charset="0"/>
              </a:rPr>
              <a:t>4. </a:t>
            </a:r>
            <a:r>
              <a:rPr lang="vi-VN" sz="3556" b="1" dirty="0">
                <a:latin typeface="UTM Avo" panose="02040603050506020204" pitchFamily="18" charset="0"/>
              </a:rPr>
              <a:t>Theo em, mọi người, mọi vật làm việc như thế nào?</a:t>
            </a: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a:extLst>
              <a:ext uri="{FF2B5EF4-FFF2-40B4-BE49-F238E27FC236}">
                <a16:creationId xmlns:a16="http://schemas.microsoft.com/office/drawing/2014/main" id="{4A0E4AEE-3298-4034-8C83-C1E2AE314A7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79428" y="5954664"/>
            <a:ext cx="663461" cy="9045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ECD2E1-B338-4E6E-ACE3-9399D0168A0E}"/>
              </a:ext>
            </a:extLst>
          </p:cNvPr>
          <p:cNvSpPr txBox="1"/>
          <p:nvPr/>
        </p:nvSpPr>
        <p:spPr>
          <a:xfrm>
            <a:off x="1116118" y="6087182"/>
            <a:ext cx="10870923" cy="639534"/>
          </a:xfrm>
          <a:prstGeom prst="rect">
            <a:avLst/>
          </a:prstGeom>
          <a:noFill/>
        </p:spPr>
        <p:txBody>
          <a:bodyPr wrap="square" rtlCol="0">
            <a:spAutoFit/>
          </a:bodyPr>
          <a:lstStyle/>
          <a:p>
            <a:r>
              <a:rPr lang="vi-VN" sz="3556" b="1" dirty="0">
                <a:latin typeface="UTM Avo" panose="02040603050506020204" pitchFamily="18" charset="0"/>
              </a:rPr>
              <a:t>Vì sao mọi người </a:t>
            </a:r>
            <a:r>
              <a:rPr lang="en-US" sz="3556" b="1" dirty="0" err="1">
                <a:latin typeface="UTM Avo" panose="02040603050506020204" pitchFamily="18" charset="0"/>
              </a:rPr>
              <a:t>thấy</a:t>
            </a:r>
            <a:r>
              <a:rPr lang="en-US" sz="3556" b="1" dirty="0">
                <a:latin typeface="UTM Avo" panose="02040603050506020204" pitchFamily="18" charset="0"/>
              </a:rPr>
              <a:t> </a:t>
            </a:r>
            <a:r>
              <a:rPr lang="en-US" sz="3556" b="1" dirty="0" err="1">
                <a:latin typeface="UTM Avo" panose="02040603050506020204" pitchFamily="18" charset="0"/>
              </a:rPr>
              <a:t>vui</a:t>
            </a:r>
            <a:r>
              <a:rPr lang="en-US" sz="3556" b="1" dirty="0">
                <a:latin typeface="UTM Avo" panose="02040603050506020204" pitchFamily="18" charset="0"/>
              </a:rPr>
              <a:t> </a:t>
            </a:r>
            <a:r>
              <a:rPr lang="en-US" sz="3556" b="1" dirty="0" err="1">
                <a:latin typeface="UTM Avo" panose="02040603050506020204" pitchFamily="18" charset="0"/>
              </a:rPr>
              <a:t>khi</a:t>
            </a:r>
            <a:r>
              <a:rPr lang="en-US" sz="3556" b="1" dirty="0">
                <a:latin typeface="UTM Avo" panose="02040603050506020204" pitchFamily="18" charset="0"/>
              </a:rPr>
              <a:t> </a:t>
            </a:r>
            <a:r>
              <a:rPr lang="en-US" sz="3556" b="1" dirty="0" err="1">
                <a:latin typeface="UTM Avo" panose="02040603050506020204" pitchFamily="18" charset="0"/>
              </a:rPr>
              <a:t>được</a:t>
            </a:r>
            <a:r>
              <a:rPr lang="en-US" sz="3556" b="1" dirty="0">
                <a:latin typeface="UTM Avo" panose="02040603050506020204" pitchFamily="18" charset="0"/>
              </a:rPr>
              <a:t> </a:t>
            </a:r>
            <a:r>
              <a:rPr lang="en-US" sz="3556" b="1" dirty="0" err="1">
                <a:latin typeface="UTM Avo" panose="02040603050506020204" pitchFamily="18" charset="0"/>
              </a:rPr>
              <a:t>làm</a:t>
            </a:r>
            <a:r>
              <a:rPr lang="en-US" sz="3556" b="1" dirty="0">
                <a:latin typeface="UTM Avo" panose="02040603050506020204" pitchFamily="18" charset="0"/>
              </a:rPr>
              <a:t> </a:t>
            </a:r>
            <a:r>
              <a:rPr lang="en-US" sz="3556" b="1" dirty="0" err="1">
                <a:latin typeface="UTM Avo" panose="02040603050506020204" pitchFamily="18" charset="0"/>
              </a:rPr>
              <a:t>việc</a:t>
            </a:r>
            <a:r>
              <a:rPr lang="en-US" sz="3556" b="1" dirty="0">
                <a:latin typeface="UTM Avo" panose="02040603050506020204" pitchFamily="18" charset="0"/>
              </a:rPr>
              <a:t>?</a:t>
            </a:r>
            <a:endParaRPr lang="vi-VN" sz="3556" b="1" dirty="0">
              <a:latin typeface="UTM Avo" panose="02040603050506020204" pitchFamily="18" charset="0"/>
            </a:endParaRPr>
          </a:p>
        </p:txBody>
      </p:sp>
      <p:pic>
        <p:nvPicPr>
          <p:cNvPr id="10" name="Picture 9">
            <a:extLst>
              <a:ext uri="{FF2B5EF4-FFF2-40B4-BE49-F238E27FC236}">
                <a16:creationId xmlns:a16="http://schemas.microsoft.com/office/drawing/2014/main" id="{09D6F3B5-1B10-4C40-8048-CB3B85FC59F2}"/>
              </a:ext>
            </a:extLst>
          </p:cNvPr>
          <p:cNvPicPr>
            <a:picLocks noChangeAspect="1"/>
          </p:cNvPicPr>
          <p:nvPr/>
        </p:nvPicPr>
        <p:blipFill>
          <a:blip r:embed="rId5"/>
          <a:stretch>
            <a:fillRect/>
          </a:stretch>
        </p:blipFill>
        <p:spPr>
          <a:xfrm>
            <a:off x="1582532" y="2574112"/>
            <a:ext cx="8632059" cy="3685660"/>
          </a:xfrm>
          <a:prstGeom prst="rect">
            <a:avLst/>
          </a:prstGeom>
        </p:spPr>
      </p:pic>
      <p:sp>
        <p:nvSpPr>
          <p:cNvPr id="3" name="TextBox 2">
            <a:extLst>
              <a:ext uri="{FF2B5EF4-FFF2-40B4-BE49-F238E27FC236}">
                <a16:creationId xmlns:a16="http://schemas.microsoft.com/office/drawing/2014/main" id="{0C6A67AD-089F-CD9F-9138-51093E25E445}"/>
              </a:ext>
            </a:extLst>
          </p:cNvPr>
          <p:cNvSpPr txBox="1"/>
          <p:nvPr/>
        </p:nvSpPr>
        <p:spPr>
          <a:xfrm>
            <a:off x="1116118" y="1829702"/>
            <a:ext cx="8632059" cy="1186735"/>
          </a:xfrm>
          <a:prstGeom prst="rect">
            <a:avLst/>
          </a:prstGeom>
          <a:noFill/>
        </p:spPr>
        <p:txBody>
          <a:bodyPr wrap="square" rtlCol="0">
            <a:spAutoFit/>
          </a:bodyPr>
          <a:lstStyle/>
          <a:p>
            <a:pPr algn="ctr"/>
            <a:r>
              <a:rPr lang="en-US" sz="3556" b="1" dirty="0">
                <a:solidFill>
                  <a:srgbClr val="FF0000"/>
                </a:solidFill>
                <a:latin typeface="UTM Avo" panose="02040603050506020204" pitchFamily="18" charset="0"/>
              </a:rPr>
              <a:t> </a:t>
            </a:r>
            <a:r>
              <a:rPr lang="vi-VN" sz="3556" b="1" dirty="0">
                <a:solidFill>
                  <a:srgbClr val="0070C0"/>
                </a:solidFill>
                <a:latin typeface="UTM Avo" panose="02040603050506020204" pitchFamily="18" charset="0"/>
              </a:rPr>
              <a:t>Theo em, mọi người, mọi vật làm việc bận rộn nhưng lúc nào cũng vui</a:t>
            </a:r>
            <a:endParaRPr lang="vi-VN"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61412AA-A016-E5A1-D2A3-29BC0DE182C3}"/>
              </a:ext>
            </a:extLst>
          </p:cNvPr>
          <p:cNvSpPr txBox="1"/>
          <p:nvPr/>
        </p:nvSpPr>
        <p:spPr>
          <a:xfrm>
            <a:off x="911158" y="6608368"/>
            <a:ext cx="8632059" cy="1186735"/>
          </a:xfrm>
          <a:prstGeom prst="rect">
            <a:avLst/>
          </a:prstGeom>
          <a:noFill/>
        </p:spPr>
        <p:txBody>
          <a:bodyPr wrap="square" rtlCol="0">
            <a:spAutoFit/>
          </a:bodyPr>
          <a:lstStyle/>
          <a:p>
            <a:pPr algn="ctr"/>
            <a:r>
              <a:rPr lang="en-US" sz="3556" b="1" dirty="0">
                <a:solidFill>
                  <a:srgbClr val="FF0000"/>
                </a:solidFill>
                <a:latin typeface="UTM Avo" panose="02040603050506020204" pitchFamily="18" charset="0"/>
              </a:rPr>
              <a:t> </a:t>
            </a:r>
            <a:r>
              <a:rPr lang="vi-VN" sz="3556" b="1" dirty="0">
                <a:solidFill>
                  <a:srgbClr val="0070C0"/>
                </a:solidFill>
                <a:latin typeface="UTM Avo" panose="02040603050506020204" pitchFamily="18" charset="0"/>
              </a:rPr>
              <a:t>Mọi người, mọi vật thấy vui khi được làm việc có ích, có ý nghĩa.</a:t>
            </a:r>
            <a:endParaRPr lang="vi-VN"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2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sp>
        <p:nvSpPr>
          <p:cNvPr id="9" name="TextBox 8">
            <a:extLst>
              <a:ext uri="{FF2B5EF4-FFF2-40B4-BE49-F238E27FC236}">
                <a16:creationId xmlns:a16="http://schemas.microsoft.com/office/drawing/2014/main" id="{0C547D16-2B33-4261-BF09-C5FE91C499C5}"/>
              </a:ext>
            </a:extLst>
          </p:cNvPr>
          <p:cNvSpPr txBox="1"/>
          <p:nvPr/>
        </p:nvSpPr>
        <p:spPr>
          <a:xfrm>
            <a:off x="2029759" y="1555892"/>
            <a:ext cx="8661400" cy="828304"/>
          </a:xfrm>
          <a:prstGeom prst="rect">
            <a:avLst/>
          </a:prstGeom>
          <a:noFill/>
        </p:spPr>
        <p:txBody>
          <a:bodyPr wrap="square" rtlCol="0">
            <a:spAutoFit/>
          </a:bodyPr>
          <a:lstStyle/>
          <a:p>
            <a:pPr algn="just">
              <a:lnSpc>
                <a:spcPct val="150000"/>
              </a:lnSpc>
            </a:pPr>
            <a:r>
              <a:rPr lang="en-US" sz="3556" b="1" dirty="0">
                <a:solidFill>
                  <a:srgbClr val="0000CC"/>
                </a:solidFill>
                <a:latin typeface="UTM Avo" panose="02040603050506020204" pitchFamily="18" charset="0"/>
              </a:rPr>
              <a:t>          </a:t>
            </a:r>
            <a:r>
              <a:rPr lang="en-US" sz="3556" b="1" dirty="0" err="1">
                <a:solidFill>
                  <a:srgbClr val="0000CC"/>
                </a:solidFill>
                <a:latin typeface="UTM Avo" panose="02040603050506020204" pitchFamily="18" charset="0"/>
              </a:rPr>
              <a:t>Bài</a:t>
            </a:r>
            <a:r>
              <a:rPr lang="en-US" sz="3556" b="1" dirty="0">
                <a:solidFill>
                  <a:srgbClr val="0000CC"/>
                </a:solidFill>
                <a:latin typeface="UTM Avo" panose="02040603050506020204" pitchFamily="18" charset="0"/>
              </a:rPr>
              <a:t> </a:t>
            </a:r>
            <a:r>
              <a:rPr lang="en-US" sz="3556" b="1" dirty="0" err="1">
                <a:solidFill>
                  <a:srgbClr val="0000CC"/>
                </a:solidFill>
                <a:latin typeface="UTM Avo" panose="02040603050506020204" pitchFamily="18" charset="0"/>
              </a:rPr>
              <a:t>đọc</a:t>
            </a:r>
            <a:r>
              <a:rPr lang="en-US" sz="3556" b="1" dirty="0">
                <a:solidFill>
                  <a:srgbClr val="0000CC"/>
                </a:solidFill>
                <a:latin typeface="UTM Avo" panose="02040603050506020204" pitchFamily="18" charset="0"/>
              </a:rPr>
              <a:t> </a:t>
            </a:r>
            <a:r>
              <a:rPr lang="en-US" sz="3556" b="1" dirty="0" err="1">
                <a:solidFill>
                  <a:srgbClr val="0000CC"/>
                </a:solidFill>
                <a:latin typeface="UTM Avo" panose="02040603050506020204" pitchFamily="18" charset="0"/>
              </a:rPr>
              <a:t>hôm</a:t>
            </a:r>
            <a:r>
              <a:rPr lang="en-US" sz="3556" b="1" dirty="0">
                <a:solidFill>
                  <a:srgbClr val="0000CC"/>
                </a:solidFill>
                <a:latin typeface="UTM Avo" panose="02040603050506020204" pitchFamily="18" charset="0"/>
              </a:rPr>
              <a:t> nay </a:t>
            </a:r>
            <a:r>
              <a:rPr lang="en-US" sz="3556" b="1" dirty="0" err="1">
                <a:solidFill>
                  <a:srgbClr val="0000CC"/>
                </a:solidFill>
                <a:latin typeface="UTM Avo" panose="02040603050506020204" pitchFamily="18" charset="0"/>
              </a:rPr>
              <a:t>muốn</a:t>
            </a:r>
            <a:r>
              <a:rPr lang="en-US" sz="3556" b="1" dirty="0">
                <a:solidFill>
                  <a:srgbClr val="0000CC"/>
                </a:solidFill>
                <a:latin typeface="UTM Avo" panose="02040603050506020204" pitchFamily="18" charset="0"/>
              </a:rPr>
              <a:t> </a:t>
            </a:r>
            <a:r>
              <a:rPr lang="en-US" sz="3556" b="1" dirty="0" err="1">
                <a:solidFill>
                  <a:srgbClr val="0000CC"/>
                </a:solidFill>
                <a:latin typeface="UTM Avo" panose="02040603050506020204" pitchFamily="18" charset="0"/>
              </a:rPr>
              <a:t>nói</a:t>
            </a:r>
            <a:r>
              <a:rPr lang="en-US" sz="3556" b="1" dirty="0">
                <a:solidFill>
                  <a:srgbClr val="0000CC"/>
                </a:solidFill>
                <a:latin typeface="UTM Avo" panose="02040603050506020204" pitchFamily="18" charset="0"/>
              </a:rPr>
              <a:t> </a:t>
            </a:r>
            <a:r>
              <a:rPr lang="en-US" sz="3556" b="1" dirty="0" err="1">
                <a:solidFill>
                  <a:srgbClr val="0000CC"/>
                </a:solidFill>
                <a:latin typeface="UTM Avo" panose="02040603050506020204" pitchFamily="18" charset="0"/>
              </a:rPr>
              <a:t>điều</a:t>
            </a:r>
            <a:r>
              <a:rPr lang="en-US" sz="3556" b="1" dirty="0">
                <a:solidFill>
                  <a:srgbClr val="0000CC"/>
                </a:solidFill>
                <a:latin typeface="UTM Avo" panose="02040603050506020204" pitchFamily="18" charset="0"/>
              </a:rPr>
              <a:t> </a:t>
            </a:r>
            <a:r>
              <a:rPr lang="en-US" sz="3556" b="1" dirty="0" err="1">
                <a:solidFill>
                  <a:srgbClr val="0000CC"/>
                </a:solidFill>
                <a:latin typeface="UTM Avo" panose="02040603050506020204" pitchFamily="18" charset="0"/>
              </a:rPr>
              <a:t>gì</a:t>
            </a:r>
            <a:r>
              <a:rPr lang="en-US" sz="3556" b="1" dirty="0">
                <a:solidFill>
                  <a:srgbClr val="0000CC"/>
                </a:solidFill>
                <a:latin typeface="UTM Avo" panose="02040603050506020204" pitchFamily="18" charset="0"/>
              </a:rPr>
              <a:t>?</a:t>
            </a:r>
            <a:endParaRPr lang="vi-VN" sz="3556" b="1" dirty="0">
              <a:solidFill>
                <a:srgbClr val="0000CC"/>
              </a:solidFill>
              <a:latin typeface="UTM Avo" panose="02040603050506020204" pitchFamily="18" charset="0"/>
            </a:endParaRPr>
          </a:p>
        </p:txBody>
      </p:sp>
      <p:sp>
        <p:nvSpPr>
          <p:cNvPr id="11" name="TextBox 10">
            <a:extLst>
              <a:ext uri="{FF2B5EF4-FFF2-40B4-BE49-F238E27FC236}">
                <a16:creationId xmlns:a16="http://schemas.microsoft.com/office/drawing/2014/main" id="{FEDA5D42-1436-497B-B502-5939478F119B}"/>
              </a:ext>
            </a:extLst>
          </p:cNvPr>
          <p:cNvSpPr txBox="1"/>
          <p:nvPr/>
        </p:nvSpPr>
        <p:spPr>
          <a:xfrm>
            <a:off x="1501108" y="2868690"/>
            <a:ext cx="9189784" cy="1649106"/>
          </a:xfrm>
          <a:prstGeom prst="rect">
            <a:avLst/>
          </a:prstGeom>
          <a:noFill/>
        </p:spPr>
        <p:txBody>
          <a:bodyPr wrap="square" rtlCol="0">
            <a:spAutoFit/>
          </a:bodyPr>
          <a:lstStyle/>
          <a:p>
            <a:pPr algn="ctr">
              <a:lnSpc>
                <a:spcPct val="150000"/>
              </a:lnSpc>
            </a:pPr>
            <a:r>
              <a:rPr lang="en-US" sz="3556" b="1" dirty="0" err="1">
                <a:solidFill>
                  <a:srgbClr val="FF0000"/>
                </a:solidFill>
                <a:latin typeface="UTM Avo" panose="02040603050506020204" pitchFamily="18" charset="0"/>
              </a:rPr>
              <a:t>Nội</a:t>
            </a:r>
            <a:r>
              <a:rPr lang="en-US" sz="3556" b="1" dirty="0">
                <a:solidFill>
                  <a:srgbClr val="FF0000"/>
                </a:solidFill>
                <a:latin typeface="UTM Avo" panose="02040603050506020204" pitchFamily="18" charset="0"/>
              </a:rPr>
              <a:t> dung</a:t>
            </a:r>
          </a:p>
          <a:p>
            <a:pPr algn="ctr">
              <a:lnSpc>
                <a:spcPct val="150000"/>
              </a:lnSpc>
            </a:pPr>
            <a:r>
              <a:rPr lang="en-US" sz="3556" b="1" dirty="0">
                <a:latin typeface="UTM Avo" panose="02040603050506020204" pitchFamily="18" charset="0"/>
              </a:rPr>
              <a:t> </a:t>
            </a:r>
            <a:r>
              <a:rPr lang="en-US" sz="3556" b="1" dirty="0" err="1">
                <a:latin typeface="UTM Avo" panose="02040603050506020204" pitchFamily="18" charset="0"/>
              </a:rPr>
              <a:t>Cần</a:t>
            </a:r>
            <a:r>
              <a:rPr lang="en-US" sz="3556" b="1" dirty="0">
                <a:latin typeface="UTM Avo" panose="02040603050506020204" pitchFamily="18" charset="0"/>
              </a:rPr>
              <a:t> </a:t>
            </a:r>
            <a:r>
              <a:rPr lang="en-US" sz="3556" b="1" dirty="0" err="1">
                <a:latin typeface="UTM Avo" panose="02040603050506020204" pitchFamily="18" charset="0"/>
              </a:rPr>
              <a:t>biết</a:t>
            </a:r>
            <a:r>
              <a:rPr lang="en-US" sz="3556" b="1" dirty="0">
                <a:latin typeface="UTM Avo" panose="02040603050506020204" pitchFamily="18" charset="0"/>
              </a:rPr>
              <a:t> </a:t>
            </a:r>
            <a:r>
              <a:rPr lang="en-US" sz="3556" b="1" dirty="0" err="1">
                <a:latin typeface="UTM Avo" panose="02040603050506020204" pitchFamily="18" charset="0"/>
              </a:rPr>
              <a:t>quý</a:t>
            </a:r>
            <a:r>
              <a:rPr lang="en-US" sz="3556" b="1" dirty="0">
                <a:latin typeface="UTM Avo" panose="02040603050506020204" pitchFamily="18" charset="0"/>
              </a:rPr>
              <a:t> </a:t>
            </a:r>
            <a:r>
              <a:rPr lang="en-US" sz="3556" b="1" dirty="0" err="1">
                <a:latin typeface="UTM Avo" panose="02040603050506020204" pitchFamily="18" charset="0"/>
              </a:rPr>
              <a:t>trọng</a:t>
            </a:r>
            <a:r>
              <a:rPr lang="en-US" sz="3556" b="1" dirty="0">
                <a:latin typeface="UTM Avo" panose="02040603050506020204" pitchFamily="18" charset="0"/>
              </a:rPr>
              <a:t> </a:t>
            </a:r>
            <a:r>
              <a:rPr lang="en-US" sz="3556" b="1" dirty="0" err="1">
                <a:latin typeface="UTM Avo" panose="02040603050506020204" pitchFamily="18" charset="0"/>
              </a:rPr>
              <a:t>thời</a:t>
            </a:r>
            <a:r>
              <a:rPr lang="en-US" sz="3556" b="1" dirty="0">
                <a:latin typeface="UTM Avo" panose="02040603050506020204" pitchFamily="18" charset="0"/>
              </a:rPr>
              <a:t> </a:t>
            </a:r>
            <a:r>
              <a:rPr lang="en-US" sz="3556" b="1" dirty="0" err="1">
                <a:latin typeface="UTM Avo" panose="02040603050506020204" pitchFamily="18" charset="0"/>
              </a:rPr>
              <a:t>gian</a:t>
            </a:r>
            <a:r>
              <a:rPr lang="en-US" sz="3556" b="1" dirty="0">
                <a:latin typeface="UTM Avo" panose="02040603050506020204" pitchFamily="18" charset="0"/>
              </a:rPr>
              <a:t> </a:t>
            </a:r>
            <a:r>
              <a:rPr lang="en-US" sz="3556" b="1" dirty="0" err="1">
                <a:latin typeface="UTM Avo" panose="02040603050506020204" pitchFamily="18" charset="0"/>
              </a:rPr>
              <a:t>và</a:t>
            </a:r>
            <a:r>
              <a:rPr lang="en-US" sz="3556" b="1" dirty="0">
                <a:latin typeface="UTM Avo" panose="02040603050506020204" pitchFamily="18" charset="0"/>
              </a:rPr>
              <a:t> </a:t>
            </a:r>
            <a:r>
              <a:rPr lang="en-US" sz="3556" b="1" dirty="0" err="1">
                <a:latin typeface="UTM Avo" panose="02040603050506020204" pitchFamily="18" charset="0"/>
              </a:rPr>
              <a:t>yêu</a:t>
            </a:r>
            <a:r>
              <a:rPr lang="en-US" sz="3556" b="1" dirty="0">
                <a:latin typeface="UTM Avo" panose="02040603050506020204" pitchFamily="18" charset="0"/>
              </a:rPr>
              <a:t> </a:t>
            </a:r>
            <a:r>
              <a:rPr lang="en-US" sz="3556" b="1" dirty="0" err="1">
                <a:latin typeface="UTM Avo" panose="02040603050506020204" pitchFamily="18" charset="0"/>
              </a:rPr>
              <a:t>lao</a:t>
            </a:r>
            <a:r>
              <a:rPr lang="en-US" sz="3556" b="1" dirty="0">
                <a:latin typeface="UTM Avo" panose="02040603050506020204" pitchFamily="18" charset="0"/>
              </a:rPr>
              <a:t> </a:t>
            </a:r>
            <a:r>
              <a:rPr lang="en-US" sz="3556" b="1" dirty="0" err="1">
                <a:latin typeface="UTM Avo" panose="02040603050506020204" pitchFamily="18" charset="0"/>
              </a:rPr>
              <a:t>động</a:t>
            </a:r>
            <a:endParaRPr lang="vi-VN" sz="3556" b="1" dirty="0">
              <a:latin typeface="UTM Avo" panose="02040603050506020204" pitchFamily="18" charset="0"/>
            </a:endParaRPr>
          </a:p>
        </p:txBody>
      </p:sp>
      <p:pic>
        <p:nvPicPr>
          <p:cNvPr id="12" name="Picture 11">
            <a:extLst>
              <a:ext uri="{FF2B5EF4-FFF2-40B4-BE49-F238E27FC236}">
                <a16:creationId xmlns:a16="http://schemas.microsoft.com/office/drawing/2014/main" id="{938BCD60-9784-4B90-B2B8-F5AC91A7B6D2}"/>
              </a:ext>
            </a:extLst>
          </p:cNvPr>
          <p:cNvPicPr>
            <a:picLocks noChangeAspect="1"/>
          </p:cNvPicPr>
          <p:nvPr/>
        </p:nvPicPr>
        <p:blipFill rotWithShape="1">
          <a:blip r:embed="rId3">
            <a:extLst>
              <a:ext uri="{28A0092B-C50C-407E-A947-70E740481C1C}">
                <a14:useLocalDpi xmlns:a14="http://schemas.microsoft.com/office/drawing/2010/main" val="0"/>
              </a:ext>
            </a:extLst>
          </a:blip>
          <a:srcRect l="10650" t="9301" r="10473" b="9590"/>
          <a:stretch/>
        </p:blipFill>
        <p:spPr>
          <a:xfrm>
            <a:off x="4952313" y="5258558"/>
            <a:ext cx="2501031" cy="2571845"/>
          </a:xfrm>
          <a:prstGeom prst="rect">
            <a:avLst/>
          </a:prstGeom>
        </p:spPr>
      </p:pic>
    </p:spTree>
    <p:extLst>
      <p:ext uri="{BB962C8B-B14F-4D97-AF65-F5344CB8AC3E}">
        <p14:creationId xmlns:p14="http://schemas.microsoft.com/office/powerpoint/2010/main" val="39605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2F6FE5-E813-47BB-862C-D7DAE93AF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pic>
        <p:nvPicPr>
          <p:cNvPr id="10" name="图片 5">
            <a:extLst>
              <a:ext uri="{FF2B5EF4-FFF2-40B4-BE49-F238E27FC236}">
                <a16:creationId xmlns:a16="http://schemas.microsoft.com/office/drawing/2014/main" id="{BB08D7D1-8DEE-47A0-A3EB-A4C2D5288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194" y="-773506"/>
            <a:ext cx="10502665" cy="6540366"/>
          </a:xfrm>
          <a:prstGeom prst="rect">
            <a:avLst/>
          </a:prstGeom>
        </p:spPr>
      </p:pic>
      <p:sp>
        <p:nvSpPr>
          <p:cNvPr id="11" name="Rectangle 11">
            <a:extLst>
              <a:ext uri="{FF2B5EF4-FFF2-40B4-BE49-F238E27FC236}">
                <a16:creationId xmlns:a16="http://schemas.microsoft.com/office/drawing/2014/main" id="{166C76BF-7387-4A4D-94F9-B326B6F04D2F}"/>
              </a:ext>
            </a:extLst>
          </p:cNvPr>
          <p:cNvSpPr>
            <a:spLocks noChangeArrowheads="1"/>
          </p:cNvSpPr>
          <p:nvPr/>
        </p:nvSpPr>
        <p:spPr bwMode="gray">
          <a:xfrm>
            <a:off x="3435848" y="2245869"/>
            <a:ext cx="6418608" cy="923458"/>
          </a:xfrm>
          <a:prstGeom prst="rect">
            <a:avLst/>
          </a:prstGeom>
          <a:noFill/>
          <a:ln>
            <a:noFill/>
          </a:ln>
        </p:spPr>
        <p:txBody>
          <a:bodyPr wrap="square">
            <a:spAutoFit/>
          </a:bodyPr>
          <a:lstStyle/>
          <a:p>
            <a:pPr algn="ctr" defTabSz="1219226">
              <a:defRPr/>
            </a:pPr>
            <a:r>
              <a:rPr lang="en-US" altLang="zh-CN" sz="5401" b="1" spc="800" dirty="0" err="1">
                <a:solidFill>
                  <a:srgbClr val="002060"/>
                </a:solidFill>
                <a:latin typeface="iCiel Cadena" panose="02000503000000020004" pitchFamily="2" charset="0"/>
                <a:ea typeface="微软雅黑" panose="020B0503020204020204" pitchFamily="34" charset="-122"/>
              </a:rPr>
              <a:t>Luyện</a:t>
            </a:r>
            <a:r>
              <a:rPr lang="en-US" altLang="zh-CN" sz="5401" b="1" spc="800" dirty="0">
                <a:solidFill>
                  <a:srgbClr val="002060"/>
                </a:solidFill>
                <a:latin typeface="iCiel Cadena" panose="02000503000000020004" pitchFamily="2" charset="0"/>
                <a:ea typeface="微软雅黑" panose="020B0503020204020204" pitchFamily="34" charset="-122"/>
              </a:rPr>
              <a:t> </a:t>
            </a:r>
            <a:r>
              <a:rPr lang="en-US" altLang="zh-CN" sz="5401" b="1" spc="800" dirty="0" err="1">
                <a:solidFill>
                  <a:srgbClr val="002060"/>
                </a:solidFill>
                <a:latin typeface="iCiel Cadena" panose="02000503000000020004" pitchFamily="2" charset="0"/>
                <a:ea typeface="微软雅黑" panose="020B0503020204020204" pitchFamily="34" charset="-122"/>
              </a:rPr>
              <a:t>đọc</a:t>
            </a:r>
            <a:r>
              <a:rPr lang="en-US" altLang="zh-CN" sz="5401" b="1" spc="800" dirty="0">
                <a:solidFill>
                  <a:srgbClr val="002060"/>
                </a:solidFill>
                <a:latin typeface="iCiel Cadena" panose="02000503000000020004" pitchFamily="2" charset="0"/>
                <a:ea typeface="微软雅黑" panose="020B0503020204020204" pitchFamily="34" charset="-122"/>
              </a:rPr>
              <a:t> </a:t>
            </a:r>
            <a:r>
              <a:rPr lang="en-US" altLang="zh-CN" sz="5401" b="1" spc="800" dirty="0" err="1">
                <a:solidFill>
                  <a:srgbClr val="002060"/>
                </a:solidFill>
                <a:latin typeface="iCiel Cadena" panose="02000503000000020004" pitchFamily="2" charset="0"/>
                <a:ea typeface="微软雅黑" panose="020B0503020204020204" pitchFamily="34" charset="-122"/>
              </a:rPr>
              <a:t>lại</a:t>
            </a:r>
            <a:endParaRPr lang="zh-CN" altLang="en-US" sz="5401" b="1" spc="800" dirty="0">
              <a:solidFill>
                <a:srgbClr val="002060"/>
              </a:solidFill>
              <a:latin typeface="iCiel Cadena" panose="02000503000000020004" pitchFamily="2" charset="0"/>
              <a:ea typeface="微软雅黑" panose="020B0503020204020204" pitchFamily="34" charset="-122"/>
            </a:endParaRPr>
          </a:p>
        </p:txBody>
      </p:sp>
      <p:pic>
        <p:nvPicPr>
          <p:cNvPr id="12" name="图片 144">
            <a:extLst>
              <a:ext uri="{FF2B5EF4-FFF2-40B4-BE49-F238E27FC236}">
                <a16:creationId xmlns:a16="http://schemas.microsoft.com/office/drawing/2014/main" id="{08C22A50-3AAC-4EFF-B302-1E6B98EA75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98" r="13695" b="5297"/>
          <a:stretch/>
        </p:blipFill>
        <p:spPr>
          <a:xfrm>
            <a:off x="1201194" y="3994968"/>
            <a:ext cx="3276213" cy="4744223"/>
          </a:xfrm>
          <a:prstGeom prst="rect">
            <a:avLst/>
          </a:prstGeom>
        </p:spPr>
      </p:pic>
      <p:pic>
        <p:nvPicPr>
          <p:cNvPr id="13" name="Picture 12">
            <a:extLst>
              <a:ext uri="{FF2B5EF4-FFF2-40B4-BE49-F238E27FC236}">
                <a16:creationId xmlns:a16="http://schemas.microsoft.com/office/drawing/2014/main" id="{F8E8EB9A-E862-4ABF-9AC9-70409FCE17B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113162" y="4620071"/>
            <a:ext cx="2505285" cy="4005389"/>
          </a:xfrm>
          <a:prstGeom prst="rect">
            <a:avLst/>
          </a:prstGeom>
        </p:spPr>
      </p:pic>
      <p:pic>
        <p:nvPicPr>
          <p:cNvPr id="14" name="图片 12">
            <a:extLst>
              <a:ext uri="{FF2B5EF4-FFF2-40B4-BE49-F238E27FC236}">
                <a16:creationId xmlns:a16="http://schemas.microsoft.com/office/drawing/2014/main" id="{3D308031-2FE7-484D-9708-617F7AF6E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700470" y="973885"/>
            <a:ext cx="1521384" cy="1521384"/>
          </a:xfrm>
          <a:prstGeom prst="rect">
            <a:avLst/>
          </a:prstGeom>
        </p:spPr>
      </p:pic>
    </p:spTree>
    <p:extLst>
      <p:ext uri="{BB962C8B-B14F-4D97-AF65-F5344CB8AC3E}">
        <p14:creationId xmlns:p14="http://schemas.microsoft.com/office/powerpoint/2010/main" val="305426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948763" y="381139"/>
            <a:ext cx="8373728" cy="8221170"/>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856" y="661578"/>
            <a:ext cx="2287184" cy="22871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2109F1-06F8-4556-97B6-0313B4A37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pic>
        <p:nvPicPr>
          <p:cNvPr id="5" name="Picture 4">
            <a:extLst>
              <a:ext uri="{FF2B5EF4-FFF2-40B4-BE49-F238E27FC236}">
                <a16:creationId xmlns:a16="http://schemas.microsoft.com/office/drawing/2014/main" id="{CA4FAA13-1E41-4A5D-A50B-CDA47865F078}"/>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46139" y="764969"/>
            <a:ext cx="669569" cy="603871"/>
          </a:xfrm>
          <a:prstGeom prst="rect">
            <a:avLst/>
          </a:prstGeom>
        </p:spPr>
      </p:pic>
      <p:sp>
        <p:nvSpPr>
          <p:cNvPr id="6" name="TextBox 5">
            <a:extLst>
              <a:ext uri="{FF2B5EF4-FFF2-40B4-BE49-F238E27FC236}">
                <a16:creationId xmlns:a16="http://schemas.microsoft.com/office/drawing/2014/main" id="{0F7F6F3C-47F6-4801-B193-81ADFAF5C666}"/>
              </a:ext>
            </a:extLst>
          </p:cNvPr>
          <p:cNvSpPr txBox="1"/>
          <p:nvPr/>
        </p:nvSpPr>
        <p:spPr>
          <a:xfrm>
            <a:off x="3685316" y="605174"/>
            <a:ext cx="6335273" cy="735138"/>
          </a:xfrm>
          <a:prstGeom prst="rect">
            <a:avLst/>
          </a:prstGeom>
          <a:noFill/>
        </p:spPr>
        <p:txBody>
          <a:bodyPr wrap="square" rtlCol="0">
            <a:spAutoFit/>
          </a:bodyPr>
          <a:lstStyle/>
          <a:p>
            <a:pPr>
              <a:lnSpc>
                <a:spcPct val="150000"/>
              </a:lnSpc>
            </a:pPr>
            <a:r>
              <a:rPr lang="vi-VN" sz="3200" b="1" dirty="0">
                <a:solidFill>
                  <a:srgbClr val="FF0000"/>
                </a:solidFill>
                <a:latin typeface="UTM Avo" panose="02040603050506020204" pitchFamily="18" charset="0"/>
              </a:rPr>
              <a:t>Làm việc thật là vui</a:t>
            </a:r>
            <a:endParaRPr lang="en-US" sz="32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6A26BB89-AB07-4C2C-A202-E54327D6171F}"/>
              </a:ext>
            </a:extLst>
          </p:cNvPr>
          <p:cNvSpPr txBox="1"/>
          <p:nvPr/>
        </p:nvSpPr>
        <p:spPr>
          <a:xfrm>
            <a:off x="707616" y="1368840"/>
            <a:ext cx="10756274" cy="6587573"/>
          </a:xfrm>
          <a:prstGeom prst="rect">
            <a:avLst/>
          </a:prstGeom>
          <a:noFill/>
        </p:spPr>
        <p:txBody>
          <a:bodyPr wrap="square" rtlCol="0">
            <a:spAutoFit/>
          </a:bodyPr>
          <a:lstStyle/>
          <a:p>
            <a:pPr algn="just">
              <a:lnSpc>
                <a:spcPct val="150000"/>
              </a:lnSpc>
            </a:pPr>
            <a:r>
              <a:rPr lang="vi-VN" sz="2667" b="1" dirty="0">
                <a:latin typeface="UTM Avo" panose="02040603050506020204" pitchFamily="18" charset="0"/>
              </a:rPr>
              <a:t>      Quanh ta, mọi vật, mọi người đều làm việc.</a:t>
            </a:r>
          </a:p>
          <a:p>
            <a:pPr algn="just">
              <a:lnSpc>
                <a:spcPct val="150000"/>
              </a:lnSpc>
            </a:pPr>
            <a:r>
              <a:rPr lang="vi-VN" sz="2667" b="1" dirty="0">
                <a:latin typeface="UTM Avo" panose="020406030505060202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2667" b="1" dirty="0">
                <a:latin typeface="UTM Avo" panose="02040603050506020204" pitchFamily="18" charset="0"/>
              </a:rPr>
              <a:t>      Như mọi vật, mọi người, bé cũng làm việc. Bé làm bài. Bé đi học. Học xong, bé quét nhà, nhặt rau, chơi với em đỡ mẹ. Bé luôn luôn bận rộn, mà lúc nào cũng vui.</a:t>
            </a:r>
          </a:p>
          <a:p>
            <a:pPr algn="r"/>
            <a:r>
              <a:rPr lang="vi-VN" sz="2000" b="1" dirty="0">
                <a:latin typeface="UTM Avo" panose="02040603050506020204" pitchFamily="18" charset="0"/>
              </a:rPr>
              <a:t>(</a:t>
            </a:r>
            <a:r>
              <a:rPr lang="vi-VN" sz="2000" b="1" i="1" dirty="0">
                <a:latin typeface="UTM Avo" panose="02040603050506020204" pitchFamily="18" charset="0"/>
              </a:rPr>
              <a:t>Theo </a:t>
            </a:r>
            <a:r>
              <a:rPr lang="vi-VN" sz="2000" b="1" dirty="0">
                <a:latin typeface="UTM Avo" panose="02040603050506020204" pitchFamily="18" charset="0"/>
              </a:rPr>
              <a:t>Tô Hoài)</a:t>
            </a:r>
            <a:endParaRPr lang="en-US" sz="2000" b="1" dirty="0">
              <a:latin typeface="UTM Avo" panose="02040603050506020204" pitchFamily="18" charset="0"/>
            </a:endParaRPr>
          </a:p>
        </p:txBody>
      </p:sp>
      <p:sp>
        <p:nvSpPr>
          <p:cNvPr id="8" name="Oval 7">
            <a:extLst>
              <a:ext uri="{FF2B5EF4-FFF2-40B4-BE49-F238E27FC236}">
                <a16:creationId xmlns:a16="http://schemas.microsoft.com/office/drawing/2014/main" id="{14EE06A1-ECBC-4CBD-80D3-86E13D3512B1}"/>
              </a:ext>
            </a:extLst>
          </p:cNvPr>
          <p:cNvSpPr/>
          <p:nvPr/>
        </p:nvSpPr>
        <p:spPr>
          <a:xfrm>
            <a:off x="754409" y="1502750"/>
            <a:ext cx="411004" cy="4699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9" name="Oval 8">
            <a:extLst>
              <a:ext uri="{FF2B5EF4-FFF2-40B4-BE49-F238E27FC236}">
                <a16:creationId xmlns:a16="http://schemas.microsoft.com/office/drawing/2014/main" id="{5EA1A4B7-F048-47E8-9A37-37963A49037E}"/>
              </a:ext>
            </a:extLst>
          </p:cNvPr>
          <p:cNvSpPr/>
          <p:nvPr/>
        </p:nvSpPr>
        <p:spPr>
          <a:xfrm>
            <a:off x="724087" y="5777732"/>
            <a:ext cx="411004" cy="4699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0" name="Oval 9">
            <a:extLst>
              <a:ext uri="{FF2B5EF4-FFF2-40B4-BE49-F238E27FC236}">
                <a16:creationId xmlns:a16="http://schemas.microsoft.com/office/drawing/2014/main" id="{5EA1A4B7-F048-47E8-9A37-37963A49037E}"/>
              </a:ext>
            </a:extLst>
          </p:cNvPr>
          <p:cNvSpPr/>
          <p:nvPr/>
        </p:nvSpPr>
        <p:spPr>
          <a:xfrm>
            <a:off x="703959" y="2151762"/>
            <a:ext cx="411004" cy="4699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428788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AF2E33-E5A4-44EB-88F8-84DEA8CA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sp>
        <p:nvSpPr>
          <p:cNvPr id="5" name="TextBox 4">
            <a:extLst>
              <a:ext uri="{FF2B5EF4-FFF2-40B4-BE49-F238E27FC236}">
                <a16:creationId xmlns:a16="http://schemas.microsoft.com/office/drawing/2014/main" id="{F8861A05-7916-4CF7-A7ED-51B4410E7001}"/>
              </a:ext>
            </a:extLst>
          </p:cNvPr>
          <p:cNvSpPr txBox="1"/>
          <p:nvPr/>
        </p:nvSpPr>
        <p:spPr>
          <a:xfrm>
            <a:off x="701545" y="1646109"/>
            <a:ext cx="10788909" cy="1473801"/>
          </a:xfrm>
          <a:prstGeom prst="rect">
            <a:avLst/>
          </a:prstGeom>
          <a:noFill/>
        </p:spPr>
        <p:txBody>
          <a:bodyPr wrap="square" rtlCol="0">
            <a:spAutoFit/>
          </a:bodyPr>
          <a:lstStyle/>
          <a:p>
            <a:pPr algn="just">
              <a:lnSpc>
                <a:spcPct val="150000"/>
              </a:lnSpc>
            </a:pPr>
            <a:r>
              <a:rPr lang="vi-VN" sz="3200" b="1" dirty="0">
                <a:solidFill>
                  <a:srgbClr val="FF0000"/>
                </a:solidFill>
                <a:latin typeface="UTM Avo" panose="02040603050506020204" pitchFamily="18" charset="0"/>
              </a:rPr>
              <a:t>1.</a:t>
            </a:r>
            <a:r>
              <a:rPr lang="vi-VN" sz="3200" b="1" dirty="0">
                <a:solidFill>
                  <a:schemeClr val="accent6">
                    <a:lumMod val="75000"/>
                  </a:schemeClr>
                </a:solidFill>
                <a:latin typeface="UTM Avo" panose="02040603050506020204" pitchFamily="18" charset="0"/>
              </a:rPr>
              <a:t> </a:t>
            </a:r>
            <a:r>
              <a:rPr lang="vi-VN" sz="3200" b="1" dirty="0">
                <a:latin typeface="UTM Avo" panose="02040603050506020204" pitchFamily="18" charset="0"/>
              </a:rPr>
              <a:t>Kết hợp từ ngữ ở cột A với từ ngữ ở cột B để tạo câu nêu hoạt động.</a:t>
            </a:r>
          </a:p>
        </p:txBody>
      </p:sp>
      <p:pic>
        <p:nvPicPr>
          <p:cNvPr id="6" name="Picture 5">
            <a:extLst>
              <a:ext uri="{FF2B5EF4-FFF2-40B4-BE49-F238E27FC236}">
                <a16:creationId xmlns:a16="http://schemas.microsoft.com/office/drawing/2014/main" id="{84C95F3C-FA78-4245-971C-D1C6ECA7FA14}"/>
              </a:ext>
            </a:extLst>
          </p:cNvPr>
          <p:cNvPicPr>
            <a:picLocks noChangeAspect="1"/>
          </p:cNvPicPr>
          <p:nvPr/>
        </p:nvPicPr>
        <p:blipFill>
          <a:blip r:embed="rId3">
            <a:clrChange>
              <a:clrFrom>
                <a:srgbClr val="FEFFFE"/>
              </a:clrFrom>
              <a:clrTo>
                <a:srgbClr val="FEFFFE">
                  <a:alpha val="0"/>
                </a:srgbClr>
              </a:clrTo>
            </a:clrChange>
            <a:extLst>
              <a:ext uri="{BEBA8EAE-BF5A-486C-A8C5-ECC9F3942E4B}">
                <a14:imgProps xmlns:a14="http://schemas.microsoft.com/office/drawing/2010/main">
                  <a14:imgLayer r:embed="rId4">
                    <a14:imgEffect>
                      <a14:sharpenSoften amount="33000"/>
                    </a14:imgEffect>
                    <a14:imgEffect>
                      <a14:brightnessContrast contrast="1000"/>
                    </a14:imgEffect>
                  </a14:imgLayer>
                </a14:imgProps>
              </a:ext>
            </a:extLst>
          </a:blip>
          <a:stretch>
            <a:fillRect/>
          </a:stretch>
        </p:blipFill>
        <p:spPr>
          <a:xfrm>
            <a:off x="1010019" y="748860"/>
            <a:ext cx="1155497" cy="1065847"/>
          </a:xfrm>
          <a:prstGeom prst="rect">
            <a:avLst/>
          </a:prstGeom>
        </p:spPr>
      </p:pic>
      <p:sp>
        <p:nvSpPr>
          <p:cNvPr id="7" name="TextBox 6">
            <a:extLst>
              <a:ext uri="{FF2B5EF4-FFF2-40B4-BE49-F238E27FC236}">
                <a16:creationId xmlns:a16="http://schemas.microsoft.com/office/drawing/2014/main" id="{CBF14BFB-B9CC-40CE-86D6-F231C508A91E}"/>
              </a:ext>
            </a:extLst>
          </p:cNvPr>
          <p:cNvSpPr txBox="1"/>
          <p:nvPr/>
        </p:nvSpPr>
        <p:spPr>
          <a:xfrm>
            <a:off x="1971410" y="697340"/>
            <a:ext cx="8582855" cy="806631"/>
          </a:xfrm>
          <a:prstGeom prst="rect">
            <a:avLst/>
          </a:prstGeom>
          <a:noFill/>
        </p:spPr>
        <p:txBody>
          <a:bodyPr wrap="square" rtlCol="0">
            <a:spAutoFit/>
          </a:bodyPr>
          <a:lstStyle/>
          <a:p>
            <a:pPr>
              <a:lnSpc>
                <a:spcPct val="150000"/>
              </a:lnSpc>
            </a:pPr>
            <a:r>
              <a:rPr lang="vi-VN" sz="3556" b="1" dirty="0">
                <a:solidFill>
                  <a:srgbClr val="17479D"/>
                </a:solidFill>
                <a:latin typeface="UTM Avo" panose="02040603050506020204" pitchFamily="18" charset="0"/>
              </a:rPr>
              <a:t> LUYỆN TẬP</a:t>
            </a:r>
            <a:r>
              <a:rPr lang="en-US" sz="3556" b="1" dirty="0">
                <a:solidFill>
                  <a:srgbClr val="17479D"/>
                </a:solidFill>
                <a:latin typeface="UTM Avo" panose="02040603050506020204" pitchFamily="18" charset="0"/>
              </a:rPr>
              <a:t> THEO VĂN BẢN ĐỌC</a:t>
            </a:r>
          </a:p>
        </p:txBody>
      </p:sp>
      <p:pic>
        <p:nvPicPr>
          <p:cNvPr id="8" name="Picture 7">
            <a:extLst>
              <a:ext uri="{FF2B5EF4-FFF2-40B4-BE49-F238E27FC236}">
                <a16:creationId xmlns:a16="http://schemas.microsoft.com/office/drawing/2014/main" id="{50F7E78E-97DB-48F3-823A-6F8646B8F23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10019" y="3099401"/>
            <a:ext cx="10282683" cy="5246969"/>
          </a:xfrm>
          <a:prstGeom prst="rect">
            <a:avLst/>
          </a:prstGeom>
        </p:spPr>
      </p:pic>
      <p:cxnSp>
        <p:nvCxnSpPr>
          <p:cNvPr id="9" name="Straight Connector 8">
            <a:extLst>
              <a:ext uri="{FF2B5EF4-FFF2-40B4-BE49-F238E27FC236}">
                <a16:creationId xmlns:a16="http://schemas.microsoft.com/office/drawing/2014/main" id="{32E02828-1756-43EC-A978-86A8F600B97A}"/>
              </a:ext>
            </a:extLst>
          </p:cNvPr>
          <p:cNvCxnSpPr>
            <a:cxnSpLocks/>
          </p:cNvCxnSpPr>
          <p:nvPr/>
        </p:nvCxnSpPr>
        <p:spPr>
          <a:xfrm>
            <a:off x="4793368" y="4478154"/>
            <a:ext cx="741749" cy="1725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FB8BE6-20D0-4CD1-9E7E-1C86B37113CF}"/>
              </a:ext>
            </a:extLst>
          </p:cNvPr>
          <p:cNvCxnSpPr>
            <a:cxnSpLocks/>
          </p:cNvCxnSpPr>
          <p:nvPr/>
        </p:nvCxnSpPr>
        <p:spPr>
          <a:xfrm>
            <a:off x="4733364" y="5786648"/>
            <a:ext cx="733849" cy="17534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33C3ED-2F8B-4CDD-8D48-ACCB2BB20E78}"/>
              </a:ext>
            </a:extLst>
          </p:cNvPr>
          <p:cNvCxnSpPr>
            <a:cxnSpLocks/>
          </p:cNvCxnSpPr>
          <p:nvPr/>
        </p:nvCxnSpPr>
        <p:spPr>
          <a:xfrm flipV="1">
            <a:off x="4793368" y="4731224"/>
            <a:ext cx="637987" cy="2830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34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363" y="1896167"/>
            <a:ext cx="9208289" cy="517931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81" y="101892"/>
            <a:ext cx="11037765" cy="78917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2954" y="6906296"/>
            <a:ext cx="3709046" cy="217468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97" y="0"/>
            <a:ext cx="2760530" cy="146184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50" y="6368423"/>
            <a:ext cx="3346795" cy="2775577"/>
          </a:xfrm>
          <a:prstGeom prst="rect">
            <a:avLst/>
          </a:prstGeom>
        </p:spPr>
      </p:pic>
      <p:sp>
        <p:nvSpPr>
          <p:cNvPr id="10" name="TextBox 9"/>
          <p:cNvSpPr txBox="1"/>
          <p:nvPr/>
        </p:nvSpPr>
        <p:spPr>
          <a:xfrm>
            <a:off x="2038232" y="2544828"/>
            <a:ext cx="8647902"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Box 12"/>
          <p:cNvSpPr txBox="1"/>
          <p:nvPr/>
        </p:nvSpPr>
        <p:spPr>
          <a:xfrm>
            <a:off x="3081971" y="3755377"/>
            <a:ext cx="6560424"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nhảy</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dây</a:t>
            </a:r>
            <a:r>
              <a:rPr lang="en-US" sz="3200" b="1" dirty="0">
                <a:solidFill>
                  <a:srgbClr val="2303E1"/>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8350010" y="5576245"/>
            <a:ext cx="28926841" cy="712165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9599" y="-297417"/>
            <a:ext cx="11464714" cy="758157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561251" y="7722597"/>
            <a:ext cx="11139129" cy="1145682"/>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7544" y="3197568"/>
            <a:ext cx="1318931" cy="154925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402" y="1506034"/>
            <a:ext cx="1151799" cy="206172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50302" y="5576246"/>
            <a:ext cx="10083282" cy="2146352"/>
          </a:xfrm>
          <a:prstGeom prst="rect">
            <a:avLst/>
          </a:prstGeom>
        </p:spPr>
      </p:pic>
      <p:sp>
        <p:nvSpPr>
          <p:cNvPr id="18" name="TextBox 17"/>
          <p:cNvSpPr txBox="1"/>
          <p:nvPr/>
        </p:nvSpPr>
        <p:spPr>
          <a:xfrm>
            <a:off x="2721630" y="1923296"/>
            <a:ext cx="7673360"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2034253" y="2472568"/>
            <a:ext cx="7832759" cy="5899149"/>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35773"/>
            </a:xfrm>
            <a:prstGeom prst="rect">
              <a:avLst/>
            </a:prstGeom>
            <a:noFill/>
          </p:spPr>
          <p:txBody>
            <a:bodyPr wrap="square" rtlCol="0">
              <a:spAutoFit/>
            </a:bodyPr>
            <a:lstStyle/>
            <a:p>
              <a:pPr algn="ctr">
                <a:lnSpc>
                  <a:spcPct val="150000"/>
                </a:lnSpc>
              </a:pPr>
              <a:r>
                <a:rPr lang="vi-VN" sz="7822" b="1" dirty="0">
                  <a:solidFill>
                    <a:srgbClr val="17479D"/>
                  </a:solidFill>
                  <a:latin typeface="UTM Avo" panose="02040603050506020204" pitchFamily="18" charset="0"/>
                </a:rPr>
                <a:t>ĐỌC</a:t>
              </a:r>
              <a:endParaRPr lang="en-US" sz="7822"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19641"/>
            </a:xfrm>
            <a:prstGeom prst="rect">
              <a:avLst/>
            </a:prstGeom>
            <a:noFill/>
          </p:spPr>
          <p:txBody>
            <a:bodyPr wrap="square" rtlCol="0">
              <a:spAutoFit/>
            </a:bodyPr>
            <a:lstStyle/>
            <a:p>
              <a:pPr algn="ctr">
                <a:lnSpc>
                  <a:spcPct val="150000"/>
                </a:lnSpc>
              </a:pPr>
              <a:r>
                <a:rPr lang="vi-VN" sz="4978" b="1" dirty="0">
                  <a:solidFill>
                    <a:schemeClr val="accent1">
                      <a:lumMod val="50000"/>
                    </a:schemeClr>
                  </a:solidFill>
                  <a:latin typeface="UTM Avo" panose="02040603050506020204" pitchFamily="18" charset="0"/>
                </a:rPr>
                <a:t>TIẾT 1 – 2</a:t>
              </a:r>
              <a:endParaRPr lang="en-US" sz="4978"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079" y="5810845"/>
            <a:ext cx="2778832" cy="27788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607821" y="1098477"/>
            <a:ext cx="2917495" cy="1089109"/>
            <a:chOff x="341899" y="617893"/>
            <a:chExt cx="1641091" cy="612624"/>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05935"/>
            </a:xfrm>
            <a:prstGeom prst="rect">
              <a:avLst/>
            </a:prstGeom>
            <a:noFill/>
          </p:spPr>
          <p:txBody>
            <a:bodyPr wrap="square" rtlCol="0">
              <a:spAutoFit/>
            </a:bodyPr>
            <a:lstStyle/>
            <a:p>
              <a:r>
                <a:rPr lang="en-US" sz="6400" dirty="0">
                  <a:solidFill>
                    <a:schemeClr val="accent1">
                      <a:lumMod val="50000"/>
                    </a:schemeClr>
                  </a:solidFill>
                  <a:latin typeface="UTM Cookies" panose="02040603050506020204" pitchFamily="18" charset="0"/>
                </a:rPr>
                <a:t>BÀI 4</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41899" y="624582"/>
              <a:ext cx="1613647" cy="605935"/>
            </a:xfrm>
            <a:prstGeom prst="rect">
              <a:avLst/>
            </a:prstGeom>
            <a:noFill/>
          </p:spPr>
          <p:txBody>
            <a:bodyPr wrap="square" rtlCol="0">
              <a:spAutoFit/>
            </a:bodyPr>
            <a:lstStyle/>
            <a:p>
              <a:r>
                <a:rPr lang="en-US" sz="6400" dirty="0">
                  <a:solidFill>
                    <a:schemeClr val="accent1"/>
                  </a:solidFill>
                  <a:latin typeface="UTM Cookies" panose="02040603050506020204" pitchFamily="18" charset="0"/>
                </a:rPr>
                <a:t>BÀI 4</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3001189" y="873420"/>
            <a:ext cx="10122213" cy="1077218"/>
          </a:xfrm>
          <a:prstGeom prst="rect">
            <a:avLst/>
          </a:prstGeom>
          <a:noFill/>
        </p:spPr>
        <p:txBody>
          <a:bodyPr wrap="square" rtlCol="0">
            <a:spAutoFit/>
          </a:bodyPr>
          <a:lstStyle/>
          <a:p>
            <a:r>
              <a:rPr lang="vi-VN" sz="6400">
                <a:solidFill>
                  <a:schemeClr val="accent2"/>
                </a:solidFill>
                <a:latin typeface="UTM Cookies" panose="02040603050506020204" pitchFamily="18" charset="0"/>
              </a:rPr>
              <a:t>LÀM VIỆC THẬT LÀ VUI</a:t>
            </a:r>
            <a:endParaRPr lang="en-US" sz="6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338" y="7591807"/>
            <a:ext cx="1791847" cy="966654"/>
          </a:xfrm>
          <a:prstGeom prst="rect">
            <a:avLst/>
          </a:prstGeom>
        </p:spPr>
      </p:pic>
      <p:sp>
        <p:nvSpPr>
          <p:cNvPr id="7" name="矩形 28">
            <a:extLst>
              <a:ext uri="{FF2B5EF4-FFF2-40B4-BE49-F238E27FC236}">
                <a16:creationId xmlns:a16="http://schemas.microsoft.com/office/drawing/2014/main" id="{7598163E-90F7-46C0-8A18-C19FD30FFE02}"/>
              </a:ext>
            </a:extLst>
          </p:cNvPr>
          <p:cNvSpPr/>
          <p:nvPr/>
        </p:nvSpPr>
        <p:spPr>
          <a:xfrm>
            <a:off x="1953403" y="5527646"/>
            <a:ext cx="9195243" cy="1468864"/>
          </a:xfrm>
          <a:prstGeom prst="rect">
            <a:avLst/>
          </a:prstGeom>
        </p:spPr>
        <p:txBody>
          <a:bodyPr wrap="square">
            <a:spAutoFit/>
          </a:bodyPr>
          <a:lstStyle/>
          <a:p>
            <a:pPr>
              <a:lnSpc>
                <a:spcPct val="150000"/>
              </a:lnSpc>
            </a:pPr>
            <a:r>
              <a:rPr lang="en-US" altLang="en-US" sz="3200" b="1" dirty="0">
                <a:solidFill>
                  <a:srgbClr val="0000CC"/>
                </a:solidFill>
                <a:latin typeface="Arial-Rounded" pitchFamily="34" charset="0"/>
                <a:ea typeface="Arial-Rounded" pitchFamily="34" charset="0"/>
                <a:cs typeface="Arial-Rounded" pitchFamily="34" charset="0"/>
              </a:rPr>
              <a:t>- </a:t>
            </a:r>
            <a:r>
              <a:rPr lang="vi-VN" sz="3200" b="1" dirty="0">
                <a:solidFill>
                  <a:srgbClr val="0000CC"/>
                </a:solidFill>
                <a:latin typeface="Arial-Rounded" pitchFamily="34" charset="0"/>
                <a:ea typeface="Arial-Rounded" pitchFamily="34" charset="0"/>
                <a:cs typeface="Arial-Rounded" pitchFamily="34" charset="0"/>
              </a:rPr>
              <a:t>Trả lời được các câu hỏi có liên quan đến bài đọc</a:t>
            </a:r>
            <a:r>
              <a:rPr lang="en-US" sz="3200" b="1" dirty="0">
                <a:solidFill>
                  <a:srgbClr val="0000CC"/>
                </a:solidFill>
                <a:latin typeface="Arial-Rounded" pitchFamily="34" charset="0"/>
                <a:ea typeface="Arial-Rounded" pitchFamily="34" charset="0"/>
                <a:cs typeface="Arial-Rounded" pitchFamily="34" charset="0"/>
              </a:rPr>
              <a:t>, </a:t>
            </a:r>
            <a:r>
              <a:rPr lang="en-US" sz="3200" b="1" dirty="0" err="1">
                <a:solidFill>
                  <a:srgbClr val="0000CC"/>
                </a:solidFill>
                <a:latin typeface="Arial-Rounded" pitchFamily="34" charset="0"/>
                <a:ea typeface="Arial-Rounded" pitchFamily="34" charset="0"/>
                <a:cs typeface="Arial-Rounded" pitchFamily="34" charset="0"/>
              </a:rPr>
              <a:t>hiểu</a:t>
            </a:r>
            <a:r>
              <a:rPr lang="en-US" sz="3200" b="1" dirty="0">
                <a:solidFill>
                  <a:srgbClr val="0000CC"/>
                </a:solidFill>
                <a:latin typeface="Arial-Rounded" pitchFamily="34" charset="0"/>
                <a:ea typeface="Arial-Rounded" pitchFamily="34" charset="0"/>
                <a:cs typeface="Arial-Rounded" pitchFamily="34" charset="0"/>
              </a:rPr>
              <a:t> </a:t>
            </a:r>
            <a:r>
              <a:rPr lang="en-US" sz="3200" b="1" dirty="0" err="1">
                <a:solidFill>
                  <a:srgbClr val="0000CC"/>
                </a:solidFill>
                <a:latin typeface="Arial-Rounded" pitchFamily="34" charset="0"/>
                <a:ea typeface="Arial-Rounded" pitchFamily="34" charset="0"/>
                <a:cs typeface="Arial-Rounded" pitchFamily="34" charset="0"/>
              </a:rPr>
              <a:t>được</a:t>
            </a:r>
            <a:r>
              <a:rPr lang="en-US" sz="3200" b="1" dirty="0">
                <a:solidFill>
                  <a:srgbClr val="0000CC"/>
                </a:solidFill>
                <a:latin typeface="Arial-Rounded" pitchFamily="34" charset="0"/>
                <a:ea typeface="Arial-Rounded" pitchFamily="34" charset="0"/>
                <a:cs typeface="Arial-Rounded" pitchFamily="34" charset="0"/>
              </a:rPr>
              <a:t> </a:t>
            </a:r>
            <a:r>
              <a:rPr lang="en-US" sz="3200" b="1" dirty="0" err="1">
                <a:solidFill>
                  <a:srgbClr val="0000CC"/>
                </a:solidFill>
                <a:latin typeface="Arial-Rounded" pitchFamily="34" charset="0"/>
                <a:ea typeface="Arial-Rounded" pitchFamily="34" charset="0"/>
                <a:cs typeface="Arial-Rounded" pitchFamily="34" charset="0"/>
              </a:rPr>
              <a:t>nội</a:t>
            </a:r>
            <a:r>
              <a:rPr lang="en-US" sz="3200" b="1" dirty="0">
                <a:solidFill>
                  <a:srgbClr val="0000CC"/>
                </a:solidFill>
                <a:latin typeface="Arial-Rounded" pitchFamily="34" charset="0"/>
                <a:ea typeface="Arial-Rounded" pitchFamily="34" charset="0"/>
                <a:cs typeface="Arial-Rounded" pitchFamily="34" charset="0"/>
              </a:rPr>
              <a:t> dung </a:t>
            </a:r>
            <a:r>
              <a:rPr lang="en-US" sz="3200" b="1" dirty="0" err="1">
                <a:solidFill>
                  <a:srgbClr val="0000CC"/>
                </a:solidFill>
                <a:latin typeface="Arial-Rounded" pitchFamily="34" charset="0"/>
                <a:ea typeface="Arial-Rounded" pitchFamily="34" charset="0"/>
                <a:cs typeface="Arial-Rounded" pitchFamily="34" charset="0"/>
              </a:rPr>
              <a:t>bài</a:t>
            </a:r>
            <a:r>
              <a:rPr lang="en-US" sz="3200" b="1" dirty="0">
                <a:solidFill>
                  <a:srgbClr val="0000CC"/>
                </a:solidFill>
                <a:latin typeface="Arial-Rounded" pitchFamily="34" charset="0"/>
                <a:ea typeface="Arial-Rounded" pitchFamily="34" charset="0"/>
                <a:cs typeface="Arial-Rounded" pitchFamily="34" charset="0"/>
              </a:rPr>
              <a:t>.</a:t>
            </a:r>
            <a:endParaRPr lang="en-US" altLang="en-US" sz="3200" b="1" dirty="0">
              <a:solidFill>
                <a:srgbClr val="0000CC"/>
              </a:solidFill>
              <a:latin typeface="Arial-Rounded" pitchFamily="34" charset="0"/>
              <a:ea typeface="Arial-Rounded" pitchFamily="34" charset="0"/>
              <a:cs typeface="Arial-Rounded" pitchFamily="34" charset="0"/>
            </a:endParaRPr>
          </a:p>
        </p:txBody>
      </p:sp>
      <p:sp>
        <p:nvSpPr>
          <p:cNvPr id="9" name="矩形 29">
            <a:extLst>
              <a:ext uri="{FF2B5EF4-FFF2-40B4-BE49-F238E27FC236}">
                <a16:creationId xmlns:a16="http://schemas.microsoft.com/office/drawing/2014/main" id="{AA61F1C9-5979-4FE0-A076-67A7B156B9DC}"/>
              </a:ext>
            </a:extLst>
          </p:cNvPr>
          <p:cNvSpPr/>
          <p:nvPr/>
        </p:nvSpPr>
        <p:spPr>
          <a:xfrm>
            <a:off x="1953402" y="3460612"/>
            <a:ext cx="9459013" cy="1468864"/>
          </a:xfrm>
          <a:prstGeom prst="rect">
            <a:avLst/>
          </a:prstGeom>
        </p:spPr>
        <p:txBody>
          <a:bodyPr wrap="square">
            <a:spAutoFit/>
          </a:bodyPr>
          <a:lstStyle/>
          <a:p>
            <a:pPr>
              <a:lnSpc>
                <a:spcPct val="150000"/>
              </a:lnSpc>
            </a:pPr>
            <a:r>
              <a:rPr lang="en-US" altLang="en-US" sz="3200" b="1" dirty="0">
                <a:solidFill>
                  <a:srgbClr val="0000CC"/>
                </a:solidFill>
                <a:latin typeface="Arial-Rounded" pitchFamily="34" charset="0"/>
                <a:ea typeface="Arial-Rounded" pitchFamily="34" charset="0"/>
                <a:cs typeface="Arial-Rounded" pitchFamily="34" charset="0"/>
              </a:rPr>
              <a:t>- </a:t>
            </a:r>
            <a:r>
              <a:rPr lang="vi-VN" sz="3200" b="1" dirty="0">
                <a:solidFill>
                  <a:srgbClr val="0000CC"/>
                </a:solidFill>
                <a:latin typeface="Arial-Rounded" pitchFamily="34" charset="0"/>
                <a:ea typeface="Arial-Rounded" pitchFamily="34" charset="0"/>
                <a:cs typeface="Arial-Rounded" pitchFamily="34" charset="0"/>
              </a:rPr>
              <a:t>Đọc đúng, rõ ràng bài đọc Làm việc thật là vui, biết ngắt nghỉ, nhấn giọng phù hợp.</a:t>
            </a:r>
            <a:endParaRPr lang="en-US" altLang="en-US" sz="3200" b="1" dirty="0">
              <a:solidFill>
                <a:srgbClr val="0000CC"/>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08" y="3475763"/>
            <a:ext cx="890663" cy="849428"/>
          </a:xfrm>
          <a:prstGeom prst="rect">
            <a:avLst/>
          </a:prstGeom>
        </p:spPr>
      </p:pic>
      <p:pic>
        <p:nvPicPr>
          <p:cNvPr id="11" name="Picture 10"/>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21606" y="5527646"/>
            <a:ext cx="890663" cy="849428"/>
          </a:xfrm>
          <a:prstGeom prst="rect">
            <a:avLst/>
          </a:prstGeom>
        </p:spPr>
      </p:pic>
      <p:grpSp>
        <p:nvGrpSpPr>
          <p:cNvPr id="16" name="Group 15"/>
          <p:cNvGrpSpPr/>
          <p:nvPr/>
        </p:nvGrpSpPr>
        <p:grpSpPr>
          <a:xfrm>
            <a:off x="3316483" y="-81102"/>
            <a:ext cx="6115777" cy="3489205"/>
            <a:chOff x="3460472" y="-130684"/>
            <a:chExt cx="3440125" cy="1962678"/>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1394" y="-130684"/>
              <a:ext cx="2413591" cy="1962678"/>
            </a:xfrm>
            <a:prstGeom prst="rect">
              <a:avLst/>
            </a:prstGeom>
          </p:spPr>
        </p:pic>
        <p:sp>
          <p:nvSpPr>
            <p:cNvPr id="15" name="TextBox 14"/>
            <p:cNvSpPr txBox="1"/>
            <p:nvPr/>
          </p:nvSpPr>
          <p:spPr>
            <a:xfrm>
              <a:off x="3460472" y="1343151"/>
              <a:ext cx="3440125" cy="482837"/>
            </a:xfrm>
            <a:prstGeom prst="rect">
              <a:avLst/>
            </a:prstGeom>
            <a:noFill/>
          </p:spPr>
          <p:txBody>
            <a:bodyPr wrap="none" rtlCol="0">
              <a:spAutoFit/>
            </a:bodyPr>
            <a:lstStyle/>
            <a:p>
              <a:r>
                <a:rPr lang="en-US" sz="4978" b="1" dirty="0">
                  <a:solidFill>
                    <a:srgbClr val="FF0000"/>
                  </a:solidFill>
                  <a:latin typeface="Arial-Rounded" pitchFamily="34" charset="0"/>
                  <a:ea typeface="Arial-Rounded" pitchFamily="34" charset="0"/>
                  <a:cs typeface="Arial-Rounded" pitchFamily="34" charset="0"/>
                </a:rPr>
                <a:t>YÊU CẦU CẦN ĐẠT</a:t>
              </a:r>
            </a:p>
          </p:txBody>
        </p:sp>
      </p:grpSp>
    </p:spTree>
    <p:extLst>
      <p:ext uri="{BB962C8B-B14F-4D97-AF65-F5344CB8AC3E}">
        <p14:creationId xmlns:p14="http://schemas.microsoft.com/office/powerpoint/2010/main" val="413851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607822" y="1098476"/>
            <a:ext cx="2127013" cy="979721"/>
            <a:chOff x="341899" y="617893"/>
            <a:chExt cx="1641091" cy="551093"/>
          </a:xfrm>
        </p:grpSpPr>
        <p:sp>
          <p:nvSpPr>
            <p:cNvPr id="5" name="TextBox 4">
              <a:extLst>
                <a:ext uri="{FF2B5EF4-FFF2-40B4-BE49-F238E27FC236}">
                  <a16:creationId xmlns:a16="http://schemas.microsoft.com/office/drawing/2014/main" id="{6A553182-F3C1-4121-8FDA-73CEE8D72B23}"/>
                </a:ext>
              </a:extLst>
            </p:cNvPr>
            <p:cNvSpPr txBox="1"/>
            <p:nvPr/>
          </p:nvSpPr>
          <p:spPr>
            <a:xfrm>
              <a:off x="369343" y="617893"/>
              <a:ext cx="1613647" cy="544404"/>
            </a:xfrm>
            <a:prstGeom prst="rect">
              <a:avLst/>
            </a:prstGeom>
            <a:noFill/>
          </p:spPr>
          <p:txBody>
            <a:bodyPr wrap="square" rtlCol="0">
              <a:spAutoFit/>
            </a:bodyPr>
            <a:lstStyle/>
            <a:p>
              <a:r>
                <a:rPr lang="en-US" sz="5689" dirty="0">
                  <a:solidFill>
                    <a:schemeClr val="accent1">
                      <a:lumMod val="50000"/>
                    </a:schemeClr>
                  </a:solidFill>
                  <a:latin typeface="UTM Cookies" panose="02040603050506020204" pitchFamily="18" charset="0"/>
                </a:rPr>
                <a:t>BÀI 4</a:t>
              </a:r>
            </a:p>
          </p:txBody>
        </p:sp>
        <p:sp>
          <p:nvSpPr>
            <p:cNvPr id="6" name="TextBox 5">
              <a:extLst>
                <a:ext uri="{FF2B5EF4-FFF2-40B4-BE49-F238E27FC236}">
                  <a16:creationId xmlns:a16="http://schemas.microsoft.com/office/drawing/2014/main" id="{31A601FE-6892-4EC6-ACDD-75D395FCC956}"/>
                </a:ext>
              </a:extLst>
            </p:cNvPr>
            <p:cNvSpPr txBox="1"/>
            <p:nvPr/>
          </p:nvSpPr>
          <p:spPr>
            <a:xfrm>
              <a:off x="341899" y="624582"/>
              <a:ext cx="1613647" cy="544404"/>
            </a:xfrm>
            <a:prstGeom prst="rect">
              <a:avLst/>
            </a:prstGeom>
            <a:noFill/>
          </p:spPr>
          <p:txBody>
            <a:bodyPr wrap="square" rtlCol="0">
              <a:spAutoFit/>
            </a:bodyPr>
            <a:lstStyle/>
            <a:p>
              <a:r>
                <a:rPr lang="en-US" sz="5689" dirty="0">
                  <a:solidFill>
                    <a:schemeClr val="accent1"/>
                  </a:solidFill>
                  <a:latin typeface="UTM Cookies" panose="02040603050506020204" pitchFamily="18" charset="0"/>
                </a:rPr>
                <a:t>BÀI 4</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088021" y="2085071"/>
            <a:ext cx="1237003" cy="651934"/>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998510" y="2864040"/>
            <a:ext cx="9451877" cy="1090427"/>
          </a:xfrm>
          <a:prstGeom prst="rect">
            <a:avLst/>
          </a:prstGeom>
          <a:noFill/>
        </p:spPr>
        <p:txBody>
          <a:bodyPr wrap="square" rtlCol="0">
            <a:spAutoFit/>
          </a:bodyPr>
          <a:lstStyle/>
          <a:p>
            <a:pPr algn="just">
              <a:lnSpc>
                <a:spcPct val="120000"/>
              </a:lnSpc>
            </a:pPr>
            <a:r>
              <a:rPr lang="en-US" sz="2844" b="1" dirty="0" err="1">
                <a:latin typeface="UTM Avo" pitchFamily="18" charset="0"/>
                <a:ea typeface="Arial-Rounded" panose="020B0500000000000000" pitchFamily="34" charset="0"/>
                <a:cs typeface="Arial-Rounded" panose="020B0500000000000000" pitchFamily="34" charset="0"/>
              </a:rPr>
              <a:t>Quan</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sát</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tranh</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và</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cho</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biết</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mỗi</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người</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mỗi</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vật</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trong</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tranh</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đang</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làm</a:t>
            </a:r>
            <a:r>
              <a:rPr lang="en-US" sz="2844" b="1" dirty="0">
                <a:latin typeface="UTM Avo" pitchFamily="18" charset="0"/>
                <a:ea typeface="Arial-Rounded" panose="020B0500000000000000" pitchFamily="34" charset="0"/>
                <a:cs typeface="Arial-Rounded" panose="020B0500000000000000" pitchFamily="34" charset="0"/>
              </a:rPr>
              <a:t> </a:t>
            </a:r>
            <a:r>
              <a:rPr lang="en-US" sz="2844" b="1" dirty="0" err="1">
                <a:latin typeface="UTM Avo" pitchFamily="18" charset="0"/>
                <a:ea typeface="Arial-Rounded" panose="020B0500000000000000" pitchFamily="34" charset="0"/>
                <a:cs typeface="Arial-Rounded" panose="020B0500000000000000" pitchFamily="34" charset="0"/>
              </a:rPr>
              <a:t>gì</a:t>
            </a:r>
            <a:r>
              <a:rPr lang="en-US" sz="2844" b="1" dirty="0">
                <a:latin typeface="UTM Avo" pitchFamily="18"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7B5B728C-6E08-431C-95CB-497657ACF5B5}"/>
              </a:ext>
            </a:extLst>
          </p:cNvPr>
          <p:cNvSpPr txBox="1"/>
          <p:nvPr/>
        </p:nvSpPr>
        <p:spPr>
          <a:xfrm>
            <a:off x="3001189" y="873420"/>
            <a:ext cx="10122213" cy="1077218"/>
          </a:xfrm>
          <a:prstGeom prst="rect">
            <a:avLst/>
          </a:prstGeom>
          <a:noFill/>
        </p:spPr>
        <p:txBody>
          <a:bodyPr wrap="square" rtlCol="0">
            <a:spAutoFit/>
          </a:bodyPr>
          <a:lstStyle/>
          <a:p>
            <a:r>
              <a:rPr lang="vi-VN" sz="6400">
                <a:solidFill>
                  <a:schemeClr val="accent2"/>
                </a:solidFill>
                <a:latin typeface="UTM Cookies" panose="02040603050506020204" pitchFamily="18" charset="0"/>
              </a:rPr>
              <a:t>LÀM VIỆC THẬT LÀ VUI</a:t>
            </a:r>
            <a:endParaRPr lang="en-US" sz="6400" dirty="0">
              <a:solidFill>
                <a:schemeClr val="accent2"/>
              </a:solidFill>
              <a:latin typeface="UTM Cookies" panose="02040603050506020204" pitchFamily="18" charset="0"/>
            </a:endParaRPr>
          </a:p>
        </p:txBody>
      </p:sp>
      <p:pic>
        <p:nvPicPr>
          <p:cNvPr id="2" name="Picture 1">
            <a:extLst>
              <a:ext uri="{FF2B5EF4-FFF2-40B4-BE49-F238E27FC236}">
                <a16:creationId xmlns:a16="http://schemas.microsoft.com/office/drawing/2014/main" id="{50C46793-CB82-4E1B-8D68-98BCC11BDFF6}"/>
              </a:ext>
            </a:extLst>
          </p:cNvPr>
          <p:cNvPicPr>
            <a:picLocks noChangeAspect="1"/>
          </p:cNvPicPr>
          <p:nvPr/>
        </p:nvPicPr>
        <p:blipFill>
          <a:blip r:embed="rId4"/>
          <a:stretch>
            <a:fillRect/>
          </a:stretch>
        </p:blipFill>
        <p:spPr>
          <a:xfrm>
            <a:off x="1599813" y="4125865"/>
            <a:ext cx="9451879" cy="4349173"/>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F65C4-D564-46F7-A272-75CE13807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35"/>
            <a:ext cx="12192000" cy="9135872"/>
          </a:xfrm>
          <a:prstGeom prst="rect">
            <a:avLst/>
          </a:prstGeom>
        </p:spPr>
      </p:pic>
      <p:pic>
        <p:nvPicPr>
          <p:cNvPr id="5" name="Picture 4">
            <a:extLst>
              <a:ext uri="{FF2B5EF4-FFF2-40B4-BE49-F238E27FC236}">
                <a16:creationId xmlns:a16="http://schemas.microsoft.com/office/drawing/2014/main" id="{445E5E42-42C7-48BE-A460-7F72C4E98C3E}"/>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935170" y="690037"/>
            <a:ext cx="660548" cy="595735"/>
          </a:xfrm>
          <a:prstGeom prst="rect">
            <a:avLst/>
          </a:prstGeom>
        </p:spPr>
      </p:pic>
      <p:sp>
        <p:nvSpPr>
          <p:cNvPr id="6" name="TextBox 5">
            <a:extLst>
              <a:ext uri="{FF2B5EF4-FFF2-40B4-BE49-F238E27FC236}">
                <a16:creationId xmlns:a16="http://schemas.microsoft.com/office/drawing/2014/main" id="{8EB040C1-BED6-4A47-9AE8-BB496BEE8248}"/>
              </a:ext>
            </a:extLst>
          </p:cNvPr>
          <p:cNvSpPr txBox="1"/>
          <p:nvPr/>
        </p:nvSpPr>
        <p:spPr>
          <a:xfrm>
            <a:off x="3125588" y="460312"/>
            <a:ext cx="5940825" cy="806631"/>
          </a:xfrm>
          <a:prstGeom prst="rect">
            <a:avLst/>
          </a:prstGeom>
          <a:noFill/>
        </p:spPr>
        <p:txBody>
          <a:bodyPr wrap="square" rtlCol="0">
            <a:spAutoFit/>
          </a:bodyPr>
          <a:lstStyle/>
          <a:p>
            <a:pPr>
              <a:lnSpc>
                <a:spcPct val="150000"/>
              </a:lnSpc>
            </a:pPr>
            <a:r>
              <a:rPr lang="vi-VN" sz="3556" b="1" dirty="0">
                <a:solidFill>
                  <a:srgbClr val="C00000"/>
                </a:solidFill>
                <a:latin typeface="UTM Avo" panose="02040603050506020204" pitchFamily="18" charset="0"/>
              </a:rPr>
              <a:t>Làm việc thật là vui</a:t>
            </a:r>
            <a:endParaRPr lang="en-US" sz="3556" b="1" dirty="0">
              <a:solidFill>
                <a:srgbClr val="C00000"/>
              </a:solidFill>
              <a:latin typeface="UTM Avo" panose="02040603050506020204" pitchFamily="18" charset="0"/>
            </a:endParaRPr>
          </a:p>
        </p:txBody>
      </p:sp>
      <p:sp>
        <p:nvSpPr>
          <p:cNvPr id="7" name="TextBox 6">
            <a:extLst>
              <a:ext uri="{FF2B5EF4-FFF2-40B4-BE49-F238E27FC236}">
                <a16:creationId xmlns:a16="http://schemas.microsoft.com/office/drawing/2014/main" id="{3C69D2CD-C77F-4952-BDB0-68126EE5B8B7}"/>
              </a:ext>
            </a:extLst>
          </p:cNvPr>
          <p:cNvSpPr txBox="1"/>
          <p:nvPr/>
        </p:nvSpPr>
        <p:spPr>
          <a:xfrm>
            <a:off x="791175" y="1212811"/>
            <a:ext cx="10918549" cy="7400616"/>
          </a:xfrm>
          <a:prstGeom prst="rect">
            <a:avLst/>
          </a:prstGeom>
          <a:noFill/>
        </p:spPr>
        <p:txBody>
          <a:bodyPr wrap="square" rtlCol="0">
            <a:spAutoFit/>
          </a:bodyPr>
          <a:lstStyle/>
          <a:p>
            <a:pPr algn="just">
              <a:lnSpc>
                <a:spcPct val="150000"/>
              </a:lnSpc>
            </a:pPr>
            <a:r>
              <a:rPr lang="vi-VN" sz="2667" b="1" dirty="0">
                <a:latin typeface="UTM Avo" panose="02040603050506020204" pitchFamily="18" charset="0"/>
              </a:rPr>
              <a:t>      Quanh ta, mọi vật, mọi người đều làm việc.</a:t>
            </a:r>
          </a:p>
          <a:p>
            <a:pPr algn="just">
              <a:lnSpc>
                <a:spcPct val="150000"/>
              </a:lnSpc>
            </a:pPr>
            <a:r>
              <a:rPr lang="vi-VN" sz="2667" b="1" dirty="0">
                <a:latin typeface="UTM Avo" panose="020406030505060202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2667" b="1" dirty="0">
                <a:latin typeface="UTM Avo" panose="02040603050506020204" pitchFamily="18" charset="0"/>
              </a:rPr>
              <a:t>      Như mọi vật, mọi người, bé cũng làm việc. Bé làm bài. Bé đi học. Học xong, bé quét nhà, nhặt rau, chơi với em đỡ mẹ. Bé luôn luôn bận rộn, mà lúc nào cũng vui.</a:t>
            </a:r>
            <a:endParaRPr lang="en-US" sz="2667" b="1" dirty="0">
              <a:latin typeface="UTM Avo" panose="02040603050506020204" pitchFamily="18" charset="0"/>
            </a:endParaRPr>
          </a:p>
          <a:p>
            <a:pPr algn="just">
              <a:lnSpc>
                <a:spcPct val="150000"/>
              </a:lnSpc>
            </a:pPr>
            <a:r>
              <a:rPr lang="en-US" sz="2667" b="1" dirty="0">
                <a:latin typeface="UTM Avo" panose="02040603050506020204" pitchFamily="18" charset="0"/>
              </a:rPr>
              <a:t>                                                                          </a:t>
            </a:r>
            <a:r>
              <a:rPr lang="vi-VN" sz="2133" b="1" dirty="0">
                <a:latin typeface="UTM Avo" panose="02040603050506020204" pitchFamily="18" charset="0"/>
              </a:rPr>
              <a:t>(</a:t>
            </a:r>
            <a:r>
              <a:rPr lang="vi-VN" sz="2133" b="1" i="1" dirty="0">
                <a:latin typeface="UTM Avo" panose="02040603050506020204" pitchFamily="18" charset="0"/>
              </a:rPr>
              <a:t>Theo </a:t>
            </a:r>
            <a:r>
              <a:rPr lang="vi-VN" sz="2133" b="1" dirty="0">
                <a:latin typeface="UTM Avo" panose="02040603050506020204" pitchFamily="18" charset="0"/>
              </a:rPr>
              <a:t>Tô Hoài)</a:t>
            </a:r>
            <a:endParaRPr lang="en-US" sz="2133" b="1" dirty="0">
              <a:latin typeface="UTM Avo" panose="02040603050506020204" pitchFamily="18" charset="0"/>
            </a:endParaRPr>
          </a:p>
        </p:txBody>
      </p:sp>
      <p:sp>
        <p:nvSpPr>
          <p:cNvPr id="9" name="Oval 8">
            <a:extLst>
              <a:ext uri="{FF2B5EF4-FFF2-40B4-BE49-F238E27FC236}">
                <a16:creationId xmlns:a16="http://schemas.microsoft.com/office/drawing/2014/main" id="{328F666D-4C14-401F-ACB9-2DDA92C94918}"/>
              </a:ext>
            </a:extLst>
          </p:cNvPr>
          <p:cNvSpPr/>
          <p:nvPr/>
        </p:nvSpPr>
        <p:spPr>
          <a:xfrm>
            <a:off x="849372" y="1382796"/>
            <a:ext cx="460204" cy="42575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0" name="Oval 9">
            <a:extLst>
              <a:ext uri="{FF2B5EF4-FFF2-40B4-BE49-F238E27FC236}">
                <a16:creationId xmlns:a16="http://schemas.microsoft.com/office/drawing/2014/main" id="{82E87C3F-B709-4408-AC09-0CF418BDED86}"/>
              </a:ext>
            </a:extLst>
          </p:cNvPr>
          <p:cNvSpPr/>
          <p:nvPr/>
        </p:nvSpPr>
        <p:spPr>
          <a:xfrm>
            <a:off x="791175" y="1984437"/>
            <a:ext cx="447253" cy="436029"/>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82E87C3F-B709-4408-AC09-0CF418BDED86}"/>
              </a:ext>
            </a:extLst>
          </p:cNvPr>
          <p:cNvSpPr/>
          <p:nvPr/>
        </p:nvSpPr>
        <p:spPr>
          <a:xfrm>
            <a:off x="870142" y="5708173"/>
            <a:ext cx="447253" cy="436029"/>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5333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67439" y="801098"/>
            <a:ext cx="8468039" cy="711190"/>
          </a:xfrm>
          <a:prstGeom prst="rect">
            <a:avLst/>
          </a:prstGeom>
          <a:noFill/>
        </p:spPr>
        <p:txBody>
          <a:bodyPr wrap="square" lIns="216631" tIns="108316" rIns="216631" bIns="108316" rtlCol="0">
            <a:spAutoFit/>
          </a:bodyPr>
          <a:lstStyle/>
          <a:p>
            <a:r>
              <a:rPr lang="en-US" sz="32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Bài 4: LÀM VIỆC THẬT LÀ VUI</a:t>
            </a:r>
          </a:p>
        </p:txBody>
      </p:sp>
      <p:sp>
        <p:nvSpPr>
          <p:cNvPr id="9" name="TextBox 8"/>
          <p:cNvSpPr txBox="1"/>
          <p:nvPr/>
        </p:nvSpPr>
        <p:spPr>
          <a:xfrm>
            <a:off x="383595" y="1474896"/>
            <a:ext cx="11752980" cy="4894643"/>
          </a:xfrm>
          <a:prstGeom prst="rect">
            <a:avLst/>
          </a:prstGeom>
          <a:noFill/>
        </p:spPr>
        <p:txBody>
          <a:bodyPr wrap="square" lIns="216631" tIns="108316" rIns="216631" bIns="108316" rtlCol="0">
            <a:spAutoFit/>
          </a:bodyPr>
          <a:lstStyle/>
          <a:p>
            <a:pPr indent="824047">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indent="702698">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ruộng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868787" y="1688372"/>
            <a:ext cx="456160" cy="46656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1</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31637" y="-8742"/>
            <a:ext cx="12256233" cy="504732"/>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cxnSp>
        <p:nvCxnSpPr>
          <p:cNvPr id="36" name="Straight Connector 35">
            <a:extLst>
              <a:ext uri="{FF2B5EF4-FFF2-40B4-BE49-F238E27FC236}">
                <a16:creationId xmlns:a16="http://schemas.microsoft.com/office/drawing/2014/main" id="{4A7D5945-D268-4479-AFE4-A8C3493F4B55}"/>
              </a:ext>
            </a:extLst>
          </p:cNvPr>
          <p:cNvCxnSpPr>
            <a:cxnSpLocks/>
          </p:cNvCxnSpPr>
          <p:nvPr/>
        </p:nvCxnSpPr>
        <p:spPr>
          <a:xfrm>
            <a:off x="7546706" y="4975923"/>
            <a:ext cx="1492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E8948E9-57B4-44C1-9899-9102981C5173}"/>
              </a:ext>
            </a:extLst>
          </p:cNvPr>
          <p:cNvSpPr txBox="1"/>
          <p:nvPr/>
        </p:nvSpPr>
        <p:spPr>
          <a:xfrm>
            <a:off x="209620" y="6329412"/>
            <a:ext cx="6495980" cy="1203633"/>
          </a:xfrm>
          <a:prstGeom prst="rect">
            <a:avLst/>
          </a:prstGeom>
          <a:noFill/>
        </p:spPr>
        <p:txBody>
          <a:bodyPr wrap="square" lIns="216631" tIns="108316" rIns="216631" bIns="108316" rtlCol="0">
            <a:spAutoFit/>
          </a:bodyPr>
          <a:lstStyle/>
          <a:p>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cảnh</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mùa</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3E7A7225-412F-481C-AF51-BCE7CB69054C}"/>
              </a:ext>
            </a:extLst>
          </p:cNvPr>
          <p:cNvCxnSpPr>
            <a:cxnSpLocks/>
          </p:cNvCxnSpPr>
          <p:nvPr/>
        </p:nvCxnSpPr>
        <p:spPr>
          <a:xfrm>
            <a:off x="592808" y="4984343"/>
            <a:ext cx="152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B4E12EE-A1FF-4E12-AE08-A5625B3BB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12" y="5934635"/>
            <a:ext cx="4875163" cy="3048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文本框 6">
            <a:extLst>
              <a:ext uri="{FF2B5EF4-FFF2-40B4-BE49-F238E27FC236}">
                <a16:creationId xmlns:a16="http://schemas.microsoft.com/office/drawing/2014/main" id="{9C9C1F05-4B5A-47D9-81FA-5351E7A88E4F}"/>
              </a:ext>
            </a:extLst>
          </p:cNvPr>
          <p:cNvSpPr txBox="1"/>
          <p:nvPr/>
        </p:nvSpPr>
        <p:spPr>
          <a:xfrm>
            <a:off x="340916" y="6433447"/>
            <a:ext cx="6729062" cy="1077218"/>
          </a:xfrm>
          <a:prstGeom prst="rect">
            <a:avLst/>
          </a:prstGeom>
          <a:noFill/>
        </p:spPr>
        <p:txBody>
          <a:bodyPr wrap="square" rtlCol="0">
            <a:spAutoFit/>
          </a:bodyPr>
          <a:lstStyle/>
          <a:p>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Tưng</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bừng</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cảnh</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khí</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tươi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636B31D8-D9A5-4F26-8AC2-4A08A0912146}"/>
              </a:ext>
            </a:extLst>
          </p:cNvPr>
          <p:cNvCxnSpPr>
            <a:cxnSpLocks/>
          </p:cNvCxnSpPr>
          <p:nvPr/>
        </p:nvCxnSpPr>
        <p:spPr>
          <a:xfrm>
            <a:off x="5527745" y="5549664"/>
            <a:ext cx="5229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85793" y="2307332"/>
            <a:ext cx="456160" cy="46656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789356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50"/>
                                        <p:tgtEl>
                                          <p:spTgt spid="19"/>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par>
                                <p:cTn id="27" presetID="6" presetClass="entr" presetSubtype="16"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ircle(in)">
                                      <p:cBhvr>
                                        <p:cTn id="29" dur="1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1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6588" y="5559869"/>
            <a:ext cx="3439108" cy="52699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err="1">
                <a:solidFill>
                  <a:srgbClr val="FF0000"/>
                </a:solidFill>
                <a:latin typeface="UTM Avo" pitchFamily="18" charset="0"/>
                <a:ea typeface="Arial-Rounded" panose="020B0500000000000000" pitchFamily="34" charset="0"/>
                <a:cs typeface="Arial-Rounded" panose="020B0500000000000000" pitchFamily="34" charset="0"/>
              </a:rPr>
              <a:t>Chim</a:t>
            </a:r>
            <a:r>
              <a:rPr lang="en-US" sz="3556" b="1" dirty="0">
                <a:solidFill>
                  <a:srgbClr val="FF0000"/>
                </a:solidFill>
                <a:latin typeface="UTM Avo" pitchFamily="18" charset="0"/>
                <a:ea typeface="Arial-Rounded" panose="020B0500000000000000" pitchFamily="34" charset="0"/>
                <a:cs typeface="Arial-Rounded" panose="020B0500000000000000" pitchFamily="34" charset="0"/>
              </a:rPr>
              <a:t> </a:t>
            </a:r>
            <a:r>
              <a:rPr lang="en-US" sz="3556" b="1" dirty="0" err="1">
                <a:solidFill>
                  <a:srgbClr val="FF0000"/>
                </a:solidFill>
                <a:latin typeface="UTM Avo" pitchFamily="18" charset="0"/>
                <a:ea typeface="Arial-Rounded" panose="020B0500000000000000" pitchFamily="34" charset="0"/>
                <a:cs typeface="Arial-Rounded" panose="020B0500000000000000" pitchFamily="34" charset="0"/>
              </a:rPr>
              <a:t>tu</a:t>
            </a:r>
            <a:r>
              <a:rPr lang="en-US" sz="3556" b="1" dirty="0">
                <a:solidFill>
                  <a:srgbClr val="FF0000"/>
                </a:solidFill>
                <a:latin typeface="UTM Avo" pitchFamily="18" charset="0"/>
                <a:ea typeface="Arial-Rounded" panose="020B0500000000000000" pitchFamily="34" charset="0"/>
                <a:cs typeface="Arial-Rounded" panose="020B0500000000000000" pitchFamily="34" charset="0"/>
              </a:rPr>
              <a:t> </a:t>
            </a:r>
            <a:r>
              <a:rPr lang="en-US" sz="3556" b="1" dirty="0" err="1">
                <a:solidFill>
                  <a:srgbClr val="FF0000"/>
                </a:solidFill>
                <a:latin typeface="UTM Avo" pitchFamily="18" charset="0"/>
                <a:ea typeface="Arial-Rounded" panose="020B0500000000000000" pitchFamily="34" charset="0"/>
                <a:cs typeface="Arial-Rounded" panose="020B0500000000000000" pitchFamily="34" charset="0"/>
              </a:rPr>
              <a:t>hú</a:t>
            </a:r>
            <a:endParaRPr lang="en-US" sz="3556" b="1" dirty="0">
              <a:solidFill>
                <a:srgbClr val="FF0000"/>
              </a:solidFill>
              <a:latin typeface="UTM Avo" pitchFamily="18" charset="0"/>
              <a:ea typeface="Arial-Rounded" panose="020B0500000000000000" pitchFamily="34" charset="0"/>
              <a:cs typeface="Arial-Rounded" panose="020B0500000000000000"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874" y="936587"/>
            <a:ext cx="5005348" cy="42556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61" y="936586"/>
            <a:ext cx="4802167" cy="42556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ounded Rectangle 8"/>
          <p:cNvSpPr/>
          <p:nvPr/>
        </p:nvSpPr>
        <p:spPr>
          <a:xfrm>
            <a:off x="7181756" y="5525010"/>
            <a:ext cx="3674821" cy="52699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err="1">
                <a:solidFill>
                  <a:srgbClr val="FF0000"/>
                </a:solidFill>
                <a:latin typeface="UTM Avo" pitchFamily="18" charset="0"/>
                <a:ea typeface="Arial-Rounded" panose="020B0500000000000000" pitchFamily="34" charset="0"/>
                <a:cs typeface="Arial-Rounded" panose="020B0500000000000000" pitchFamily="34" charset="0"/>
              </a:rPr>
              <a:t>Chim</a:t>
            </a:r>
            <a:r>
              <a:rPr lang="en-US" sz="3556" b="1" dirty="0">
                <a:solidFill>
                  <a:srgbClr val="FF0000"/>
                </a:solidFill>
                <a:latin typeface="UTM Avo" pitchFamily="18" charset="0"/>
                <a:ea typeface="Arial-Rounded" panose="020B0500000000000000" pitchFamily="34" charset="0"/>
                <a:cs typeface="Arial-Rounded" panose="020B0500000000000000" pitchFamily="34" charset="0"/>
              </a:rPr>
              <a:t> </a:t>
            </a:r>
            <a:r>
              <a:rPr lang="en-US" sz="3556" b="1" dirty="0" err="1">
                <a:solidFill>
                  <a:srgbClr val="FF0000"/>
                </a:solidFill>
                <a:latin typeface="UTM Avo" pitchFamily="18" charset="0"/>
                <a:ea typeface="Arial-Rounded" panose="020B0500000000000000" pitchFamily="34" charset="0"/>
                <a:cs typeface="Arial-Rounded" panose="020B0500000000000000" pitchFamily="34" charset="0"/>
              </a:rPr>
              <a:t>cú</a:t>
            </a:r>
            <a:r>
              <a:rPr lang="en-US" sz="3556" b="1" dirty="0">
                <a:solidFill>
                  <a:srgbClr val="FF0000"/>
                </a:solidFill>
                <a:latin typeface="UTM Avo" pitchFamily="18" charset="0"/>
                <a:ea typeface="Arial-Rounded" panose="020B0500000000000000" pitchFamily="34" charset="0"/>
                <a:cs typeface="Arial-Rounded" panose="020B0500000000000000" pitchFamily="34" charset="0"/>
              </a:rPr>
              <a:t> </a:t>
            </a:r>
            <a:r>
              <a:rPr lang="en-US" sz="3556" b="1" dirty="0" err="1">
                <a:solidFill>
                  <a:srgbClr val="FF0000"/>
                </a:solidFill>
                <a:latin typeface="UTM Avo" pitchFamily="18" charset="0"/>
                <a:ea typeface="Arial-Rounded" panose="020B0500000000000000" pitchFamily="34" charset="0"/>
                <a:cs typeface="Arial-Rounded" panose="020B0500000000000000" pitchFamily="34" charset="0"/>
              </a:rPr>
              <a:t>mèo</a:t>
            </a:r>
            <a:endParaRPr lang="en-US" sz="3556" b="1" dirty="0">
              <a:solidFill>
                <a:srgbClr val="FF0000"/>
              </a:solidFill>
              <a:latin typeface="UTM Avo" pitchFamily="18" charset="0"/>
              <a:ea typeface="Arial-Rounded" panose="020B0500000000000000" pitchFamily="34" charset="0"/>
              <a:cs typeface="Arial-Rounded" panose="020B0500000000000000" pitchFamily="34" charset="0"/>
            </a:endParaRPr>
          </a:p>
        </p:txBody>
      </p:sp>
      <p:sp>
        <p:nvSpPr>
          <p:cNvPr id="12" name="文本框 6">
            <a:extLst>
              <a:ext uri="{FF2B5EF4-FFF2-40B4-BE49-F238E27FC236}">
                <a16:creationId xmlns:a16="http://schemas.microsoft.com/office/drawing/2014/main" id="{40492B02-98B6-4E81-9A77-773825039D2E}"/>
              </a:ext>
            </a:extLst>
          </p:cNvPr>
          <p:cNvSpPr txBox="1"/>
          <p:nvPr/>
        </p:nvSpPr>
        <p:spPr>
          <a:xfrm>
            <a:off x="1732828" y="6988838"/>
            <a:ext cx="9280092" cy="639534"/>
          </a:xfrm>
          <a:prstGeom prst="rect">
            <a:avLst/>
          </a:prstGeom>
          <a:noFill/>
        </p:spPr>
        <p:txBody>
          <a:bodyPr wrap="square" rtlCol="0">
            <a:spAutoFit/>
          </a:bodyPr>
          <a:lstStyle/>
          <a:p>
            <a:r>
              <a:rPr lang="en-US" altLang="zh-CN" sz="3556" b="1" dirty="0" err="1">
                <a:solidFill>
                  <a:srgbClr val="FF0000"/>
                </a:solidFill>
                <a:latin typeface="UTM Avo" pitchFamily="18" charset="0"/>
                <a:ea typeface="Arial-Rounded" panose="020B0500000000000000" pitchFamily="34" charset="0"/>
                <a:cs typeface="Arial-Rounded" panose="020B0500000000000000" pitchFamily="34" charset="0"/>
              </a:rPr>
              <a:t>Rúc</a:t>
            </a:r>
            <a:r>
              <a:rPr lang="en-US" altLang="zh-CN" sz="3556" b="1" dirty="0">
                <a:solidFill>
                  <a:srgbClr val="FF0000"/>
                </a:solidFill>
                <a:latin typeface="UTM Avo" pitchFamily="18" charset="0"/>
                <a:ea typeface="Arial-Rounded" panose="020B0500000000000000" pitchFamily="34" charset="0"/>
                <a:cs typeface="Arial-Rounded" panose="020B0500000000000000" pitchFamily="34" charset="0"/>
              </a:rPr>
              <a:t>:</a:t>
            </a:r>
            <a:r>
              <a:rPr lang="en-US" altLang="zh-CN" sz="3556" b="1" dirty="0">
                <a:solidFill>
                  <a:schemeClr val="accent2">
                    <a:lumMod val="75000"/>
                  </a:schemeClr>
                </a:solidFill>
                <a:latin typeface="UTM Avo" pitchFamily="18" charset="0"/>
                <a:ea typeface="Arial-Rounded" panose="020B0500000000000000" pitchFamily="34" charset="0"/>
                <a:cs typeface="Arial-Rounded" panose="020B0500000000000000" pitchFamily="34" charset="0"/>
              </a:rPr>
              <a:t> </a:t>
            </a:r>
            <a:r>
              <a:rPr lang="en-US" altLang="zh-CN" sz="3556" b="1" dirty="0" err="1">
                <a:solidFill>
                  <a:srgbClr val="002060"/>
                </a:solidFill>
                <a:latin typeface="UTM Avo" pitchFamily="18" charset="0"/>
                <a:ea typeface="Arial-Rounded" panose="020B0500000000000000" pitchFamily="34" charset="0"/>
                <a:cs typeface="Arial-Rounded" panose="020B0500000000000000" pitchFamily="34" charset="0"/>
              </a:rPr>
              <a:t>kêu</a:t>
            </a:r>
            <a:r>
              <a:rPr lang="en-US" altLang="zh-CN" sz="3556" b="1" dirty="0">
                <a:solidFill>
                  <a:srgbClr val="002060"/>
                </a:solidFill>
                <a:latin typeface="UTM Avo" pitchFamily="18" charset="0"/>
                <a:ea typeface="Arial-Rounded" panose="020B0500000000000000" pitchFamily="34" charset="0"/>
                <a:cs typeface="Arial-Rounded" panose="020B0500000000000000" pitchFamily="34" charset="0"/>
              </a:rPr>
              <a:t> </a:t>
            </a:r>
            <a:r>
              <a:rPr lang="en-US" altLang="zh-CN" sz="3556" b="1" dirty="0" err="1">
                <a:solidFill>
                  <a:srgbClr val="002060"/>
                </a:solidFill>
                <a:latin typeface="UTM Avo" pitchFamily="18" charset="0"/>
                <a:ea typeface="Arial-Rounded" panose="020B0500000000000000" pitchFamily="34" charset="0"/>
                <a:cs typeface="Arial-Rounded" panose="020B0500000000000000" pitchFamily="34" charset="0"/>
              </a:rPr>
              <a:t>lên</a:t>
            </a:r>
            <a:r>
              <a:rPr lang="en-US" altLang="zh-CN" sz="3556" b="1" dirty="0">
                <a:solidFill>
                  <a:srgbClr val="002060"/>
                </a:solidFill>
                <a:latin typeface="UTM Avo" pitchFamily="18" charset="0"/>
                <a:ea typeface="Arial-Rounded" panose="020B0500000000000000" pitchFamily="34" charset="0"/>
                <a:cs typeface="Arial-Rounded" panose="020B0500000000000000" pitchFamily="34" charset="0"/>
              </a:rPr>
              <a:t> </a:t>
            </a:r>
            <a:r>
              <a:rPr lang="en-US" altLang="zh-CN" sz="3556" b="1" dirty="0" err="1">
                <a:solidFill>
                  <a:srgbClr val="002060"/>
                </a:solidFill>
                <a:latin typeface="UTM Avo" pitchFamily="18" charset="0"/>
                <a:ea typeface="Arial-Rounded" panose="020B0500000000000000" pitchFamily="34" charset="0"/>
                <a:cs typeface="Arial-Rounded" panose="020B0500000000000000" pitchFamily="34" charset="0"/>
              </a:rPr>
              <a:t>một</a:t>
            </a:r>
            <a:r>
              <a:rPr lang="en-US" altLang="zh-CN" sz="3556" b="1" dirty="0">
                <a:solidFill>
                  <a:srgbClr val="002060"/>
                </a:solidFill>
                <a:latin typeface="UTM Avo" pitchFamily="18" charset="0"/>
                <a:ea typeface="Arial-Rounded" panose="020B0500000000000000" pitchFamily="34" charset="0"/>
                <a:cs typeface="Arial-Rounded" panose="020B0500000000000000" pitchFamily="34" charset="0"/>
              </a:rPr>
              <a:t> </a:t>
            </a:r>
            <a:r>
              <a:rPr lang="en-US" altLang="zh-CN" sz="3556" b="1" dirty="0" err="1">
                <a:solidFill>
                  <a:srgbClr val="002060"/>
                </a:solidFill>
                <a:latin typeface="UTM Avo" pitchFamily="18" charset="0"/>
                <a:ea typeface="Arial-Rounded" panose="020B0500000000000000" pitchFamily="34" charset="0"/>
                <a:cs typeface="Arial-Rounded" panose="020B0500000000000000" pitchFamily="34" charset="0"/>
              </a:rPr>
              <a:t>hồi</a:t>
            </a:r>
            <a:r>
              <a:rPr lang="en-US" altLang="zh-CN" sz="3556" b="1" dirty="0">
                <a:solidFill>
                  <a:srgbClr val="002060"/>
                </a:solidFill>
                <a:latin typeface="UTM Avo" pitchFamily="18" charset="0"/>
                <a:ea typeface="Arial-Rounded" panose="020B0500000000000000" pitchFamily="34" charset="0"/>
                <a:cs typeface="Arial-Rounded" panose="020B0500000000000000" pitchFamily="34" charset="0"/>
              </a:rPr>
              <a:t> </a:t>
            </a:r>
            <a:r>
              <a:rPr lang="en-US" altLang="zh-CN" sz="3556" b="1" dirty="0" err="1">
                <a:solidFill>
                  <a:srgbClr val="002060"/>
                </a:solidFill>
                <a:latin typeface="UTM Avo" pitchFamily="18" charset="0"/>
                <a:ea typeface="Arial-Rounded" panose="020B0500000000000000" pitchFamily="34" charset="0"/>
                <a:cs typeface="Arial-Rounded" panose="020B0500000000000000" pitchFamily="34" charset="0"/>
              </a:rPr>
              <a:t>dài</a:t>
            </a:r>
            <a:r>
              <a:rPr lang="en-US" altLang="zh-CN" sz="3556" b="1" dirty="0">
                <a:solidFill>
                  <a:srgbClr val="002060"/>
                </a:solidFill>
                <a:latin typeface="UTM Avo" pitchFamily="18" charset="0"/>
                <a:ea typeface="Arial-Rounded" panose="020B0500000000000000" pitchFamily="34" charset="0"/>
                <a:cs typeface="Arial-Rounded" panose="020B0500000000000000" pitchFamily="34" charset="0"/>
              </a:rPr>
              <a:t>. </a:t>
            </a:r>
            <a:endParaRPr lang="zh-CN" altLang="en-US" sz="3556" dirty="0">
              <a:solidFill>
                <a:srgbClr val="002060"/>
              </a:solidFill>
              <a:latin typeface="UTM Avo" pitchFamily="18"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4AFDD328-DD87-405A-AA4B-43354BC39160}"/>
              </a:ext>
            </a:extLst>
          </p:cNvPr>
          <p:cNvGrpSpPr/>
          <p:nvPr/>
        </p:nvGrpSpPr>
        <p:grpSpPr>
          <a:xfrm>
            <a:off x="-32116" y="-15756"/>
            <a:ext cx="12256233" cy="369500"/>
            <a:chOff x="0" y="-127508"/>
            <a:chExt cx="12192000" cy="1361811"/>
          </a:xfrm>
        </p:grpSpPr>
        <p:sp>
          <p:nvSpPr>
            <p:cNvPr id="10" name="Rectangle: Top Corners Rounded 17">
              <a:extLst>
                <a:ext uri="{FF2B5EF4-FFF2-40B4-BE49-F238E27FC236}">
                  <a16:creationId xmlns:a16="http://schemas.microsoft.com/office/drawing/2014/main" id="{03D43A1E-EB05-456A-90A2-3C0C81D5F53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Rectangle: Top Corners Rounded 18">
              <a:extLst>
                <a:ext uri="{FF2B5EF4-FFF2-40B4-BE49-F238E27FC236}">
                  <a16:creationId xmlns:a16="http://schemas.microsoft.com/office/drawing/2014/main" id="{3CAC8E69-9993-42FF-BF3D-071226484846}"/>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3" name="Group 12">
            <a:extLst>
              <a:ext uri="{FF2B5EF4-FFF2-40B4-BE49-F238E27FC236}">
                <a16:creationId xmlns:a16="http://schemas.microsoft.com/office/drawing/2014/main" id="{07640849-BF11-4691-BC8A-20C0AF4B53F2}"/>
              </a:ext>
            </a:extLst>
          </p:cNvPr>
          <p:cNvGrpSpPr/>
          <p:nvPr/>
        </p:nvGrpSpPr>
        <p:grpSpPr>
          <a:xfrm rot="10800000">
            <a:off x="0" y="8732289"/>
            <a:ext cx="12256233" cy="369500"/>
            <a:chOff x="0" y="-127508"/>
            <a:chExt cx="12192000" cy="1361811"/>
          </a:xfrm>
        </p:grpSpPr>
        <p:sp>
          <p:nvSpPr>
            <p:cNvPr id="14" name="Rectangle: Top Corners Rounded 17">
              <a:extLst>
                <a:ext uri="{FF2B5EF4-FFF2-40B4-BE49-F238E27FC236}">
                  <a16:creationId xmlns:a16="http://schemas.microsoft.com/office/drawing/2014/main" id="{63F984A2-5C13-4004-9C9E-1CC5E8855AAB}"/>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Rectangle: Top Corners Rounded 18">
              <a:extLst>
                <a:ext uri="{FF2B5EF4-FFF2-40B4-BE49-F238E27FC236}">
                  <a16:creationId xmlns:a16="http://schemas.microsoft.com/office/drawing/2014/main" id="{8D66E8F6-5D0B-4022-A48A-638737AB985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Tree>
    <p:extLst>
      <p:ext uri="{BB962C8B-B14F-4D97-AF65-F5344CB8AC3E}">
        <p14:creationId xmlns:p14="http://schemas.microsoft.com/office/powerpoint/2010/main" val="2243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78C64-4DD0-4FE3-9BF1-C89919C7D371}"/>
              </a:ext>
            </a:extLst>
          </p:cNvPr>
          <p:cNvSpPr txBox="1"/>
          <p:nvPr/>
        </p:nvSpPr>
        <p:spPr>
          <a:xfrm>
            <a:off x="2165516" y="818655"/>
            <a:ext cx="1446373" cy="735138"/>
          </a:xfrm>
          <a:prstGeom prst="rect">
            <a:avLst/>
          </a:prstGeom>
          <a:noFill/>
        </p:spPr>
        <p:txBody>
          <a:bodyPr wrap="square" rtlCol="0">
            <a:spAutoFit/>
          </a:bodyPr>
          <a:lstStyle/>
          <a:p>
            <a:pPr algn="ctr">
              <a:lnSpc>
                <a:spcPct val="150000"/>
              </a:lnSpc>
            </a:pPr>
            <a:r>
              <a:rPr lang="vi-VN" sz="3200" b="1" dirty="0">
                <a:solidFill>
                  <a:srgbClr val="17479D"/>
                </a:solidFill>
                <a:latin typeface="UTM Avo" panose="02040603050506020204" pitchFamily="18" charset="0"/>
              </a:rPr>
              <a:t>ĐỌC</a:t>
            </a:r>
            <a:endParaRPr lang="en-US" sz="32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130301" y="872068"/>
            <a:ext cx="1035214" cy="933639"/>
          </a:xfrm>
          <a:prstGeom prst="rect">
            <a:avLst/>
          </a:prstGeom>
        </p:spPr>
      </p:pic>
      <p:sp>
        <p:nvSpPr>
          <p:cNvPr id="7" name="Rectangle 6">
            <a:extLst>
              <a:ext uri="{FF2B5EF4-FFF2-40B4-BE49-F238E27FC236}">
                <a16:creationId xmlns:a16="http://schemas.microsoft.com/office/drawing/2014/main" id="{552A16D4-D6FD-4A3E-A854-6A81CD0E4348}"/>
              </a:ext>
            </a:extLst>
          </p:cNvPr>
          <p:cNvSpPr/>
          <p:nvPr/>
        </p:nvSpPr>
        <p:spPr>
          <a:xfrm>
            <a:off x="765546" y="2040950"/>
            <a:ext cx="10660908" cy="1631601"/>
          </a:xfrm>
          <a:prstGeom prst="rect">
            <a:avLst/>
          </a:prstGeom>
        </p:spPr>
        <p:txBody>
          <a:bodyPr wrap="square">
            <a:spAutoFit/>
          </a:bodyPr>
          <a:lstStyle/>
          <a:p>
            <a:pPr algn="just">
              <a:lnSpc>
                <a:spcPct val="150000"/>
              </a:lnSpc>
            </a:pPr>
            <a:r>
              <a:rPr lang="vi-VN" sz="3556" b="1" dirty="0">
                <a:latin typeface="UTM Avo" panose="02040603050506020204" pitchFamily="18" charset="0"/>
              </a:rPr>
              <a:t>     Cành đào nở hoa cho sắc xuân thêm rực rỡ, ngày xuân thêm tưng bừng.</a:t>
            </a:r>
            <a:endParaRPr lang="vi-VN" sz="3556" b="1" dirty="0"/>
          </a:p>
        </p:txBody>
      </p:sp>
      <p:sp>
        <p:nvSpPr>
          <p:cNvPr id="8" name="Oval 7">
            <a:extLst>
              <a:ext uri="{FF2B5EF4-FFF2-40B4-BE49-F238E27FC236}">
                <a16:creationId xmlns:a16="http://schemas.microsoft.com/office/drawing/2014/main" id="{6086B046-6941-4264-B5FC-9BDF1320F432}"/>
              </a:ext>
            </a:extLst>
          </p:cNvPr>
          <p:cNvSpPr/>
          <p:nvPr/>
        </p:nvSpPr>
        <p:spPr>
          <a:xfrm>
            <a:off x="926224" y="2324313"/>
            <a:ext cx="415851" cy="415851"/>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p>
        </p:txBody>
      </p:sp>
      <p:cxnSp>
        <p:nvCxnSpPr>
          <p:cNvPr id="13" name="Straight Connector 12">
            <a:extLst>
              <a:ext uri="{FF2B5EF4-FFF2-40B4-BE49-F238E27FC236}">
                <a16:creationId xmlns:a16="http://schemas.microsoft.com/office/drawing/2014/main" id="{E27F5014-D743-425C-9FE7-4317E3D7B635}"/>
              </a:ext>
            </a:extLst>
          </p:cNvPr>
          <p:cNvCxnSpPr>
            <a:cxnSpLocks/>
          </p:cNvCxnSpPr>
          <p:nvPr/>
        </p:nvCxnSpPr>
        <p:spPr>
          <a:xfrm flipH="1">
            <a:off x="5747879" y="2313621"/>
            <a:ext cx="128988" cy="503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BA4AF-25EE-454A-8026-CE1DAAA05AEB}"/>
              </a:ext>
            </a:extLst>
          </p:cNvPr>
          <p:cNvCxnSpPr>
            <a:cxnSpLocks/>
          </p:cNvCxnSpPr>
          <p:nvPr/>
        </p:nvCxnSpPr>
        <p:spPr>
          <a:xfrm flipH="1">
            <a:off x="1727992" y="3121465"/>
            <a:ext cx="162133" cy="511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176627" y="3160838"/>
            <a:ext cx="178346" cy="446033"/>
            <a:chOff x="3610679" y="3215869"/>
            <a:chExt cx="175436" cy="470813"/>
          </a:xfrm>
        </p:grpSpPr>
        <p:cxnSp>
          <p:nvCxnSpPr>
            <p:cNvPr id="15" name="Straight Connector 14">
              <a:extLst>
                <a:ext uri="{FF2B5EF4-FFF2-40B4-BE49-F238E27FC236}">
                  <a16:creationId xmlns:a16="http://schemas.microsoft.com/office/drawing/2014/main" id="{2327FEEC-52EF-4CD3-BB11-45D5B344F1FA}"/>
                </a:ext>
              </a:extLst>
            </p:cNvPr>
            <p:cNvCxnSpPr/>
            <p:nvPr/>
          </p:nvCxnSpPr>
          <p:spPr>
            <a:xfrm flipH="1">
              <a:off x="3647892" y="3215869"/>
              <a:ext cx="138223" cy="470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96FAF-3600-4004-8BCF-3270D44351A4}"/>
                </a:ext>
              </a:extLst>
            </p:cNvPr>
            <p:cNvCxnSpPr/>
            <p:nvPr/>
          </p:nvCxnSpPr>
          <p:spPr>
            <a:xfrm flipH="1">
              <a:off x="3610679" y="3215869"/>
              <a:ext cx="138223" cy="470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952641" y="4620591"/>
            <a:ext cx="10500229" cy="1996829"/>
          </a:xfrm>
          <a:prstGeom prst="rect">
            <a:avLst/>
          </a:prstGeom>
        </p:spPr>
        <p:txBody>
          <a:bodyPr wrap="square">
            <a:spAutoFit/>
          </a:bodyPr>
          <a:lstStyle/>
          <a:p>
            <a:pPr indent="702743">
              <a:lnSpc>
                <a:spcPct val="120000"/>
              </a:lnSpc>
            </a:pPr>
            <a:r>
              <a:rPr lang="en-US" sz="3556" b="1" dirty="0" err="1">
                <a:latin typeface="UTM Avo" pitchFamily="18" charset="0"/>
                <a:ea typeface="Arial-Rounded" panose="020B0500000000000000" pitchFamily="34" charset="0"/>
                <a:cs typeface="Arial-Rounded" panose="020B0500000000000000" pitchFamily="34" charset="0"/>
              </a:rPr>
              <a:t>Chim</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cú</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mèo</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chập</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tối</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đứng</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trong</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hốc</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cây</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rúc</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cú</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cú</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cũng</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làm</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việc</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có</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ích</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cho</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đồng</a:t>
            </a:r>
            <a:r>
              <a:rPr lang="en-US" sz="3556" b="1" dirty="0">
                <a:latin typeface="UTM Avo" pitchFamily="18" charset="0"/>
                <a:ea typeface="Arial-Rounded" panose="020B0500000000000000" pitchFamily="34" charset="0"/>
                <a:cs typeface="Arial-Rounded" panose="020B0500000000000000" pitchFamily="34" charset="0"/>
              </a:rPr>
              <a:t> </a:t>
            </a:r>
            <a:r>
              <a:rPr lang="en-US" sz="3556" b="1" dirty="0" err="1">
                <a:latin typeface="UTM Avo" pitchFamily="18" charset="0"/>
                <a:ea typeface="Arial-Rounded" panose="020B0500000000000000" pitchFamily="34" charset="0"/>
                <a:cs typeface="Arial-Rounded" panose="020B0500000000000000" pitchFamily="34" charset="0"/>
              </a:rPr>
              <a:t>ruộng</a:t>
            </a:r>
            <a:r>
              <a:rPr lang="en-US" sz="3556" b="1" dirty="0">
                <a:latin typeface="UTM Avo" pitchFamily="18" charset="0"/>
                <a:ea typeface="Arial-Rounded" panose="020B0500000000000000" pitchFamily="34" charset="0"/>
                <a:cs typeface="Arial-Rounded" panose="020B0500000000000000" pitchFamily="34" charset="0"/>
              </a:rPr>
              <a:t>.</a:t>
            </a:r>
          </a:p>
        </p:txBody>
      </p:sp>
      <p:sp>
        <p:nvSpPr>
          <p:cNvPr id="19" name="Oval 18">
            <a:extLst>
              <a:ext uri="{FF2B5EF4-FFF2-40B4-BE49-F238E27FC236}">
                <a16:creationId xmlns:a16="http://schemas.microsoft.com/office/drawing/2014/main" id="{6086B046-6941-4264-B5FC-9BDF1320F432}"/>
              </a:ext>
            </a:extLst>
          </p:cNvPr>
          <p:cNvSpPr/>
          <p:nvPr/>
        </p:nvSpPr>
        <p:spPr>
          <a:xfrm>
            <a:off x="926224" y="4806574"/>
            <a:ext cx="415851" cy="415851"/>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p>
        </p:txBody>
      </p:sp>
      <p:cxnSp>
        <p:nvCxnSpPr>
          <p:cNvPr id="20" name="Straight Connector 19">
            <a:extLst>
              <a:ext uri="{FF2B5EF4-FFF2-40B4-BE49-F238E27FC236}">
                <a16:creationId xmlns:a16="http://schemas.microsoft.com/office/drawing/2014/main" id="{E27F5014-D743-425C-9FE7-4317E3D7B635}"/>
              </a:ext>
            </a:extLst>
          </p:cNvPr>
          <p:cNvCxnSpPr>
            <a:cxnSpLocks/>
          </p:cNvCxnSpPr>
          <p:nvPr/>
        </p:nvCxnSpPr>
        <p:spPr>
          <a:xfrm flipH="1">
            <a:off x="4190534" y="4674764"/>
            <a:ext cx="138464" cy="5476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7F5014-D743-425C-9FE7-4317E3D7B635}"/>
              </a:ext>
            </a:extLst>
          </p:cNvPr>
          <p:cNvCxnSpPr>
            <a:cxnSpLocks/>
          </p:cNvCxnSpPr>
          <p:nvPr/>
        </p:nvCxnSpPr>
        <p:spPr>
          <a:xfrm flipH="1">
            <a:off x="11232891" y="4806574"/>
            <a:ext cx="133751" cy="523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918251" y="5541989"/>
            <a:ext cx="178023" cy="432624"/>
            <a:chOff x="3610679" y="3215869"/>
            <a:chExt cx="175436" cy="470813"/>
          </a:xfrm>
        </p:grpSpPr>
        <p:cxnSp>
          <p:nvCxnSpPr>
            <p:cNvPr id="23" name="Straight Connector 22">
              <a:extLst>
                <a:ext uri="{FF2B5EF4-FFF2-40B4-BE49-F238E27FC236}">
                  <a16:creationId xmlns:a16="http://schemas.microsoft.com/office/drawing/2014/main" id="{2327FEEC-52EF-4CD3-BB11-45D5B344F1FA}"/>
                </a:ext>
              </a:extLst>
            </p:cNvPr>
            <p:cNvCxnSpPr/>
            <p:nvPr/>
          </p:nvCxnSpPr>
          <p:spPr>
            <a:xfrm flipH="1">
              <a:off x="3647892" y="3215869"/>
              <a:ext cx="138223" cy="470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E96FAF-3600-4004-8BCF-3270D44351A4}"/>
                </a:ext>
              </a:extLst>
            </p:cNvPr>
            <p:cNvCxnSpPr/>
            <p:nvPr/>
          </p:nvCxnSpPr>
          <p:spPr>
            <a:xfrm flipH="1">
              <a:off x="3610679" y="3215869"/>
              <a:ext cx="138223" cy="470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4A4202C-CCB2-4306-825A-C2B2C81F9174}"/>
              </a:ext>
            </a:extLst>
          </p:cNvPr>
          <p:cNvGrpSpPr/>
          <p:nvPr/>
        </p:nvGrpSpPr>
        <p:grpSpPr>
          <a:xfrm>
            <a:off x="-32116" y="-15756"/>
            <a:ext cx="12256233" cy="369500"/>
            <a:chOff x="0" y="-127508"/>
            <a:chExt cx="12192000" cy="1361811"/>
          </a:xfrm>
        </p:grpSpPr>
        <p:sp>
          <p:nvSpPr>
            <p:cNvPr id="26" name="Rectangle: Top Corners Rounded 17">
              <a:extLst>
                <a:ext uri="{FF2B5EF4-FFF2-40B4-BE49-F238E27FC236}">
                  <a16:creationId xmlns:a16="http://schemas.microsoft.com/office/drawing/2014/main" id="{FBC70A95-3FC6-443E-87B8-79A23F680AB4}"/>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Rectangle: Top Corners Rounded 18">
              <a:extLst>
                <a:ext uri="{FF2B5EF4-FFF2-40B4-BE49-F238E27FC236}">
                  <a16:creationId xmlns:a16="http://schemas.microsoft.com/office/drawing/2014/main" id="{C12721A2-273A-482F-90F4-CE8B74542B6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28" name="Group 27">
            <a:extLst>
              <a:ext uri="{FF2B5EF4-FFF2-40B4-BE49-F238E27FC236}">
                <a16:creationId xmlns:a16="http://schemas.microsoft.com/office/drawing/2014/main" id="{BC5AD01F-1CC9-4640-84A5-3906ADF2D41F}"/>
              </a:ext>
            </a:extLst>
          </p:cNvPr>
          <p:cNvGrpSpPr/>
          <p:nvPr/>
        </p:nvGrpSpPr>
        <p:grpSpPr>
          <a:xfrm rot="10800000">
            <a:off x="0" y="8732289"/>
            <a:ext cx="12256233" cy="369500"/>
            <a:chOff x="0" y="-127508"/>
            <a:chExt cx="12192000" cy="1361811"/>
          </a:xfrm>
        </p:grpSpPr>
        <p:sp>
          <p:nvSpPr>
            <p:cNvPr id="29" name="Rectangle: Top Corners Rounded 17">
              <a:extLst>
                <a:ext uri="{FF2B5EF4-FFF2-40B4-BE49-F238E27FC236}">
                  <a16:creationId xmlns:a16="http://schemas.microsoft.com/office/drawing/2014/main" id="{2BD85EAC-2C61-4A80-8F84-42DB0BD62BE1}"/>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Rectangle: Top Corners Rounded 18">
              <a:extLst>
                <a:ext uri="{FF2B5EF4-FFF2-40B4-BE49-F238E27FC236}">
                  <a16:creationId xmlns:a16="http://schemas.microsoft.com/office/drawing/2014/main" id="{6BFAE2B6-65BF-4589-A3D6-D7DDBF02A89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31" name="Straight Connector 30">
            <a:extLst>
              <a:ext uri="{FF2B5EF4-FFF2-40B4-BE49-F238E27FC236}">
                <a16:creationId xmlns:a16="http://schemas.microsoft.com/office/drawing/2014/main" id="{E27F5014-D743-425C-9FE7-4317E3D7B635}"/>
              </a:ext>
            </a:extLst>
          </p:cNvPr>
          <p:cNvCxnSpPr>
            <a:cxnSpLocks/>
          </p:cNvCxnSpPr>
          <p:nvPr/>
        </p:nvCxnSpPr>
        <p:spPr>
          <a:xfrm flipH="1">
            <a:off x="9488111" y="4812095"/>
            <a:ext cx="138464" cy="5476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par>
                                <p:cTn id="34" presetID="22" presetClass="entr" presetSubtype="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3789</TotalTime>
  <Words>1179</Words>
  <Application>Microsoft Office PowerPoint</Application>
  <PresentationFormat>Custom</PresentationFormat>
  <Paragraphs>89</Paragraphs>
  <Slides>23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Arial-Rounded</vt:lpstr>
      <vt:lpstr>Calibri</vt:lpstr>
      <vt:lpstr>Calibri Light</vt:lpstr>
      <vt:lpstr>iCiel Cadena</vt:lpstr>
      <vt:lpstr>SVN-Gretoon</vt:lpstr>
      <vt:lpstr>Times New Roman</vt:lpstr>
      <vt:lpstr>UTM Avo</vt:lpstr>
      <vt:lpstr>UTM Cookies</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246</cp:revision>
  <dcterms:created xsi:type="dcterms:W3CDTF">2021-05-31T08:31:14Z</dcterms:created>
  <dcterms:modified xsi:type="dcterms:W3CDTF">2023-09-09T14:14:19Z</dcterms:modified>
</cp:coreProperties>
</file>