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256" r:id="rId3"/>
    <p:sldId id="292" r:id="rId4"/>
    <p:sldId id="284" r:id="rId5"/>
    <p:sldId id="286" r:id="rId6"/>
    <p:sldId id="290" r:id="rId7"/>
    <p:sldId id="287" r:id="rId8"/>
    <p:sldId id="294" r:id="rId9"/>
    <p:sldId id="288" r:id="rId10"/>
    <p:sldId id="275" r:id="rId11"/>
    <p:sldId id="289" r:id="rId12"/>
    <p:sldId id="293" r:id="rId13"/>
    <p:sldId id="272" r:id="rId14"/>
  </p:sldIdLst>
  <p:sldSz cx="9144000" cy="5143500" type="screen16x9"/>
  <p:notesSz cx="6858000" cy="9144000"/>
  <p:defaultTextStyle>
    <a:defPPr>
      <a:defRPr lang="en-US"/>
    </a:defPPr>
    <a:lvl1pPr marL="0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55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910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865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821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776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731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686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641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AEC8"/>
    <a:srgbClr val="93CDDD"/>
    <a:srgbClr val="FCEC8E"/>
    <a:srgbClr val="00863D"/>
    <a:srgbClr val="F68426"/>
    <a:srgbClr val="FFC611"/>
    <a:srgbClr val="FFD347"/>
    <a:srgbClr val="FFD243"/>
    <a:srgbClr val="EBF6F9"/>
    <a:srgbClr val="BEE3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655" autoAdjust="0"/>
  </p:normalViewPr>
  <p:slideViewPr>
    <p:cSldViewPr>
      <p:cViewPr varScale="1">
        <p:scale>
          <a:sx n="83" d="100"/>
          <a:sy n="83" d="100"/>
        </p:scale>
        <p:origin x="468" y="102"/>
      </p:cViewPr>
      <p:guideLst>
        <p:guide orient="horz" pos="1620"/>
        <p:guide pos="2880"/>
      </p:guideLst>
    </p:cSldViewPr>
  </p:slid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17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34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51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68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86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103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120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137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591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837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275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ô </a:t>
            </a:r>
            <a:r>
              <a:rPr lang="en-US" baseline="0" dirty="0" err="1"/>
              <a:t>cột</a:t>
            </a:r>
            <a:r>
              <a:rPr lang="en-US" baseline="0" dirty="0"/>
              <a:t> A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94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HS viết</a:t>
            </a:r>
            <a:r>
              <a:rPr lang="en-US" sz="20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bài 3 vào vở ô ly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0233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523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2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0729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609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476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8126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961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960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3175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46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2962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2697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627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7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7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6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6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7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06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5" indent="0">
              <a:buNone/>
              <a:defRPr sz="2000" b="1"/>
            </a:lvl2pPr>
            <a:lvl3pPr marL="913910" indent="0">
              <a:buNone/>
              <a:defRPr sz="1800" b="1"/>
            </a:lvl3pPr>
            <a:lvl4pPr marL="1370865" indent="0">
              <a:buNone/>
              <a:defRPr sz="1600" b="1"/>
            </a:lvl4pPr>
            <a:lvl5pPr marL="1827821" indent="0">
              <a:buNone/>
              <a:defRPr sz="1600" b="1"/>
            </a:lvl5pPr>
            <a:lvl6pPr marL="2284776" indent="0">
              <a:buNone/>
              <a:defRPr sz="1600" b="1"/>
            </a:lvl6pPr>
            <a:lvl7pPr marL="2741731" indent="0">
              <a:buNone/>
              <a:defRPr sz="1600" b="1"/>
            </a:lvl7pPr>
            <a:lvl8pPr marL="3198686" indent="0">
              <a:buNone/>
              <a:defRPr sz="1600" b="1"/>
            </a:lvl8pPr>
            <a:lvl9pPr marL="36556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5" indent="0">
              <a:buNone/>
              <a:defRPr sz="2000" b="1"/>
            </a:lvl2pPr>
            <a:lvl3pPr marL="913910" indent="0">
              <a:buNone/>
              <a:defRPr sz="1800" b="1"/>
            </a:lvl3pPr>
            <a:lvl4pPr marL="1370865" indent="0">
              <a:buNone/>
              <a:defRPr sz="1600" b="1"/>
            </a:lvl4pPr>
            <a:lvl5pPr marL="1827821" indent="0">
              <a:buNone/>
              <a:defRPr sz="1600" b="1"/>
            </a:lvl5pPr>
            <a:lvl6pPr marL="2284776" indent="0">
              <a:buNone/>
              <a:defRPr sz="1600" b="1"/>
            </a:lvl6pPr>
            <a:lvl7pPr marL="2741731" indent="0">
              <a:buNone/>
              <a:defRPr sz="1600" b="1"/>
            </a:lvl7pPr>
            <a:lvl8pPr marL="3198686" indent="0">
              <a:buNone/>
              <a:defRPr sz="1600" b="1"/>
            </a:lvl8pPr>
            <a:lvl9pPr marL="36556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9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55" indent="0">
              <a:buNone/>
              <a:defRPr sz="1200"/>
            </a:lvl2pPr>
            <a:lvl3pPr marL="913910" indent="0">
              <a:buNone/>
              <a:defRPr sz="1000"/>
            </a:lvl3pPr>
            <a:lvl4pPr marL="1370865" indent="0">
              <a:buNone/>
              <a:defRPr sz="900"/>
            </a:lvl4pPr>
            <a:lvl5pPr marL="1827821" indent="0">
              <a:buNone/>
              <a:defRPr sz="900"/>
            </a:lvl5pPr>
            <a:lvl6pPr marL="2284776" indent="0">
              <a:buNone/>
              <a:defRPr sz="900"/>
            </a:lvl6pPr>
            <a:lvl7pPr marL="2741731" indent="0">
              <a:buNone/>
              <a:defRPr sz="900"/>
            </a:lvl7pPr>
            <a:lvl8pPr marL="3198686" indent="0">
              <a:buNone/>
              <a:defRPr sz="900"/>
            </a:lvl8pPr>
            <a:lvl9pPr marL="36556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55" indent="0">
              <a:buNone/>
              <a:defRPr sz="2800"/>
            </a:lvl2pPr>
            <a:lvl3pPr marL="913910" indent="0">
              <a:buNone/>
              <a:defRPr sz="2400"/>
            </a:lvl3pPr>
            <a:lvl4pPr marL="1370865" indent="0">
              <a:buNone/>
              <a:defRPr sz="2000"/>
            </a:lvl4pPr>
            <a:lvl5pPr marL="1827821" indent="0">
              <a:buNone/>
              <a:defRPr sz="2000"/>
            </a:lvl5pPr>
            <a:lvl6pPr marL="2284776" indent="0">
              <a:buNone/>
              <a:defRPr sz="2000"/>
            </a:lvl6pPr>
            <a:lvl7pPr marL="2741731" indent="0">
              <a:buNone/>
              <a:defRPr sz="2000"/>
            </a:lvl7pPr>
            <a:lvl8pPr marL="3198686" indent="0">
              <a:buNone/>
              <a:defRPr sz="2000"/>
            </a:lvl8pPr>
            <a:lvl9pPr marL="365564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55" indent="0">
              <a:buNone/>
              <a:defRPr sz="1200"/>
            </a:lvl2pPr>
            <a:lvl3pPr marL="913910" indent="0">
              <a:buNone/>
              <a:defRPr sz="1000"/>
            </a:lvl3pPr>
            <a:lvl4pPr marL="1370865" indent="0">
              <a:buNone/>
              <a:defRPr sz="900"/>
            </a:lvl4pPr>
            <a:lvl5pPr marL="1827821" indent="0">
              <a:buNone/>
              <a:defRPr sz="900"/>
            </a:lvl5pPr>
            <a:lvl6pPr marL="2284776" indent="0">
              <a:buNone/>
              <a:defRPr sz="900"/>
            </a:lvl6pPr>
            <a:lvl7pPr marL="2741731" indent="0">
              <a:buNone/>
              <a:defRPr sz="900"/>
            </a:lvl7pPr>
            <a:lvl8pPr marL="3198686" indent="0">
              <a:buNone/>
              <a:defRPr sz="900"/>
            </a:lvl8pPr>
            <a:lvl9pPr marL="36556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91" tIns="45696" rIns="91391" bIns="4569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91" tIns="45696" rIns="91391" bIns="4569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39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6" indent="-342716" algn="l" defTabSz="9139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52" indent="-285597" algn="l" defTabSz="91391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88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43" indent="-228478" algn="l" defTabSz="9139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98" indent="-228478" algn="l" defTabSz="9139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53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08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64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19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5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0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65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21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76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31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86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41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69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17799" y="-14642"/>
            <a:ext cx="925264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18" name="Flowchart: Document 17"/>
          <p:cNvSpPr/>
          <p:nvPr/>
        </p:nvSpPr>
        <p:spPr>
          <a:xfrm>
            <a:off x="-43199" y="10758"/>
            <a:ext cx="9252641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rgbClr val="50AE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721540" y="1995618"/>
            <a:ext cx="6965260" cy="1121080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76335" y="2109520"/>
            <a:ext cx="992332" cy="992332"/>
            <a:chOff x="1212273" y="1084984"/>
            <a:chExt cx="992332" cy="992332"/>
          </a:xfrm>
          <a:solidFill>
            <a:srgbClr val="00B0F0"/>
          </a:solidFill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659635" y="-848744"/>
            <a:ext cx="2469633" cy="2296731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50AEC8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CEC8E"/>
            </a:solidFill>
            <a:ln>
              <a:solidFill>
                <a:srgbClr val="FCEC8E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676400" y="483896"/>
            <a:ext cx="7162800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6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CĐ1. EM LỚN LÊN TỪNG NGÀY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62000" y="2162639"/>
            <a:ext cx="990600" cy="95405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Bài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925753" y="2190750"/>
            <a:ext cx="3476401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685800"/>
            <a:r>
              <a:rPr lang="en-US" sz="4050" b="1" cap="all" dirty="0" err="1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050" b="1" cap="all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TẬP 1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1450834" y="3105150"/>
            <a:ext cx="61501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zh-CN" sz="4000" b="1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   Từ ngữ chỉ sự vật, hoạt động. Câu giới thiệu. (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tr</a:t>
            </a:r>
            <a:r>
              <a:rPr lang="en-US" altLang="zh-CN" sz="4000" b="1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15)</a:t>
            </a:r>
            <a:endParaRPr lang="zh-CN" altLang="en-US" sz="4000" b="1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5C48CF-4251-AFA7-D2F8-9C4AD5B75188}"/>
              </a:ext>
            </a:extLst>
          </p:cNvPr>
          <p:cNvSpPr txBox="1"/>
          <p:nvPr/>
        </p:nvSpPr>
        <p:spPr>
          <a:xfrm>
            <a:off x="-243365" y="252578"/>
            <a:ext cx="1786641" cy="55394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685800">
              <a:defRPr/>
            </a:pPr>
            <a:r>
              <a:rPr 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</a:t>
            </a:r>
            <a:r>
              <a:rPr lang="en-US" sz="30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83030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1" b="92315" l="1286" r="99857">
                        <a14:foregroundMark x1="43143" y1="40278" x2="51143" y2="46667"/>
                        <a14:foregroundMark x1="51143" y1="46667" x2="51143" y2="46667"/>
                        <a14:foregroundMark x1="35571" y1="24722" x2="35571" y2="24722"/>
                        <a14:foregroundMark x1="35571" y1="24722" x2="61857" y2="23704"/>
                        <a14:foregroundMark x1="40429" y1="33333" x2="43857" y2="32315"/>
                        <a14:foregroundMark x1="44714" y1="32130" x2="53857" y2="31852"/>
                        <a14:foregroundMark x1="30143" y1="49907" x2="30143" y2="49907"/>
                        <a14:foregroundMark x1="30143" y1="49907" x2="40429" y2="48611"/>
                        <a14:foregroundMark x1="40429" y1="77500" x2="40429" y2="77500"/>
                        <a14:foregroundMark x1="39714" y1="77315" x2="39714" y2="88611"/>
                        <a14:foregroundMark x1="39714" y1="88611" x2="39714" y2="88611"/>
                        <a14:foregroundMark x1="61429" y1="78056" x2="61429" y2="78056"/>
                        <a14:foregroundMark x1="61429" y1="78056" x2="64429" y2="87685"/>
                        <a14:foregroundMark x1="64429" y1="87685" x2="64429" y2="87685"/>
                        <a14:foregroundMark x1="31714" y1="91389" x2="31714" y2="91389"/>
                        <a14:foregroundMark x1="31714" y1="91389" x2="42429" y2="86389"/>
                        <a14:foregroundMark x1="43571" y1="85648" x2="44714" y2="85463"/>
                        <a14:foregroundMark x1="44714" y1="84907" x2="44714" y2="84907"/>
                        <a14:foregroundMark x1="45429" y1="84167" x2="45429" y2="84167"/>
                        <a14:foregroundMark x1="45429" y1="84167" x2="45429" y2="84167"/>
                        <a14:foregroundMark x1="66714" y1="82685" x2="66714" y2="82685"/>
                        <a14:foregroundMark x1="67571" y1="83704" x2="77429" y2="87870"/>
                        <a14:foregroundMark x1="57286" y1="86944" x2="57286" y2="86944"/>
                        <a14:foregroundMark x1="57286" y1="86944" x2="60286" y2="83981"/>
                        <a14:foregroundMark x1="36286" y1="91389" x2="47286" y2="87870"/>
                        <a14:foregroundMark x1="55286" y1="89630" x2="80429" y2="8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427" t="32392" r="15028" b="47058"/>
          <a:stretch/>
        </p:blipFill>
        <p:spPr>
          <a:xfrm rot="21323467">
            <a:off x="7591134" y="2838277"/>
            <a:ext cx="721876" cy="867394"/>
          </a:xfrm>
          <a:prstGeom prst="teardrop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907" b="93056" l="11571" r="84143">
                        <a14:foregroundMark x1="32429" y1="53796" x2="35143" y2="49352"/>
                        <a14:foregroundMark x1="35143" y1="49167" x2="35143" y2="49167"/>
                        <a14:foregroundMark x1="39714" y1="44722" x2="53000" y2="42500"/>
                        <a14:foregroundMark x1="41571" y1="40741" x2="46143" y2="43426"/>
                        <a14:foregroundMark x1="54571" y1="41759" x2="48429" y2="48611"/>
                        <a14:foregroundMark x1="55286" y1="47685" x2="58429" y2="46944"/>
                        <a14:foregroundMark x1="39714" y1="80278" x2="39000" y2="88611"/>
                        <a14:foregroundMark x1="59857" y1="80000" x2="65571" y2="87870"/>
                        <a14:foregroundMark x1="31286" y1="91389" x2="44286" y2="87130"/>
                        <a14:foregroundMark x1="44714" y1="87130" x2="45857" y2="86204"/>
                        <a14:foregroundMark x1="45857" y1="86204" x2="45857" y2="86204"/>
                        <a14:foregroundMark x1="46143" y1="85648" x2="46143" y2="85648"/>
                        <a14:foregroundMark x1="37857" y1="91574" x2="47000" y2="86944"/>
                        <a14:foregroundMark x1="47000" y1="86944" x2="47000" y2="86944"/>
                        <a14:foregroundMark x1="57286" y1="85926" x2="61857" y2="84907"/>
                        <a14:foregroundMark x1="64857" y1="81019" x2="71000" y2="84167"/>
                        <a14:foregroundMark x1="42429" y1="81204" x2="45857" y2="84722"/>
                        <a14:foregroundMark x1="42714" y1="40741" x2="53000" y2="41759"/>
                        <a14:foregroundMark x1="66000" y1="47685" x2="67857" y2="54815"/>
                        <a14:foregroundMark x1="67286" y1="90093" x2="77714" y2="89259"/>
                        <a14:foregroundMark x1="77714" y1="89259" x2="77714" y2="89259"/>
                        <a14:foregroundMark x1="77714" y1="89259" x2="77714" y2="89259"/>
                        <a14:foregroundMark x1="77714" y1="89259" x2="77714" y2="89259"/>
                        <a14:foregroundMark x1="77714" y1="89259" x2="77714" y2="89259"/>
                        <a14:foregroundMark x1="77714" y1="89259" x2="77714" y2="89259"/>
                        <a14:backgroundMark x1="72429" y1="40463" x2="74000" y2="50093"/>
                        <a14:backgroundMark x1="67571" y1="47685" x2="74000" y2="51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662" y="971550"/>
            <a:ext cx="3039261" cy="479334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28134" y="361950"/>
            <a:ext cx="624449" cy="609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6799" y="451247"/>
            <a:ext cx="7571445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sz="24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24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24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giới</a:t>
            </a:r>
            <a:r>
              <a:rPr lang="en-US" sz="24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thiệu</a:t>
            </a:r>
            <a:r>
              <a:rPr lang="en-US" sz="24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lang="en-US" sz="24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mẫu</a:t>
            </a:r>
            <a:r>
              <a:rPr lang="en-US" sz="24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sz="24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24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tập</a:t>
            </a:r>
            <a:r>
              <a:rPr lang="en-US" sz="24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219200" y="819150"/>
            <a:ext cx="2705100" cy="531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5668870" y="781117"/>
            <a:ext cx="3475130" cy="978932"/>
            <a:chOff x="5150414" y="1059418"/>
            <a:chExt cx="3475130" cy="978932"/>
          </a:xfrm>
        </p:grpSpPr>
        <p:sp>
          <p:nvSpPr>
            <p:cNvPr id="17" name="Oval Callout 16"/>
            <p:cNvSpPr/>
            <p:nvPr/>
          </p:nvSpPr>
          <p:spPr>
            <a:xfrm>
              <a:off x="5150414" y="1059418"/>
              <a:ext cx="3307786" cy="978932"/>
            </a:xfrm>
            <a:prstGeom prst="wedgeEllipseCallout">
              <a:avLst>
                <a:gd name="adj1" fmla="val -47826"/>
                <a:gd name="adj2" fmla="val 4866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50414" y="1268651"/>
              <a:ext cx="34751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Em</a:t>
              </a:r>
              <a:r>
                <a:rPr lang="en-US" sz="2800" b="1" dirty="0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là</a:t>
              </a:r>
              <a:r>
                <a:rPr lang="en-US" sz="2800" b="1" dirty="0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học</a:t>
              </a:r>
              <a:r>
                <a:rPr lang="en-US" sz="2800" b="1" dirty="0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sinh</a:t>
              </a:r>
              <a:r>
                <a:rPr lang="en-US" sz="2800" b="1" dirty="0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lớp</a:t>
              </a:r>
              <a:r>
                <a:rPr lang="en-US" sz="2800" b="1" dirty="0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>
                  <a:solidFill>
                    <a:srgbClr val="0070C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2.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63" b="97878" l="750" r="90000">
                        <a14:foregroundMark x1="14375" y1="45194" x2="32000" y2="80275"/>
                        <a14:foregroundMark x1="40375" y1="89638" x2="40125" y2="96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535" y="736038"/>
            <a:ext cx="5257800" cy="52643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41" b="92315" l="1286" r="99857">
                        <a14:foregroundMark x1="43143" y1="40278" x2="51143" y2="46667"/>
                        <a14:foregroundMark x1="51143" y1="46667" x2="51143" y2="46667"/>
                        <a14:foregroundMark x1="35571" y1="24722" x2="35571" y2="24722"/>
                        <a14:foregroundMark x1="35571" y1="24722" x2="61857" y2="23704"/>
                        <a14:foregroundMark x1="40429" y1="33333" x2="43857" y2="32315"/>
                        <a14:foregroundMark x1="44714" y1="32130" x2="53857" y2="31852"/>
                        <a14:foregroundMark x1="30143" y1="49907" x2="30143" y2="49907"/>
                        <a14:foregroundMark x1="30143" y1="49907" x2="40429" y2="48611"/>
                        <a14:foregroundMark x1="40429" y1="77500" x2="40429" y2="77500"/>
                        <a14:foregroundMark x1="39714" y1="77315" x2="39714" y2="88611"/>
                        <a14:foregroundMark x1="39714" y1="88611" x2="39714" y2="88611"/>
                        <a14:foregroundMark x1="61429" y1="78056" x2="61429" y2="78056"/>
                        <a14:foregroundMark x1="61429" y1="78056" x2="64429" y2="87685"/>
                        <a14:foregroundMark x1="64429" y1="87685" x2="64429" y2="87685"/>
                        <a14:foregroundMark x1="31714" y1="91389" x2="31714" y2="91389"/>
                        <a14:foregroundMark x1="31714" y1="91389" x2="42429" y2="86389"/>
                        <a14:foregroundMark x1="43571" y1="85648" x2="44714" y2="85463"/>
                        <a14:foregroundMark x1="44714" y1="84907" x2="44714" y2="84907"/>
                        <a14:foregroundMark x1="45429" y1="84167" x2="45429" y2="84167"/>
                        <a14:foregroundMark x1="45429" y1="84167" x2="45429" y2="84167"/>
                        <a14:foregroundMark x1="66714" y1="82685" x2="66714" y2="82685"/>
                        <a14:foregroundMark x1="67571" y1="83704" x2="77429" y2="87870"/>
                        <a14:foregroundMark x1="57286" y1="86944" x2="57286" y2="86944"/>
                        <a14:foregroundMark x1="57286" y1="86944" x2="60286" y2="83981"/>
                        <a14:foregroundMark x1="36286" y1="91389" x2="47286" y2="87870"/>
                        <a14:foregroundMark x1="55286" y1="89630" x2="80429" y2="8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8" t="-2494" r="11420" b="60109"/>
          <a:stretch/>
        </p:blipFill>
        <p:spPr>
          <a:xfrm>
            <a:off x="6267224" y="1522794"/>
            <a:ext cx="1896930" cy="1495038"/>
          </a:xfrm>
          <a:prstGeom prst="ellipse">
            <a:avLst/>
          </a:prstGeom>
        </p:spPr>
      </p:pic>
      <p:pic>
        <p:nvPicPr>
          <p:cNvPr id="22" name="Picture 21" hidden="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1" b="92315" l="1286" r="99857">
                        <a14:foregroundMark x1="43143" y1="40278" x2="51143" y2="46667"/>
                        <a14:foregroundMark x1="51143" y1="46667" x2="51143" y2="46667"/>
                        <a14:foregroundMark x1="35571" y1="24722" x2="35571" y2="24722"/>
                        <a14:foregroundMark x1="35571" y1="24722" x2="61857" y2="23704"/>
                        <a14:foregroundMark x1="40429" y1="33333" x2="43857" y2="32315"/>
                        <a14:foregroundMark x1="44714" y1="32130" x2="53857" y2="31852"/>
                        <a14:foregroundMark x1="30143" y1="49907" x2="30143" y2="49907"/>
                        <a14:foregroundMark x1="30143" y1="49907" x2="40429" y2="48611"/>
                        <a14:foregroundMark x1="40429" y1="77500" x2="40429" y2="77500"/>
                        <a14:foregroundMark x1="39714" y1="77315" x2="39714" y2="88611"/>
                        <a14:foregroundMark x1="39714" y1="88611" x2="39714" y2="88611"/>
                        <a14:foregroundMark x1="61429" y1="78056" x2="61429" y2="78056"/>
                        <a14:foregroundMark x1="61429" y1="78056" x2="64429" y2="87685"/>
                        <a14:foregroundMark x1="64429" y1="87685" x2="64429" y2="87685"/>
                        <a14:foregroundMark x1="31714" y1="91389" x2="31714" y2="91389"/>
                        <a14:foregroundMark x1="31714" y1="91389" x2="42429" y2="86389"/>
                        <a14:foregroundMark x1="43571" y1="85648" x2="44714" y2="85463"/>
                        <a14:foregroundMark x1="44714" y1="84907" x2="44714" y2="84907"/>
                        <a14:foregroundMark x1="45429" y1="84167" x2="45429" y2="84167"/>
                        <a14:foregroundMark x1="45429" y1="84167" x2="45429" y2="84167"/>
                        <a14:foregroundMark x1="66714" y1="82685" x2="66714" y2="82685"/>
                        <a14:foregroundMark x1="67571" y1="83704" x2="77429" y2="87870"/>
                        <a14:foregroundMark x1="57286" y1="86944" x2="57286" y2="86944"/>
                        <a14:foregroundMark x1="57286" y1="86944" x2="60286" y2="83981"/>
                        <a14:foregroundMark x1="36286" y1="91389" x2="47286" y2="87870"/>
                        <a14:foregroundMark x1="55286" y1="89630" x2="80429" y2="8916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85" t="34016" r="9216" b="42811"/>
          <a:stretch/>
        </p:blipFill>
        <p:spPr>
          <a:xfrm rot="10800000">
            <a:off x="3991168" y="2888994"/>
            <a:ext cx="1000350" cy="978156"/>
          </a:xfrm>
          <a:prstGeom prst="ellipse">
            <a:avLst/>
          </a:prstGeom>
          <a:ln>
            <a:noFill/>
          </a:ln>
          <a:effectLst>
            <a:glow rad="127000">
              <a:schemeClr val="accent1">
                <a:alpha val="0"/>
              </a:schemeClr>
            </a:glow>
            <a:outerShdw sx="1000" sy="1000" algn="ctr" rotWithShape="0">
              <a:schemeClr val="bg1">
                <a:alpha val="0"/>
              </a:schemeClr>
            </a:outerShdw>
            <a:reflection stA="0" endPos="65000" dist="50800" dir="5400000" sy="-100000" algn="bl" rotWithShape="0"/>
          </a:effectLst>
        </p:spPr>
      </p:pic>
      <p:sp>
        <p:nvSpPr>
          <p:cNvPr id="14" name="Rectangle 13"/>
          <p:cNvSpPr/>
          <p:nvPr/>
        </p:nvSpPr>
        <p:spPr>
          <a:xfrm>
            <a:off x="0" y="4994844"/>
            <a:ext cx="9144000" cy="1333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-19050"/>
            <a:ext cx="9144000" cy="20934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1736" y="1716484"/>
            <a:ext cx="3475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Mẹ em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bác sĩ.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6526" y="2258754"/>
            <a:ext cx="48926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Trường em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 </a:t>
            </a:r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Trường Tiểu học Ngọc Lâm.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1694" y="3264920"/>
            <a:ext cx="44765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Con mèo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 </a:t>
            </a:r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con vật nuôi em yêu thích.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807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9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-3744"/>
            <a:ext cx="9144000" cy="20934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grpSp>
        <p:nvGrpSpPr>
          <p:cNvPr id="12" name="组合 43"/>
          <p:cNvGrpSpPr/>
          <p:nvPr/>
        </p:nvGrpSpPr>
        <p:grpSpPr>
          <a:xfrm>
            <a:off x="2999101" y="950362"/>
            <a:ext cx="313637" cy="206924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zh-CN" altLang="en-US" sz="2800" b="1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just">
                <a:lnSpc>
                  <a:spcPct val="150000"/>
                </a:lnSpc>
              </a:pPr>
              <a:endParaRPr lang="zh-CN" altLang="en-US" sz="2800" b="1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3" name="文本框 6"/>
          <p:cNvSpPr txBox="1">
            <a:spLocks noChangeArrowheads="1"/>
          </p:cNvSpPr>
          <p:nvPr/>
        </p:nvSpPr>
        <p:spPr bwMode="auto">
          <a:xfrm>
            <a:off x="3494003" y="931994"/>
            <a:ext cx="4659397" cy="953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just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 dirty="0" err="1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Tìm</a:t>
            </a:r>
            <a:r>
              <a:rPr lang="en-US" altLang="zh-CN" sz="2800" b="1" dirty="0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được</a:t>
            </a:r>
            <a:r>
              <a:rPr lang="en-US" altLang="zh-CN" sz="2800" b="1" dirty="0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từ</a:t>
            </a:r>
            <a:r>
              <a:rPr lang="en-US" altLang="zh-CN" sz="2800" b="1" dirty="0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chỉ</a:t>
            </a:r>
            <a:r>
              <a:rPr lang="en-US" altLang="zh-CN" sz="2800" b="1" dirty="0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sự</a:t>
            </a:r>
            <a:r>
              <a:rPr lang="en-US" altLang="zh-CN" sz="2800" b="1" dirty="0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vật</a:t>
            </a:r>
            <a:r>
              <a:rPr lang="en-US" altLang="zh-CN" sz="2800" b="1" dirty="0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hoạt</a:t>
            </a:r>
            <a:r>
              <a:rPr lang="en-US" altLang="zh-CN" sz="2800" b="1" dirty="0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động</a:t>
            </a:r>
            <a:r>
              <a:rPr lang="en-US" altLang="zh-CN" sz="2800" b="1" dirty="0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.</a:t>
            </a:r>
            <a:endParaRPr lang="zh-CN" altLang="en-US" sz="2800" b="1" dirty="0">
              <a:solidFill>
                <a:prstClr val="black"/>
              </a:solidFill>
              <a:latin typeface="Times New Roman" pitchFamily="18" charset="0"/>
              <a:ea typeface="字魂59号-创粗黑" panose="00000500000000000000" pitchFamily="2" charset="-122"/>
              <a:cs typeface="Times New Roman" pitchFamily="18" charset="0"/>
              <a:sym typeface="字魂59号-创粗黑" panose="00000500000000000000" pitchFamily="2" charset="-122"/>
            </a:endParaRPr>
          </a:p>
        </p:txBody>
      </p:sp>
      <p:grpSp>
        <p:nvGrpSpPr>
          <p:cNvPr id="14" name="组合 756"/>
          <p:cNvGrpSpPr/>
          <p:nvPr/>
        </p:nvGrpSpPr>
        <p:grpSpPr>
          <a:xfrm>
            <a:off x="2999101" y="1848203"/>
            <a:ext cx="313637" cy="206924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zh-CN" altLang="en-US" sz="2800" b="1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just">
                <a:lnSpc>
                  <a:spcPct val="150000"/>
                </a:lnSpc>
              </a:pPr>
              <a:endParaRPr lang="zh-CN" altLang="en-US" sz="2800" b="1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0" name="文本框 6"/>
          <p:cNvSpPr txBox="1">
            <a:spLocks noChangeArrowheads="1"/>
          </p:cNvSpPr>
          <p:nvPr/>
        </p:nvSpPr>
        <p:spPr bwMode="auto">
          <a:xfrm>
            <a:off x="3494003" y="2276782"/>
            <a:ext cx="5323474" cy="52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just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 dirty="0" err="1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Tạo</a:t>
            </a:r>
            <a:r>
              <a:rPr lang="en-US" altLang="zh-CN" sz="2800" b="1" dirty="0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được</a:t>
            </a:r>
            <a:r>
              <a:rPr lang="en-US" altLang="zh-CN" sz="2800" b="1" dirty="0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câu</a:t>
            </a:r>
            <a:r>
              <a:rPr lang="en-US" altLang="zh-CN" sz="2800" b="1" dirty="0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giới</a:t>
            </a:r>
            <a:r>
              <a:rPr lang="en-US" altLang="zh-CN" sz="2800" b="1" dirty="0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thiệu</a:t>
            </a:r>
            <a:r>
              <a:rPr lang="en-US" altLang="zh-CN" sz="2800" b="1" dirty="0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.</a:t>
            </a:r>
            <a:endParaRPr lang="zh-CN" altLang="en-US" sz="2800" b="1" dirty="0">
              <a:solidFill>
                <a:prstClr val="black"/>
              </a:solidFill>
              <a:latin typeface="Times New Roman" pitchFamily="18" charset="0"/>
              <a:ea typeface="字魂59号-创粗黑" panose="00000500000000000000" pitchFamily="2" charset="-122"/>
              <a:cs typeface="Times New Roman" pitchFamily="18" charset="0"/>
              <a:sym typeface="字魂59号-创粗黑" panose="00000500000000000000" pitchFamily="2" charset="-122"/>
            </a:endParaRPr>
          </a:p>
        </p:txBody>
      </p:sp>
      <p:grpSp>
        <p:nvGrpSpPr>
          <p:cNvPr id="21" name="组合 763"/>
          <p:cNvGrpSpPr/>
          <p:nvPr/>
        </p:nvGrpSpPr>
        <p:grpSpPr>
          <a:xfrm>
            <a:off x="2999101" y="2790937"/>
            <a:ext cx="313637" cy="206924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zh-CN" altLang="en-US" sz="2800" b="1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just">
                <a:lnSpc>
                  <a:spcPct val="150000"/>
                </a:lnSpc>
              </a:pPr>
              <a:endParaRPr lang="zh-CN" altLang="en-US" sz="2800" b="1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2966903" y="3733670"/>
            <a:ext cx="313637" cy="206924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zh-CN" altLang="en-US" sz="2800" b="1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just">
                <a:lnSpc>
                  <a:spcPct val="150000"/>
                </a:lnSpc>
              </a:pPr>
              <a:endParaRPr lang="zh-CN" altLang="en-US" sz="2800" b="1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3" name="文本框 6"/>
          <p:cNvSpPr txBox="1">
            <a:spLocks noChangeArrowheads="1"/>
          </p:cNvSpPr>
          <p:nvPr/>
        </p:nvSpPr>
        <p:spPr bwMode="auto">
          <a:xfrm>
            <a:off x="3436352" y="3370394"/>
            <a:ext cx="5355672" cy="52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just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 dirty="0" err="1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Viết</a:t>
            </a:r>
            <a:r>
              <a:rPr lang="en-US" altLang="zh-CN" sz="2800" b="1" dirty="0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được</a:t>
            </a:r>
            <a:r>
              <a:rPr lang="en-US" altLang="zh-CN" sz="2800" b="1" dirty="0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câu</a:t>
            </a:r>
            <a:r>
              <a:rPr lang="en-US" altLang="zh-CN" sz="2800" b="1" dirty="0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giới</a:t>
            </a:r>
            <a:r>
              <a:rPr lang="en-US" altLang="zh-CN" sz="2800" b="1" dirty="0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thiệu</a:t>
            </a:r>
            <a:r>
              <a:rPr lang="en-US" altLang="zh-CN" sz="2800" b="1" dirty="0">
                <a:solidFill>
                  <a:prstClr val="black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.</a:t>
            </a:r>
            <a:endParaRPr lang="zh-CN" altLang="en-US" sz="2800" b="1" dirty="0">
              <a:solidFill>
                <a:prstClr val="black"/>
              </a:solidFill>
              <a:latin typeface="Times New Roman" pitchFamily="18" charset="0"/>
              <a:ea typeface="字魂59号-创粗黑" panose="00000500000000000000" pitchFamily="2" charset="-122"/>
              <a:cs typeface="Times New Roman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230" r="89549">
                        <a14:foregroundMark x1="20902" y1="23925" x2="9836" y2="45968"/>
                        <a14:foregroundMark x1="10861" y1="46774" x2="12705" y2="69892"/>
                        <a14:foregroundMark x1="16189" y1="36290" x2="23361" y2="69086"/>
                        <a14:foregroundMark x1="13934" y1="40860" x2="13320" y2="75538"/>
                        <a14:foregroundMark x1="15779" y1="69892" x2="29918" y2="87634"/>
                        <a14:foregroundMark x1="22336" y1="70699" x2="37500" y2="82527"/>
                        <a14:foregroundMark x1="18033" y1="37097" x2="40164" y2="23387"/>
                        <a14:foregroundMark x1="17418" y1="32796" x2="37705" y2="21774"/>
                        <a14:foregroundMark x1="22131" y1="24194" x2="37500" y2="18548"/>
                        <a14:foregroundMark x1="42828" y1="23118" x2="52869" y2="36290"/>
                        <a14:foregroundMark x1="41189" y1="45699" x2="33402" y2="66129"/>
                        <a14:foregroundMark x1="34631" y1="41667" x2="31762" y2="62097"/>
                        <a14:foregroundMark x1="68443" y1="9140" x2="65984" y2="13172"/>
                        <a14:foregroundMark x1="69467" y1="9409" x2="62090" y2="20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679" y="1035320"/>
            <a:ext cx="911736" cy="69511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230" r="89549">
                        <a14:foregroundMark x1="20902" y1="23925" x2="9836" y2="45968"/>
                        <a14:foregroundMark x1="10861" y1="46774" x2="12705" y2="69892"/>
                        <a14:foregroundMark x1="16189" y1="36290" x2="23361" y2="69086"/>
                        <a14:foregroundMark x1="13934" y1="40860" x2="13320" y2="75538"/>
                        <a14:foregroundMark x1="15779" y1="69892" x2="29918" y2="87634"/>
                        <a14:foregroundMark x1="22336" y1="70699" x2="37500" y2="82527"/>
                        <a14:foregroundMark x1="18033" y1="37097" x2="40164" y2="23387"/>
                        <a14:foregroundMark x1="17418" y1="32796" x2="37705" y2="21774"/>
                        <a14:foregroundMark x1="22131" y1="24194" x2="37500" y2="18548"/>
                        <a14:foregroundMark x1="42828" y1="23118" x2="52869" y2="36290"/>
                        <a14:foregroundMark x1="41189" y1="45699" x2="33402" y2="66129"/>
                        <a14:foregroundMark x1="34631" y1="41667" x2="31762" y2="62097"/>
                        <a14:foregroundMark x1="68443" y1="9140" x2="65984" y2="13172"/>
                        <a14:foregroundMark x1="69467" y1="9409" x2="62090" y2="20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391" y="2139791"/>
            <a:ext cx="911736" cy="6951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230" r="89549">
                        <a14:foregroundMark x1="20902" y1="23925" x2="9836" y2="45968"/>
                        <a14:foregroundMark x1="10861" y1="46774" x2="12705" y2="69892"/>
                        <a14:foregroundMark x1="16189" y1="36290" x2="23361" y2="69086"/>
                        <a14:foregroundMark x1="13934" y1="40860" x2="13320" y2="75538"/>
                        <a14:foregroundMark x1="15779" y1="69892" x2="29918" y2="87634"/>
                        <a14:foregroundMark x1="22336" y1="70699" x2="37500" y2="82527"/>
                        <a14:foregroundMark x1="18033" y1="37097" x2="40164" y2="23387"/>
                        <a14:foregroundMark x1="17418" y1="32796" x2="37705" y2="21774"/>
                        <a14:foregroundMark x1="22131" y1="24194" x2="37500" y2="18548"/>
                        <a14:foregroundMark x1="42828" y1="23118" x2="52869" y2="36290"/>
                        <a14:foregroundMark x1="41189" y1="45699" x2="33402" y2="66129"/>
                        <a14:foregroundMark x1="34631" y1="41667" x2="31762" y2="62097"/>
                        <a14:foregroundMark x1="68443" y1="9140" x2="65984" y2="13172"/>
                        <a14:foregroundMark x1="69467" y1="9409" x2="62090" y2="20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747" y="3257550"/>
            <a:ext cx="911736" cy="695113"/>
          </a:xfrm>
          <a:prstGeom prst="rect">
            <a:avLst/>
          </a:prstGeom>
        </p:spPr>
      </p:pic>
      <p:pic>
        <p:nvPicPr>
          <p:cNvPr id="36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548"/>
            <a:ext cx="2057400" cy="149100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652831" y="819150"/>
            <a:ext cx="1541909" cy="3271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4400" b="1" dirty="0">
                <a:solidFill>
                  <a:srgbClr val="F79646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421157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782181"/>
            <a:ext cx="6096000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Dặn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dò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giới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thiệu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Xem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trước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16.</a:t>
            </a:r>
          </a:p>
        </p:txBody>
      </p:sp>
    </p:spTree>
    <p:extLst>
      <p:ext uri="{BB962C8B-B14F-4D97-AF65-F5344CB8AC3E}">
        <p14:creationId xmlns:p14="http://schemas.microsoft.com/office/powerpoint/2010/main" val="338851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804272"/>
            <a:ext cx="6057900" cy="3311595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633" y="276503"/>
            <a:ext cx="1506333" cy="150226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9" y="1"/>
            <a:ext cx="2828845" cy="2842022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1526395" y="3571029"/>
            <a:ext cx="664356" cy="480020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682" y="3250489"/>
            <a:ext cx="1717683" cy="798235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2773929"/>
            <a:ext cx="9149226" cy="2369572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-949609" y="-373267"/>
            <a:ext cx="457200" cy="457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06186" y="1200150"/>
            <a:ext cx="311553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685800"/>
            <a:r>
              <a:rPr lang="en-US" sz="4050" b="1" cap="all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  <p:sp>
        <p:nvSpPr>
          <p:cNvPr id="17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1450834" y="2114550"/>
            <a:ext cx="61501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zh-CN" sz="3300" b="1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   Từ ngữ chỉ sự vật, hoạt động. Câu giới thiệu. (</a:t>
            </a:r>
            <a:r>
              <a:rPr lang="en-US" altLang="zh-CN" sz="3300" b="1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tr</a:t>
            </a:r>
            <a:r>
              <a:rPr lang="en-US" altLang="zh-CN" sz="3300" b="1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15)</a:t>
            </a:r>
            <a:endParaRPr lang="zh-CN" altLang="en-US" sz="3300" b="1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2391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2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-3744"/>
            <a:ext cx="9144000" cy="20934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grpSp>
        <p:nvGrpSpPr>
          <p:cNvPr id="12" name="组合 43"/>
          <p:cNvGrpSpPr/>
          <p:nvPr/>
        </p:nvGrpSpPr>
        <p:grpSpPr>
          <a:xfrm>
            <a:off x="2999101" y="950362"/>
            <a:ext cx="313637" cy="206924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just">
                <a:lnSpc>
                  <a:spcPct val="150000"/>
                </a:lnSpc>
              </a:pPr>
              <a:endParaRPr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3" name="文本框 6"/>
          <p:cNvSpPr txBox="1">
            <a:spLocks noChangeArrowheads="1"/>
          </p:cNvSpPr>
          <p:nvPr/>
        </p:nvSpPr>
        <p:spPr bwMode="auto">
          <a:xfrm>
            <a:off x="3494003" y="931994"/>
            <a:ext cx="4659397" cy="953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just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 dirty="0" err="1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Tìm</a:t>
            </a:r>
            <a:r>
              <a:rPr lang="en-US" altLang="zh-CN" sz="28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được</a:t>
            </a:r>
            <a:r>
              <a:rPr lang="en-US" altLang="zh-CN" sz="28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từ</a:t>
            </a:r>
            <a:r>
              <a:rPr lang="en-US" altLang="zh-CN" sz="28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ngữ</a:t>
            </a:r>
            <a:r>
              <a:rPr lang="en-US" altLang="zh-CN" sz="28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chỉ</a:t>
            </a:r>
            <a:r>
              <a:rPr lang="en-US" altLang="zh-CN" sz="28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sự</a:t>
            </a:r>
            <a:r>
              <a:rPr lang="en-US" altLang="zh-CN" sz="28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vật</a:t>
            </a:r>
            <a:r>
              <a:rPr lang="en-US" altLang="zh-CN" sz="28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2800" b="1" dirty="0" err="1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từ</a:t>
            </a:r>
            <a:r>
              <a:rPr lang="en-US" altLang="zh-CN" sz="28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ngữ</a:t>
            </a:r>
            <a:r>
              <a:rPr lang="en-US" altLang="zh-CN" sz="28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chỉ</a:t>
            </a:r>
            <a:r>
              <a:rPr lang="en-US" altLang="zh-CN" sz="28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hoạt</a:t>
            </a:r>
            <a:r>
              <a:rPr lang="en-US" altLang="zh-CN" sz="28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động</a:t>
            </a:r>
            <a:r>
              <a:rPr lang="en-US" altLang="zh-CN" sz="28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.</a:t>
            </a:r>
            <a:endParaRPr lang="zh-CN" altLang="en-US" sz="2800" b="1" dirty="0">
              <a:latin typeface="Times New Roman" pitchFamily="18" charset="0"/>
              <a:ea typeface="字魂59号-创粗黑" panose="00000500000000000000" pitchFamily="2" charset="-122"/>
              <a:cs typeface="Times New Roman" pitchFamily="18" charset="0"/>
              <a:sym typeface="字魂59号-创粗黑" panose="00000500000000000000" pitchFamily="2" charset="-122"/>
            </a:endParaRPr>
          </a:p>
        </p:txBody>
      </p:sp>
      <p:grpSp>
        <p:nvGrpSpPr>
          <p:cNvPr id="14" name="组合 756"/>
          <p:cNvGrpSpPr/>
          <p:nvPr/>
        </p:nvGrpSpPr>
        <p:grpSpPr>
          <a:xfrm>
            <a:off x="2999101" y="1848203"/>
            <a:ext cx="313637" cy="206924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just">
                <a:lnSpc>
                  <a:spcPct val="150000"/>
                </a:lnSpc>
              </a:pPr>
              <a:endParaRPr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0" name="文本框 6"/>
          <p:cNvSpPr txBox="1">
            <a:spLocks noChangeArrowheads="1"/>
          </p:cNvSpPr>
          <p:nvPr/>
        </p:nvSpPr>
        <p:spPr bwMode="auto">
          <a:xfrm>
            <a:off x="3494003" y="2276782"/>
            <a:ext cx="5323474" cy="52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just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 dirty="0" err="1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Đặt</a:t>
            </a:r>
            <a:r>
              <a:rPr lang="en-US" altLang="zh-CN" sz="28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được</a:t>
            </a:r>
            <a:r>
              <a:rPr lang="en-US" altLang="zh-CN" sz="28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câu</a:t>
            </a:r>
            <a:r>
              <a:rPr lang="en-US" altLang="zh-CN" sz="28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giới</a:t>
            </a:r>
            <a:r>
              <a:rPr lang="en-US" altLang="zh-CN" sz="28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thiệu</a:t>
            </a:r>
            <a:r>
              <a:rPr lang="en-US" altLang="zh-CN" sz="28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.</a:t>
            </a:r>
            <a:endParaRPr lang="zh-CN" altLang="en-US" sz="2800" b="1" dirty="0">
              <a:latin typeface="Times New Roman" pitchFamily="18" charset="0"/>
              <a:ea typeface="字魂59号-创粗黑" panose="00000500000000000000" pitchFamily="2" charset="-122"/>
              <a:cs typeface="Times New Roman" pitchFamily="18" charset="0"/>
              <a:sym typeface="字魂59号-创粗黑" panose="00000500000000000000" pitchFamily="2" charset="-122"/>
            </a:endParaRPr>
          </a:p>
        </p:txBody>
      </p:sp>
      <p:grpSp>
        <p:nvGrpSpPr>
          <p:cNvPr id="21" name="组合 763"/>
          <p:cNvGrpSpPr/>
          <p:nvPr/>
        </p:nvGrpSpPr>
        <p:grpSpPr>
          <a:xfrm>
            <a:off x="2999101" y="2790937"/>
            <a:ext cx="313637" cy="206924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just">
                <a:lnSpc>
                  <a:spcPct val="150000"/>
                </a:lnSpc>
              </a:pPr>
              <a:endParaRPr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2966903" y="3733670"/>
            <a:ext cx="313637" cy="206924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just">
                <a:lnSpc>
                  <a:spcPct val="150000"/>
                </a:lnSpc>
              </a:pPr>
              <a:endParaRPr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3" name="文本框 6"/>
          <p:cNvSpPr txBox="1">
            <a:spLocks noChangeArrowheads="1"/>
          </p:cNvSpPr>
          <p:nvPr/>
        </p:nvSpPr>
        <p:spPr bwMode="auto">
          <a:xfrm>
            <a:off x="3436352" y="3370394"/>
            <a:ext cx="53556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just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 dirty="0" err="1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Viết</a:t>
            </a:r>
            <a:r>
              <a:rPr lang="en-US" altLang="zh-CN" sz="28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được</a:t>
            </a:r>
            <a:r>
              <a:rPr lang="en-US" altLang="zh-CN" sz="28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câu</a:t>
            </a:r>
            <a:r>
              <a:rPr lang="en-US" altLang="zh-CN" sz="28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giới</a:t>
            </a:r>
            <a:r>
              <a:rPr lang="en-US" altLang="zh-CN" sz="28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thiệu</a:t>
            </a:r>
            <a:r>
              <a:rPr lang="en-US" altLang="zh-CN" sz="28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theo</a:t>
            </a:r>
            <a:r>
              <a:rPr lang="en-US" altLang="zh-CN" sz="28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mẫu</a:t>
            </a:r>
            <a:endParaRPr lang="zh-CN" altLang="en-US" sz="2800" b="1" dirty="0">
              <a:latin typeface="Times New Roman" pitchFamily="18" charset="0"/>
              <a:ea typeface="字魂59号-创粗黑" panose="00000500000000000000" pitchFamily="2" charset="-122"/>
              <a:cs typeface="Times New Roman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230" r="89549">
                        <a14:foregroundMark x1="20902" y1="23925" x2="9836" y2="45968"/>
                        <a14:foregroundMark x1="10861" y1="46774" x2="12705" y2="69892"/>
                        <a14:foregroundMark x1="16189" y1="36290" x2="23361" y2="69086"/>
                        <a14:foregroundMark x1="13934" y1="40860" x2="13320" y2="75538"/>
                        <a14:foregroundMark x1="15779" y1="69892" x2="29918" y2="87634"/>
                        <a14:foregroundMark x1="22336" y1="70699" x2="37500" y2="82527"/>
                        <a14:foregroundMark x1="18033" y1="37097" x2="40164" y2="23387"/>
                        <a14:foregroundMark x1="17418" y1="32796" x2="37705" y2="21774"/>
                        <a14:foregroundMark x1="22131" y1="24194" x2="37500" y2="18548"/>
                        <a14:foregroundMark x1="42828" y1="23118" x2="52869" y2="36290"/>
                        <a14:foregroundMark x1="41189" y1="45699" x2="33402" y2="66129"/>
                        <a14:foregroundMark x1="34631" y1="41667" x2="31762" y2="62097"/>
                        <a14:foregroundMark x1="68443" y1="9140" x2="65984" y2="13172"/>
                        <a14:foregroundMark x1="69467" y1="9409" x2="62090" y2="20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679" y="1035320"/>
            <a:ext cx="911736" cy="69511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230" r="89549">
                        <a14:foregroundMark x1="20902" y1="23925" x2="9836" y2="45968"/>
                        <a14:foregroundMark x1="10861" y1="46774" x2="12705" y2="69892"/>
                        <a14:foregroundMark x1="16189" y1="36290" x2="23361" y2="69086"/>
                        <a14:foregroundMark x1="13934" y1="40860" x2="13320" y2="75538"/>
                        <a14:foregroundMark x1="15779" y1="69892" x2="29918" y2="87634"/>
                        <a14:foregroundMark x1="22336" y1="70699" x2="37500" y2="82527"/>
                        <a14:foregroundMark x1="18033" y1="37097" x2="40164" y2="23387"/>
                        <a14:foregroundMark x1="17418" y1="32796" x2="37705" y2="21774"/>
                        <a14:foregroundMark x1="22131" y1="24194" x2="37500" y2="18548"/>
                        <a14:foregroundMark x1="42828" y1="23118" x2="52869" y2="36290"/>
                        <a14:foregroundMark x1="41189" y1="45699" x2="33402" y2="66129"/>
                        <a14:foregroundMark x1="34631" y1="41667" x2="31762" y2="62097"/>
                        <a14:foregroundMark x1="68443" y1="9140" x2="65984" y2="13172"/>
                        <a14:foregroundMark x1="69467" y1="9409" x2="62090" y2="20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391" y="2139791"/>
            <a:ext cx="911736" cy="6951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230" r="89549">
                        <a14:foregroundMark x1="20902" y1="23925" x2="9836" y2="45968"/>
                        <a14:foregroundMark x1="10861" y1="46774" x2="12705" y2="69892"/>
                        <a14:foregroundMark x1="16189" y1="36290" x2="23361" y2="69086"/>
                        <a14:foregroundMark x1="13934" y1="40860" x2="13320" y2="75538"/>
                        <a14:foregroundMark x1="15779" y1="69892" x2="29918" y2="87634"/>
                        <a14:foregroundMark x1="22336" y1="70699" x2="37500" y2="82527"/>
                        <a14:foregroundMark x1="18033" y1="37097" x2="40164" y2="23387"/>
                        <a14:foregroundMark x1="17418" y1="32796" x2="37705" y2="21774"/>
                        <a14:foregroundMark x1="22131" y1="24194" x2="37500" y2="18548"/>
                        <a14:foregroundMark x1="42828" y1="23118" x2="52869" y2="36290"/>
                        <a14:foregroundMark x1="41189" y1="45699" x2="33402" y2="66129"/>
                        <a14:foregroundMark x1="34631" y1="41667" x2="31762" y2="62097"/>
                        <a14:foregroundMark x1="68443" y1="9140" x2="65984" y2="13172"/>
                        <a14:foregroundMark x1="69467" y1="9409" x2="62090" y2="20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747" y="3257550"/>
            <a:ext cx="911736" cy="695113"/>
          </a:xfrm>
          <a:prstGeom prst="rect">
            <a:avLst/>
          </a:prstGeom>
        </p:spPr>
      </p:pic>
      <p:pic>
        <p:nvPicPr>
          <p:cNvPr id="36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548"/>
            <a:ext cx="2057400" cy="149100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652831" y="819150"/>
            <a:ext cx="1541909" cy="3271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272796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5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23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-3744"/>
            <a:ext cx="9144000" cy="20934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48138" r="82480" b="40081"/>
          <a:stretch/>
        </p:blipFill>
        <p:spPr bwMode="auto">
          <a:xfrm>
            <a:off x="0" y="953224"/>
            <a:ext cx="927367" cy="783196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Oval 36"/>
          <p:cNvSpPr/>
          <p:nvPr/>
        </p:nvSpPr>
        <p:spPr>
          <a:xfrm>
            <a:off x="1066800" y="1123950"/>
            <a:ext cx="609600" cy="609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752600" y="1213247"/>
            <a:ext cx="7391400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ngữ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38200" y="1885950"/>
            <a:ext cx="7391400" cy="203127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a.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-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,... 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-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cặp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sách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,…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38200" y="3953578"/>
            <a:ext cx="7391400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b.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,…</a:t>
            </a:r>
          </a:p>
        </p:txBody>
      </p:sp>
      <p:cxnSp>
        <p:nvCxnSpPr>
          <p:cNvPr id="41" name="Straight Connector 40"/>
          <p:cNvCxnSpPr/>
          <p:nvPr/>
        </p:nvCxnSpPr>
        <p:spPr>
          <a:xfrm flipV="1">
            <a:off x="3771900" y="1619185"/>
            <a:ext cx="1524000" cy="13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304800" y="289208"/>
            <a:ext cx="1931756" cy="529942"/>
            <a:chOff x="9566064" y="964372"/>
            <a:chExt cx="5446164" cy="698253"/>
          </a:xfrm>
        </p:grpSpPr>
        <p:sp>
          <p:nvSpPr>
            <p:cNvPr id="4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/>
            </a:p>
          </p:txBody>
        </p:sp>
        <p:sp>
          <p:nvSpPr>
            <p:cNvPr id="44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/>
            </a:p>
          </p:txBody>
        </p:sp>
        <p:sp>
          <p:nvSpPr>
            <p:cNvPr id="45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24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24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endPara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6" name="Rounded Rectangular Callout 45"/>
          <p:cNvSpPr/>
          <p:nvPr/>
        </p:nvSpPr>
        <p:spPr>
          <a:xfrm>
            <a:off x="5715000" y="1295400"/>
            <a:ext cx="3124200" cy="895350"/>
          </a:xfrm>
          <a:prstGeom prst="wedgeRoundRectCallout">
            <a:avLst>
              <a:gd name="adj1" fmla="val -3047"/>
              <a:gd name="adj2" fmla="val 7993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Thảo luận nhóm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768" l="125" r="100000">
                        <a14:foregroundMark x1="13125" y1="53202" x2="18250" y2="52463"/>
                        <a14:foregroundMark x1="26125" y1="60099" x2="38250" y2="38670"/>
                        <a14:foregroundMark x1="12125" y1="92857" x2="80125" y2="75369"/>
                        <a14:foregroundMark x1="79000" y1="91379" x2="90250" y2="98030"/>
                        <a14:foregroundMark x1="60500" y1="33990" x2="64875" y2="34729"/>
                        <a14:foregroundMark x1="58250" y1="47537" x2="73375" y2="45320"/>
                        <a14:foregroundMark x1="60625" y1="85222" x2="59250" y2="98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0" y="3013267"/>
            <a:ext cx="381000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3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39" grpId="0"/>
      <p:bldP spid="40" grpId="0"/>
      <p:bldP spid="4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27" t="13802" r="28256" b="18490"/>
          <a:stretch/>
        </p:blipFill>
        <p:spPr bwMode="auto">
          <a:xfrm>
            <a:off x="0" y="176045"/>
            <a:ext cx="9151883" cy="4834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-3744"/>
            <a:ext cx="9144000" cy="20934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898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-3744"/>
            <a:ext cx="9144000" cy="20934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328360" y="133350"/>
            <a:ext cx="648729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spc="0" dirty="0" err="1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800" b="1" cap="all" spc="0" dirty="0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cap="all" spc="0" dirty="0" err="1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4800" b="1" cap="all" spc="0" dirty="0">
              <a:ln w="9000" cmpd="sng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800" b="1" cap="all" dirty="0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4800" b="1" cap="all" dirty="0" err="1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4800" b="1" cap="all" dirty="0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cap="all" dirty="0" err="1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4800" b="1" cap="all" dirty="0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cap="all" dirty="0" err="1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800" b="1" cap="all" dirty="0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4800" b="1" cap="all" spc="0" dirty="0">
              <a:ln w="9000" cmpd="sng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04800" y="1885950"/>
            <a:ext cx="8839200" cy="309310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Cách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chơi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: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Mỗi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đội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gồm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5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thành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viên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.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Nhiệm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vụ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của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mỗi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đội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nhìn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tranh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tìm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từ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ngữ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và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hoàn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thành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bảng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  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Lần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lượt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các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thành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viên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trong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nhóm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sẽ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lên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chơi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.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Kết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thúc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trò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chơi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đội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nào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hoàn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thành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đúng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và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nhanh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hơn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đội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đó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sẽ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giành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chiến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thắng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39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852" y="346257"/>
            <a:ext cx="1242640" cy="902018"/>
          </a:xfrm>
          <a:prstGeom prst="rect">
            <a:avLst/>
          </a:prstGeom>
        </p:spPr>
      </p:pic>
      <p:pic>
        <p:nvPicPr>
          <p:cNvPr id="40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939139"/>
            <a:ext cx="1331922" cy="1020785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366" y="285771"/>
            <a:ext cx="823892" cy="1338169"/>
          </a:xfrm>
          <a:prstGeom prst="rect">
            <a:avLst/>
          </a:prstGeom>
        </p:spPr>
      </p:pic>
      <p:pic>
        <p:nvPicPr>
          <p:cNvPr id="43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548"/>
            <a:ext cx="2057400" cy="149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3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2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27" t="13802" r="28256" b="18490"/>
          <a:stretch/>
        </p:blipFill>
        <p:spPr bwMode="auto">
          <a:xfrm>
            <a:off x="0" y="176045"/>
            <a:ext cx="9151883" cy="4834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-3744"/>
            <a:ext cx="9144000" cy="20934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1398857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89585" y="363855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 sách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95700" y="974668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 mặt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72400" y="1053985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38600" y="1761262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 áo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09542" y="1902365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3939785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chải đầu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21870" y="3456257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sĩ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35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_图片 3">
            <a:extLst>
              <a:ext uri="{FF2B5EF4-FFF2-40B4-BE49-F238E27FC236}">
                <a16:creationId xmlns:a16="http://schemas.microsoft.com/office/drawing/2014/main" id="{AF0A5502-3EA7-4C7E-A1AB-C889E4F2995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6199" y="0"/>
            <a:ext cx="8839201" cy="500009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-3744"/>
            <a:ext cx="9144000" cy="20934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2899615"/>
              </p:ext>
            </p:extLst>
          </p:nvPr>
        </p:nvGraphicFramePr>
        <p:xfrm>
          <a:off x="838201" y="1504950"/>
          <a:ext cx="7391399" cy="2834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346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67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300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chỉ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vật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Arial-Rounded" panose="020B0500000000000000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Chỉ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động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Arial-Rounded" panose="020B0500000000000000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1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Chỉ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người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Arial-Rounded" panose="020B0500000000000000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Chỉ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vật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Arial-Rounded" panose="020B0500000000000000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41861">
                <a:tc>
                  <a:txBody>
                    <a:bodyPr/>
                    <a:lstStyle/>
                    <a:p>
                      <a:pPr algn="l"/>
                      <a:endParaRPr lang="en-US" sz="28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Arial-Rounded" panose="020B0500000000000000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8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Arial-Rounded" panose="020B0500000000000000" pitchFamily="34" charset="0"/>
                        <a:cs typeface="Times New Roman" pitchFamily="18" charset="0"/>
                      </a:endParaRPr>
                    </a:p>
                    <a:p>
                      <a:pPr algn="l"/>
                      <a:endParaRPr lang="en-US" sz="2800" b="1" baseline="0" dirty="0">
                        <a:solidFill>
                          <a:srgbClr val="FF0000"/>
                        </a:solidFill>
                        <a:latin typeface="Times New Roman" pitchFamily="18" charset="0"/>
                        <a:ea typeface="Arial-Rounded" panose="020B0500000000000000" pitchFamily="34" charset="0"/>
                        <a:cs typeface="Times New Roman" pitchFamily="18" charset="0"/>
                      </a:endParaRPr>
                    </a:p>
                    <a:p>
                      <a:pPr algn="l"/>
                      <a:endParaRPr lang="en-US" sz="2800" b="1" baseline="0" dirty="0">
                        <a:solidFill>
                          <a:srgbClr val="FF0000"/>
                        </a:solidFill>
                        <a:latin typeface="Times New Roman" pitchFamily="18" charset="0"/>
                        <a:ea typeface="Arial-Rounded" panose="020B0500000000000000" pitchFamily="34" charset="0"/>
                        <a:cs typeface="Times New Roman" pitchFamily="18" charset="0"/>
                      </a:endParaRPr>
                    </a:p>
                    <a:p>
                      <a:pPr algn="l"/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800" b="1" baseline="0" dirty="0">
                        <a:solidFill>
                          <a:srgbClr val="FF0000"/>
                        </a:solidFill>
                        <a:latin typeface="Times New Roman" pitchFamily="18" charset="0"/>
                        <a:ea typeface="Arial-Rounded" panose="020B0500000000000000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170469" y="2431093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70469" y="280838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70469" y="316654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sĩ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17769" y="364873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 sách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47931" y="241935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 mặt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17769" y="2835881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 áo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32850" y="3252412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60062" y="2431093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học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60062" y="280838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chải đầu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75143" y="3230991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 bài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67111" y="3523475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gái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89370" y="3653368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bệnh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EEB019-9794-8BEB-3FCB-EBC11212CC2B}"/>
              </a:ext>
            </a:extLst>
          </p:cNvPr>
          <p:cNvSpPr txBox="1"/>
          <p:nvPr/>
        </p:nvSpPr>
        <p:spPr>
          <a:xfrm>
            <a:off x="76200" y="4507953"/>
            <a:ext cx="90678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9B9357-3404-FED0-809F-D5F00949DCBE}"/>
              </a:ext>
            </a:extLst>
          </p:cNvPr>
          <p:cNvSpPr txBox="1"/>
          <p:nvPr/>
        </p:nvSpPr>
        <p:spPr>
          <a:xfrm>
            <a:off x="-91221" y="4522732"/>
            <a:ext cx="9250242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94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3" grpId="0" animBg="1"/>
      <p:bldP spid="3" grpId="1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>
          <a:xfrm>
            <a:off x="228600" y="361950"/>
            <a:ext cx="624449" cy="609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66799" y="597802"/>
            <a:ext cx="7571445" cy="83094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Kết hợp từ ngữ ở cột A với từ ngữ ở cột B để tạo câu giới thiệu: </a:t>
            </a:r>
          </a:p>
        </p:txBody>
      </p:sp>
      <p:sp>
        <p:nvSpPr>
          <p:cNvPr id="2" name="Bạn Hà"/>
          <p:cNvSpPr/>
          <p:nvPr/>
        </p:nvSpPr>
        <p:spPr>
          <a:xfrm>
            <a:off x="762000" y="2266951"/>
            <a:ext cx="2076450" cy="533399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Hà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21" name="Bố em"/>
          <p:cNvSpPr/>
          <p:nvPr/>
        </p:nvSpPr>
        <p:spPr>
          <a:xfrm>
            <a:off x="788484" y="3028951"/>
            <a:ext cx="2076450" cy="533399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endParaRPr lang="en-US" sz="28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2" name="Trường em"/>
          <p:cNvSpPr/>
          <p:nvPr/>
        </p:nvSpPr>
        <p:spPr>
          <a:xfrm>
            <a:off x="762000" y="3867151"/>
            <a:ext cx="2076450" cy="533399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endParaRPr lang="en-US" sz="28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684085" y="2219092"/>
            <a:ext cx="4837616" cy="533399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bác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sĩ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3684085" y="3867151"/>
            <a:ext cx="4837616" cy="533399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lớp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2A.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641038" y="3028950"/>
            <a:ext cx="4905767" cy="594956"/>
            <a:chOff x="3641038" y="3028950"/>
            <a:chExt cx="4905767" cy="594956"/>
          </a:xfrm>
        </p:grpSpPr>
        <p:sp>
          <p:nvSpPr>
            <p:cNvPr id="33" name="Rounded Rectangle 32"/>
            <p:cNvSpPr/>
            <p:nvPr/>
          </p:nvSpPr>
          <p:spPr>
            <a:xfrm>
              <a:off x="3684085" y="3028950"/>
              <a:ext cx="4837616" cy="533399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2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641038" y="3100686"/>
              <a:ext cx="49057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là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Trường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Tiểu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học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Lê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Quý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Đôn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474284" y="1581151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851370" y="1581151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4994844"/>
            <a:ext cx="9144000" cy="1333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-19050"/>
            <a:ext cx="9144000" cy="20934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177933" y="1013276"/>
            <a:ext cx="982730" cy="584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330844" y="985152"/>
            <a:ext cx="704088" cy="584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654937" y="971550"/>
            <a:ext cx="803263" cy="584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778703" y="987462"/>
            <a:ext cx="774497" cy="584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247277" y="1358342"/>
            <a:ext cx="554550" cy="584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stCxn id="2" idx="3"/>
            <a:endCxn id="42" idx="1"/>
          </p:cNvCxnSpPr>
          <p:nvPr/>
        </p:nvCxnSpPr>
        <p:spPr>
          <a:xfrm>
            <a:off x="2838450" y="2533651"/>
            <a:ext cx="845635" cy="16002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21" idx="3"/>
            <a:endCxn id="32" idx="1"/>
          </p:cNvCxnSpPr>
          <p:nvPr/>
        </p:nvCxnSpPr>
        <p:spPr>
          <a:xfrm flipV="1">
            <a:off x="2864934" y="2485792"/>
            <a:ext cx="819151" cy="80985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22" idx="3"/>
            <a:endCxn id="33" idx="1"/>
          </p:cNvCxnSpPr>
          <p:nvPr/>
        </p:nvCxnSpPr>
        <p:spPr>
          <a:xfrm flipV="1">
            <a:off x="2838450" y="3295650"/>
            <a:ext cx="845635" cy="8382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AFD8034-730B-1441-CF3C-3894E27AA4B9}"/>
              </a:ext>
            </a:extLst>
          </p:cNvPr>
          <p:cNvSpPr txBox="1"/>
          <p:nvPr/>
        </p:nvSpPr>
        <p:spPr>
          <a:xfrm>
            <a:off x="76200" y="4507953"/>
            <a:ext cx="9067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00CC4B-ACB8-5A3F-4DE7-0125B0323485}"/>
              </a:ext>
            </a:extLst>
          </p:cNvPr>
          <p:cNvSpPr txBox="1"/>
          <p:nvPr/>
        </p:nvSpPr>
        <p:spPr>
          <a:xfrm>
            <a:off x="76200" y="4533179"/>
            <a:ext cx="9067800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Sau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87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|3.4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1525</TotalTime>
  <Words>474</Words>
  <Application>Microsoft Office PowerPoint</Application>
  <PresentationFormat>On-screen Show (16:9)</PresentationFormat>
  <Paragraphs>85</Paragraphs>
  <Slides>12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Arial-Rounded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308</cp:revision>
  <dcterms:created xsi:type="dcterms:W3CDTF">2020-12-08T15:48:47Z</dcterms:created>
  <dcterms:modified xsi:type="dcterms:W3CDTF">2023-09-03T14:40:33Z</dcterms:modified>
</cp:coreProperties>
</file>