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89" r:id="rId3"/>
  </p:sldMasterIdLst>
  <p:notesMasterIdLst>
    <p:notesMasterId r:id="rId23"/>
  </p:notesMasterIdLst>
  <p:sldIdLst>
    <p:sldId id="257" r:id="rId4"/>
    <p:sldId id="291" r:id="rId5"/>
    <p:sldId id="311" r:id="rId6"/>
    <p:sldId id="307" r:id="rId7"/>
    <p:sldId id="264" r:id="rId8"/>
    <p:sldId id="296" r:id="rId9"/>
    <p:sldId id="308" r:id="rId10"/>
    <p:sldId id="258" r:id="rId11"/>
    <p:sldId id="298" r:id="rId12"/>
    <p:sldId id="299" r:id="rId13"/>
    <p:sldId id="303" r:id="rId14"/>
    <p:sldId id="305" r:id="rId15"/>
    <p:sldId id="270" r:id="rId16"/>
    <p:sldId id="309" r:id="rId17"/>
    <p:sldId id="304" r:id="rId18"/>
    <p:sldId id="310" r:id="rId19"/>
    <p:sldId id="312" r:id="rId20"/>
    <p:sldId id="293" r:id="rId21"/>
    <p:sldId id="28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2705" autoAdjust="0"/>
  </p:normalViewPr>
  <p:slideViewPr>
    <p:cSldViewPr snapToGrid="0">
      <p:cViewPr varScale="1">
        <p:scale>
          <a:sx n="67" d="100"/>
          <a:sy n="67" d="100"/>
        </p:scale>
        <p:origin x="84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837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FBE8AA-52C3-4508-A74C-9B5F52229672}" type="slidenum">
              <a:rPr lang="zh-CN" altLang="en-US" smtClean="0">
                <a:solidFill>
                  <a:prstClr val="black"/>
                </a:solidFill>
                <a:ea typeface="宋体" panose="02010600030101010101" pitchFamily="2" charset="-122"/>
              </a:rPr>
              <a:pPr>
                <a:defRPr/>
              </a:pPr>
              <a:t>3</a:t>
            </a:fld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33513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1234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FBE8AA-52C3-4508-A74C-9B5F52229672}" type="slidenum">
              <a:rPr lang="zh-CN" altLang="en-US" smtClean="0">
                <a:solidFill>
                  <a:prstClr val="black"/>
                </a:solidFill>
                <a:ea typeface="宋体" panose="02010600030101010101" pitchFamily="2" charset="-122"/>
              </a:rPr>
              <a:pPr>
                <a:defRPr/>
              </a:pPr>
              <a:t>17</a:t>
            </a:fld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58840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015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93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008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0339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7501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0072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0757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523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9981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73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6162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969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100712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6424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326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74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59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71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46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58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36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12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63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45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03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0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 t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402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085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1.wav"/><Relationship Id="rId7" Type="http://schemas.microsoft.com/office/2007/relationships/hdphoto" Target="../media/hdphoto5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4.jpeg"/><Relationship Id="rId5" Type="http://schemas.microsoft.com/office/2007/relationships/hdphoto" Target="../media/hdphoto1.wdp"/><Relationship Id="rId10" Type="http://schemas.openxmlformats.org/officeDocument/2006/relationships/image" Target="../media/image22.png"/><Relationship Id="rId4" Type="http://schemas.openxmlformats.org/officeDocument/2006/relationships/image" Target="../media/image5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1.wav"/><Relationship Id="rId7" Type="http://schemas.microsoft.com/office/2007/relationships/hdphoto" Target="../media/hdphoto5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5.jpg"/><Relationship Id="rId5" Type="http://schemas.microsoft.com/office/2007/relationships/hdphoto" Target="../media/hdphoto1.wdp"/><Relationship Id="rId10" Type="http://schemas.openxmlformats.org/officeDocument/2006/relationships/image" Target="../media/image22.png"/><Relationship Id="rId4" Type="http://schemas.openxmlformats.org/officeDocument/2006/relationships/image" Target="../media/image5.pn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12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openxmlformats.org/officeDocument/2006/relationships/image" Target="../media/image23.jpg"/><Relationship Id="rId5" Type="http://schemas.openxmlformats.org/officeDocument/2006/relationships/image" Target="../media/image19.png"/><Relationship Id="rId10" Type="http://schemas.microsoft.com/office/2007/relationships/hdphoto" Target="../media/hdphoto7.wdp"/><Relationship Id="rId4" Type="http://schemas.microsoft.com/office/2007/relationships/hdphoto" Target="../media/hdphoto1.wdp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5.png"/><Relationship Id="rId7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26.png"/><Relationship Id="rId4" Type="http://schemas.microsoft.com/office/2007/relationships/hdphoto" Target="../media/hdphoto1.wdp"/><Relationship Id="rId9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microsoft.com/office/2007/relationships/hdphoto" Target="../media/hdphoto3.wdp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22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5.png"/><Relationship Id="rId7" Type="http://schemas.openxmlformats.org/officeDocument/2006/relationships/image" Target="../media/image2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0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microsoft.com/office/2007/relationships/hdphoto" Target="../media/hdphoto3.wdp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1.wav"/><Relationship Id="rId7" Type="http://schemas.microsoft.com/office/2007/relationships/hdphoto" Target="../media/hdphoto5.wdp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1.png"/><Relationship Id="rId5" Type="http://schemas.microsoft.com/office/2007/relationships/hdphoto" Target="../media/hdphoto1.wdp"/><Relationship Id="rId10" Type="http://schemas.microsoft.com/office/2007/relationships/hdphoto" Target="../media/hdphoto6.wdp"/><Relationship Id="rId4" Type="http://schemas.openxmlformats.org/officeDocument/2006/relationships/image" Target="../media/image5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1.wav"/><Relationship Id="rId7" Type="http://schemas.microsoft.com/office/2007/relationships/hdphoto" Target="../media/hdphoto5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jpg"/><Relationship Id="rId5" Type="http://schemas.microsoft.com/office/2007/relationships/hdphoto" Target="../media/hdphoto1.wdp"/><Relationship Id="rId10" Type="http://schemas.openxmlformats.org/officeDocument/2006/relationships/image" Target="../media/image22.png"/><Relationship Id="rId4" Type="http://schemas.openxmlformats.org/officeDocument/2006/relationships/image" Target="../media/image5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3164498" y="2888423"/>
            <a:ext cx="7427301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038875" y="2828804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Đi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học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vui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sao</a:t>
            </a:r>
            <a:endParaRPr lang="en-US" sz="80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97523" y="2864487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4267" b="1" dirty="0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12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795930" y="3087602"/>
            <a:ext cx="51443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00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defRPr>
            </a:lvl1pPr>
          </a:lstStyle>
          <a:p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endParaRPr lang="en-US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47683" y="4365937"/>
            <a:ext cx="24384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dirty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4000" dirty="0">
              <a:solidFill>
                <a:srgbClr val="FF0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3752850" y="4117341"/>
            <a:ext cx="1276083" cy="1077700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600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Oval 18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4102" y="556418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đố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09"/>
          <a:stretch/>
        </p:blipFill>
        <p:spPr>
          <a:xfrm>
            <a:off x="0" y="1956682"/>
            <a:ext cx="2581275" cy="45243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48" t="-1991" r="6707" b="1991"/>
          <a:stretch/>
        </p:blipFill>
        <p:spPr>
          <a:xfrm>
            <a:off x="268302" y="1864634"/>
            <a:ext cx="2828925" cy="4524375"/>
          </a:xfrm>
          <a:prstGeom prst="rect">
            <a:avLst/>
          </a:prstGeom>
        </p:spPr>
      </p:pic>
      <p:pic>
        <p:nvPicPr>
          <p:cNvPr id="18" name="图片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424" y="5478549"/>
            <a:ext cx="3607576" cy="1236720"/>
          </a:xfrm>
          <a:prstGeom prst="rect">
            <a:avLst/>
          </a:prstGeom>
        </p:spPr>
      </p:pic>
      <p:pic>
        <p:nvPicPr>
          <p:cNvPr id="22" name="图片 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467100" y="1493296"/>
            <a:ext cx="7688277" cy="3497804"/>
            <a:chOff x="3467100" y="1493296"/>
            <a:chExt cx="7688277" cy="3497804"/>
          </a:xfrm>
        </p:grpSpPr>
        <p:grpSp>
          <p:nvGrpSpPr>
            <p:cNvPr id="8" name="Group 7"/>
            <p:cNvGrpSpPr/>
            <p:nvPr/>
          </p:nvGrpSpPr>
          <p:grpSpPr>
            <a:xfrm>
              <a:off x="3467100" y="1493296"/>
              <a:ext cx="7429500" cy="3497804"/>
              <a:chOff x="3143250" y="1531396"/>
              <a:chExt cx="7429500" cy="3497804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3181350" y="2293396"/>
                <a:ext cx="7391400" cy="584727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3200" dirty="0">
                    <a:solidFill>
                      <a:srgbClr val="002060"/>
                    </a:solidFill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	</a:t>
                </a:r>
                <a:endParaRPr lang="en-US" sz="3200" i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>
                <a:off x="3143250" y="1531396"/>
                <a:ext cx="6781800" cy="3497804"/>
              </a:xfrm>
              <a:prstGeom prst="roundRect">
                <a:avLst/>
              </a:prstGeom>
              <a:noFill/>
              <a:ln w="28575">
                <a:solidFill>
                  <a:srgbClr val="00206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5059377" y="1926070"/>
              <a:ext cx="6096000" cy="255454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/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c.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Nhỏ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như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cái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kẹo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Dẻo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như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bánh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giầy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Học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trò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lâu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nay</a:t>
              </a:r>
            </a:p>
            <a:p>
              <a:pPr algn="just"/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Vẫn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dùng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đến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nó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  <a:p>
              <a:pPr algn="just"/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                 </a:t>
              </a:r>
              <a:r>
                <a:rPr lang="en-US" sz="3200" i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(</a:t>
              </a:r>
              <a:r>
                <a:rPr lang="en-US" sz="3200" i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Là</a:t>
              </a:r>
              <a:r>
                <a:rPr lang="en-US" sz="3200" i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i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cái</a:t>
              </a:r>
              <a:r>
                <a:rPr lang="en-US" sz="3200" i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i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gì</a:t>
              </a:r>
              <a:r>
                <a:rPr lang="en-US" sz="3200" i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?)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467100" y="1493296"/>
            <a:ext cx="6781800" cy="3497804"/>
            <a:chOff x="3097227" y="4348007"/>
            <a:chExt cx="6781800" cy="3497804"/>
          </a:xfrm>
        </p:grpSpPr>
        <p:sp>
          <p:nvSpPr>
            <p:cNvPr id="28" name="Rounded Rectangle 27"/>
            <p:cNvSpPr/>
            <p:nvPr/>
          </p:nvSpPr>
          <p:spPr>
            <a:xfrm>
              <a:off x="3097227" y="4348007"/>
              <a:ext cx="6781800" cy="349780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8122" y="4412005"/>
              <a:ext cx="4020009" cy="3393389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7612305" y="3774765"/>
            <a:ext cx="25113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cục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tẩy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cục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gôm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1084653" y="1006180"/>
            <a:ext cx="176720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443836" y="1006383"/>
            <a:ext cx="176720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18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Oval 18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4102" y="556418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đố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09"/>
          <a:stretch/>
        </p:blipFill>
        <p:spPr>
          <a:xfrm>
            <a:off x="0" y="1956682"/>
            <a:ext cx="2581275" cy="45243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48" t="-1991" r="6707" b="1991"/>
          <a:stretch/>
        </p:blipFill>
        <p:spPr>
          <a:xfrm>
            <a:off x="268302" y="1864634"/>
            <a:ext cx="2828925" cy="4524375"/>
          </a:xfrm>
          <a:prstGeom prst="rect">
            <a:avLst/>
          </a:prstGeom>
        </p:spPr>
      </p:pic>
      <p:pic>
        <p:nvPicPr>
          <p:cNvPr id="18" name="图片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424" y="5478549"/>
            <a:ext cx="3607576" cy="1236720"/>
          </a:xfrm>
          <a:prstGeom prst="rect">
            <a:avLst/>
          </a:prstGeom>
        </p:spPr>
      </p:pic>
      <p:pic>
        <p:nvPicPr>
          <p:cNvPr id="22" name="图片 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467100" y="1493296"/>
            <a:ext cx="7429500" cy="3497804"/>
            <a:chOff x="3467100" y="1493296"/>
            <a:chExt cx="7429500" cy="3497804"/>
          </a:xfrm>
        </p:grpSpPr>
        <p:grpSp>
          <p:nvGrpSpPr>
            <p:cNvPr id="3" name="Group 2"/>
            <p:cNvGrpSpPr/>
            <p:nvPr/>
          </p:nvGrpSpPr>
          <p:grpSpPr>
            <a:xfrm>
              <a:off x="3467100" y="1493296"/>
              <a:ext cx="7429500" cy="3497804"/>
              <a:chOff x="3467100" y="1493296"/>
              <a:chExt cx="7429500" cy="3497804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3467100" y="1493296"/>
                <a:ext cx="7429500" cy="3497804"/>
                <a:chOff x="3143250" y="1531396"/>
                <a:chExt cx="7429500" cy="3497804"/>
              </a:xfrm>
            </p:grpSpPr>
            <p:sp>
              <p:nvSpPr>
                <p:cNvPr id="21" name="TextBox 20"/>
                <p:cNvSpPr txBox="1"/>
                <p:nvPr/>
              </p:nvSpPr>
              <p:spPr>
                <a:xfrm>
                  <a:off x="3181350" y="2293396"/>
                  <a:ext cx="7391400" cy="584727"/>
                </a:xfrm>
                <a:prstGeom prst="rect">
                  <a:avLst/>
                </a:prstGeom>
                <a:noFill/>
              </p:spPr>
              <p:txBody>
                <a:bodyPr wrap="square" lIns="91391" tIns="45696" rIns="91391" bIns="45696" rtlCol="0">
                  <a:spAutoFit/>
                </a:bodyPr>
                <a:lstStyle/>
                <a:p>
                  <a:pPr algn="just"/>
                  <a:r>
                    <a:rPr lang="en-US" sz="3200" dirty="0">
                      <a:solidFill>
                        <a:srgbClr val="002060"/>
                      </a:solidFill>
                      <a:latin typeface="Arial" panose="020B0604020202020204" pitchFamily="34" charset="0"/>
                      <a:ea typeface="Arial-Rounded" panose="020B0500000000000000" pitchFamily="34" charset="0"/>
                      <a:cs typeface="Arial" panose="020B0604020202020204" pitchFamily="34" charset="0"/>
                    </a:rPr>
                    <a:t>	</a:t>
                  </a:r>
                  <a:endParaRPr lang="en-US" sz="3200" i="1" dirty="0">
                    <a:solidFill>
                      <a:srgbClr val="002060"/>
                    </a:solidFill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" name="Rounded Rectangle 6"/>
                <p:cNvSpPr/>
                <p:nvPr/>
              </p:nvSpPr>
              <p:spPr>
                <a:xfrm>
                  <a:off x="3143250" y="1531396"/>
                  <a:ext cx="6781800" cy="3497804"/>
                </a:xfrm>
                <a:prstGeom prst="roundRect">
                  <a:avLst/>
                </a:prstGeom>
                <a:noFill/>
                <a:ln w="28575">
                  <a:solidFill>
                    <a:srgbClr val="00206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" name="Rectangle 1"/>
              <p:cNvSpPr/>
              <p:nvPr/>
            </p:nvSpPr>
            <p:spPr>
              <a:xfrm>
                <a:off x="3810000" y="2077640"/>
                <a:ext cx="6096000" cy="58477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endPara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3867150" y="2378358"/>
              <a:ext cx="6096000" cy="156966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    </a:t>
              </a:r>
              <a:r>
                <a:rPr lang="vi-VN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Cái gì hai lưỡi không răng</a:t>
              </a:r>
              <a:br>
                <a:rPr lang="vi-VN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</a:br>
              <a:r>
                <a:rPr lang="vi-VN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Mà nhai giấy vải băng băng lạ kì</a:t>
              </a:r>
              <a:br>
                <a:rPr lang="vi-VN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</a:b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                             </a:t>
              </a:r>
              <a:r>
                <a:rPr lang="vi-VN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Là cái gì?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471393" y="1493296"/>
            <a:ext cx="6781800" cy="3497804"/>
            <a:chOff x="3300115" y="4966367"/>
            <a:chExt cx="6781800" cy="3497804"/>
          </a:xfrm>
        </p:grpSpPr>
        <p:sp>
          <p:nvSpPr>
            <p:cNvPr id="28" name="Rounded Rectangle 27"/>
            <p:cNvSpPr/>
            <p:nvPr/>
          </p:nvSpPr>
          <p:spPr>
            <a:xfrm>
              <a:off x="3300115" y="4966367"/>
              <a:ext cx="6781800" cy="349780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818" b="12445"/>
            <a:stretch/>
          </p:blipFill>
          <p:spPr>
            <a:xfrm>
              <a:off x="3856435" y="5136482"/>
              <a:ext cx="3865750" cy="3005132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8164527" y="4126821"/>
            <a:ext cx="1798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kéo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1084653" y="1006180"/>
            <a:ext cx="176720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443836" y="1006383"/>
            <a:ext cx="176720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231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Oval 18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4102" y="556418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đố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48" t="-1991" r="6707" b="1991"/>
          <a:stretch/>
        </p:blipFill>
        <p:spPr>
          <a:xfrm>
            <a:off x="1" y="4078820"/>
            <a:ext cx="1737719" cy="2779180"/>
          </a:xfrm>
          <a:prstGeom prst="rect">
            <a:avLst/>
          </a:prstGeom>
        </p:spPr>
      </p:pic>
      <p:pic>
        <p:nvPicPr>
          <p:cNvPr id="18" name="图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424" y="5478549"/>
            <a:ext cx="3607576" cy="1236720"/>
          </a:xfrm>
          <a:prstGeom prst="rect">
            <a:avLst/>
          </a:prstGeom>
        </p:spPr>
      </p:pic>
      <p:pic>
        <p:nvPicPr>
          <p:cNvPr id="22" name="图片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7222" y1="18111" x2="33889" y2="3111"/>
                        <a14:foregroundMark x1="35556" y1="3333" x2="60556" y2="1444"/>
                        <a14:foregroundMark x1="62778" y1="1444" x2="70000" y2="5889"/>
                        <a14:foregroundMark x1="49778" y1="21444" x2="51111" y2="29444"/>
                        <a14:foregroundMark x1="44444" y1="40889" x2="51667" y2="61444"/>
                        <a14:foregroundMark x1="49222" y1="38111" x2="53889" y2="40000"/>
                        <a14:foregroundMark x1="68111" y1="48667" x2="71444" y2="51667"/>
                        <a14:foregroundMark x1="70889" y1="59222" x2="73333" y2="63333"/>
                        <a14:foregroundMark x1="67222" y1="67778" x2="69444" y2="73111"/>
                        <a14:foregroundMark x1="62000" y1="75889" x2="62222" y2="80556"/>
                        <a14:foregroundMark x1="68111" y1="85556" x2="74222" y2="94444"/>
                        <a14:foregroundMark x1="49778" y1="78333" x2="50556" y2="83333"/>
                        <a14:foregroundMark x1="29778" y1="59222" x2="30000" y2="63333"/>
                        <a14:foregroundMark x1="34222" y1="50889" x2="35556" y2="53333"/>
                        <a14:foregroundMark x1="35000" y1="68667" x2="32556" y2="73333"/>
                        <a14:foregroundMark x1="31667" y1="87000" x2="26667" y2="9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720" y="1770673"/>
            <a:ext cx="1607814" cy="160781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740" y="1559152"/>
            <a:ext cx="2434519" cy="18224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399" y="1770674"/>
            <a:ext cx="1769306" cy="1493514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364862" y="3586790"/>
            <a:ext cx="26805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68902" y="3586790"/>
            <a:ext cx="24416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bút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chì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212152" y="3586790"/>
            <a:ext cx="3302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Cục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tẩy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cục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gôm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216276" y="3533963"/>
            <a:ext cx="2829934" cy="652247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916502" y="3543900"/>
            <a:ext cx="2392122" cy="652247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364862" y="3520060"/>
            <a:ext cx="2392122" cy="652247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705100" y="4933950"/>
            <a:ext cx="640434" cy="36195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628850" y="4826298"/>
            <a:ext cx="66720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 từ chỉ đồ vật là từ chỉ sự vật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1084653" y="1006180"/>
            <a:ext cx="176720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443836" y="1006383"/>
            <a:ext cx="176720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358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11" grpId="0" animBg="1"/>
      <p:bldP spid="32" grpId="0" animBg="1"/>
      <p:bldP spid="33" grpId="0" animBg="1"/>
      <p:bldP spid="12" grpId="0" animBg="1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Oval 13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4101" y="556418"/>
            <a:ext cx="8673769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đố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39821" y="1454947"/>
            <a:ext cx="18469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M: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chậm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7222" y1="18111" x2="33889" y2="3111"/>
                        <a14:foregroundMark x1="35556" y1="3333" x2="60556" y2="1444"/>
                        <a14:foregroundMark x1="62778" y1="1444" x2="70000" y2="5889"/>
                        <a14:foregroundMark x1="49778" y1="21444" x2="51111" y2="29444"/>
                        <a14:foregroundMark x1="44444" y1="40889" x2="51667" y2="61444"/>
                        <a14:foregroundMark x1="49222" y1="38111" x2="53889" y2="40000"/>
                        <a14:foregroundMark x1="68111" y1="48667" x2="71444" y2="51667"/>
                        <a14:foregroundMark x1="70889" y1="59222" x2="73333" y2="63333"/>
                        <a14:foregroundMark x1="67222" y1="67778" x2="69444" y2="73111"/>
                        <a14:foregroundMark x1="62000" y1="75889" x2="62222" y2="80556"/>
                        <a14:foregroundMark x1="68111" y1="85556" x2="74222" y2="94444"/>
                        <a14:foregroundMark x1="49778" y1="78333" x2="50556" y2="83333"/>
                        <a14:foregroundMark x1="29778" y1="59222" x2="30000" y2="63333"/>
                        <a14:foregroundMark x1="34222" y1="50889" x2="35556" y2="53333"/>
                        <a14:foregroundMark x1="35000" y1="68667" x2="32556" y2="73333"/>
                        <a14:foregroundMark x1="31667" y1="87000" x2="26667" y2="9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53" y="1350176"/>
            <a:ext cx="1607814" cy="160781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065" y="3129324"/>
            <a:ext cx="2434519" cy="18224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/>
          <p:cNvSpPr txBox="1"/>
          <p:nvPr/>
        </p:nvSpPr>
        <p:spPr>
          <a:xfrm>
            <a:off x="2850127" y="2182599"/>
            <a:ext cx="45063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khoan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thai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nhanh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47683" y="3818332"/>
            <a:ext cx="19832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dài, mòn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279809" y="5371049"/>
            <a:ext cx="4460487" cy="152910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746" y="4997971"/>
            <a:ext cx="1560973" cy="131765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463655" y="5477183"/>
            <a:ext cx="18902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nhỏ, dẻo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850623" y="1004378"/>
            <a:ext cx="3130713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392309" y="1004378"/>
            <a:ext cx="3443784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87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7" grpId="0"/>
      <p:bldP spid="20" grpId="0"/>
      <p:bldP spid="21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48" t="-1991" r="6707" b="1991"/>
          <a:stretch/>
        </p:blipFill>
        <p:spPr>
          <a:xfrm>
            <a:off x="1" y="4078820"/>
            <a:ext cx="1737719" cy="2779180"/>
          </a:xfrm>
          <a:prstGeom prst="rect">
            <a:avLst/>
          </a:prstGeom>
        </p:spPr>
      </p:pic>
      <p:pic>
        <p:nvPicPr>
          <p:cNvPr id="18" name="图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424" y="5478549"/>
            <a:ext cx="3607576" cy="1236720"/>
          </a:xfrm>
          <a:prstGeom prst="rect">
            <a:avLst/>
          </a:prstGeom>
        </p:spPr>
      </p:pic>
      <p:pic>
        <p:nvPicPr>
          <p:cNvPr id="22" name="图片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401623" y="3322678"/>
            <a:ext cx="16610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dài, mòn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485012" y="4113648"/>
            <a:ext cx="4621900" cy="652247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345534" y="3305515"/>
            <a:ext cx="3705056" cy="652247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133214" y="1843715"/>
            <a:ext cx="4536819" cy="896597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705100" y="4933950"/>
            <a:ext cx="640434" cy="36195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868752" y="4853315"/>
            <a:ext cx="40783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 từ chỉ đặc điểm</a:t>
            </a:r>
          </a:p>
        </p:txBody>
      </p:sp>
      <p:sp>
        <p:nvSpPr>
          <p:cNvPr id="2" name="Rectangle 1"/>
          <p:cNvSpPr/>
          <p:nvPr/>
        </p:nvSpPr>
        <p:spPr>
          <a:xfrm>
            <a:off x="1133214" y="2038605"/>
            <a:ext cx="51171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chậm, khoan thai, dài, nhanh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485012" y="4130394"/>
            <a:ext cx="4536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nhỏ, dẻo</a:t>
            </a:r>
          </a:p>
        </p:txBody>
      </p:sp>
      <p:sp>
        <p:nvSpPr>
          <p:cNvPr id="28" name="Oval 27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54101" y="556418"/>
            <a:ext cx="8673769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đố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1850623" y="1004378"/>
            <a:ext cx="3130713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392309" y="1004378"/>
            <a:ext cx="3443784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552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1" grpId="0" animBg="1"/>
      <p:bldP spid="32" grpId="0" animBg="1"/>
      <p:bldP spid="33" grpId="0" animBg="1"/>
      <p:bldP spid="12" grpId="0" animBg="1"/>
      <p:bldP spid="34" grpId="0"/>
      <p:bldP spid="2" grpId="0"/>
      <p:bldP spid="23" grpId="0"/>
      <p:bldP spid="28" grpId="0" animBg="1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Oval 13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4101" y="556418"/>
            <a:ext cx="9310361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Đặt một câu nêu đặc điểm của đồ vật ở trường, lớp.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19" t="46824" r="30080" b="23532"/>
          <a:stretch/>
        </p:blipFill>
        <p:spPr>
          <a:xfrm>
            <a:off x="6646217" y="2965370"/>
            <a:ext cx="5255118" cy="3173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4101" y="3203113"/>
            <a:ext cx="3407109" cy="2688677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093660" y="1296500"/>
            <a:ext cx="4410054" cy="1653709"/>
            <a:chOff x="3111744" y="1359878"/>
            <a:chExt cx="4410054" cy="1653709"/>
          </a:xfrm>
        </p:grpSpPr>
        <p:sp>
          <p:nvSpPr>
            <p:cNvPr id="3" name="Oval Callout 2"/>
            <p:cNvSpPr/>
            <p:nvPr/>
          </p:nvSpPr>
          <p:spPr>
            <a:xfrm>
              <a:off x="3111744" y="1359878"/>
              <a:ext cx="4319534" cy="1653709"/>
            </a:xfrm>
            <a:prstGeom prst="wedgeEllipseCallout">
              <a:avLst>
                <a:gd name="adj1" fmla="val -36284"/>
                <a:gd name="adj2" fmla="val 63559"/>
              </a:avLst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288010" y="1843028"/>
              <a:ext cx="4233788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M: </a:t>
              </a:r>
              <a:r>
                <a:rPr lang="en-US" sz="2800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Thân</a:t>
              </a:r>
              <a:r>
                <a:rPr lang="en-US" sz="28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trống</a:t>
              </a:r>
              <a:r>
                <a:rPr lang="en-US" sz="28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nâu</a:t>
              </a:r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bóng</a:t>
              </a:r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  <a:p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2" name="Straight Connector 11"/>
          <p:cNvCxnSpPr/>
          <p:nvPr/>
        </p:nvCxnSpPr>
        <p:spPr>
          <a:xfrm>
            <a:off x="3736956" y="2250628"/>
            <a:ext cx="14605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ight Arrow 15"/>
          <p:cNvSpPr/>
          <p:nvPr/>
        </p:nvSpPr>
        <p:spPr>
          <a:xfrm>
            <a:off x="5679980" y="1888678"/>
            <a:ext cx="640434" cy="36195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43632" y="1808043"/>
            <a:ext cx="36904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 nêu đặc điểm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1093613" y="997209"/>
            <a:ext cx="1943926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379967" y="980627"/>
            <a:ext cx="378816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502004" y="997209"/>
            <a:ext cx="235215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205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 animBg="1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Oval 13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4101" y="556418"/>
            <a:ext cx="9310361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Đặt một câu nêu đặc điểm của đồ vật ở trường, lớp.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4101" y="3203113"/>
            <a:ext cx="3407109" cy="268867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54101" y="1262535"/>
            <a:ext cx="9310361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Chiếc cặp mới tinh.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54101" y="1785707"/>
            <a:ext cx="9310361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Bút chì dài và nhọn.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3035300" y="1690805"/>
            <a:ext cx="14605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544207" y="2223196"/>
            <a:ext cx="563086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684628" y="2223892"/>
            <a:ext cx="906858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093613" y="997209"/>
            <a:ext cx="1943926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379967" y="980627"/>
            <a:ext cx="378816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502004" y="997209"/>
            <a:ext cx="235215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293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7440" y="1578720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6608" y="3616959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08368" y="1578720"/>
            <a:ext cx="7209085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t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ìm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ngữ chỉ đặc điểm trong các câu đố; Phát triển vốn từ chỉ sự vật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(đồ vật thường thấy ở trường)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08368" y="3649883"/>
            <a:ext cx="6806130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đ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ặt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câu nêu đặc điểm của đồ vật ở trường, lớp.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C3DC4-233D-6690-3F8D-3614D09E6940}"/>
              </a:ext>
            </a:extLst>
          </p:cNvPr>
          <p:cNvSpPr txBox="1"/>
          <p:nvPr/>
        </p:nvSpPr>
        <p:spPr>
          <a:xfrm>
            <a:off x="4529592" y="266172"/>
            <a:ext cx="7993038" cy="104637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 cầu cần đạt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0" y="4724401"/>
            <a:ext cx="12181114" cy="2133600"/>
          </a:xfrm>
          <a:prstGeom prst="rect">
            <a:avLst/>
          </a:prstGeom>
        </p:spPr>
      </p:pic>
      <p:pic>
        <p:nvPicPr>
          <p:cNvPr id="1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153562" y="2632953"/>
            <a:ext cx="3149600" cy="40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0434">
            <a:off x="-66676" y="242225"/>
            <a:ext cx="3331541" cy="18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40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595891" y="940641"/>
            <a:ext cx="2421798" cy="2049214"/>
          </a:xfrm>
          <a:prstGeom prst="rect">
            <a:avLst/>
          </a:prstGeom>
        </p:spPr>
      </p:pic>
      <p:pic>
        <p:nvPicPr>
          <p:cNvPr id="9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31715" y="254569"/>
            <a:ext cx="1931773" cy="2868969"/>
          </a:xfrm>
          <a:prstGeom prst="rect">
            <a:avLst/>
          </a:prstGeom>
        </p:spPr>
      </p:pic>
      <p:pic>
        <p:nvPicPr>
          <p:cNvPr id="10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185" y="424494"/>
            <a:ext cx="2630310" cy="131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51957" y="2429899"/>
            <a:ext cx="9813501" cy="2523756"/>
          </a:xfrm>
          <a:prstGeom prst="rect">
            <a:avLst/>
          </a:prstGeom>
          <a:noFill/>
        </p:spPr>
        <p:txBody>
          <a:bodyPr wrap="square" lIns="121907" tIns="60954" rIns="121907" bIns="6095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ĐỊNH HƯỚNG HỌC TẬP TIẾP THEO</a:t>
            </a:r>
          </a:p>
          <a:p>
            <a:pPr marL="380959" indent="-380959" algn="just">
              <a:lnSpc>
                <a:spcPct val="150000"/>
              </a:lnSpc>
              <a:buFontTx/>
              <a:buChar char="-"/>
            </a:pP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 tập cách đặt câu nêu đặc điểm của đồ vật .</a:t>
            </a:r>
          </a:p>
          <a:p>
            <a:pPr marL="380959" indent="-380959" algn="just">
              <a:lnSpc>
                <a:spcPct val="150000"/>
              </a:lnSpc>
              <a:buFontTx/>
              <a:buChar char="-"/>
            </a:pP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 trước bài sau trang 54.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20667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376742" y="2727900"/>
            <a:ext cx="7633146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470" y="461676"/>
            <a:ext cx="1656853" cy="120269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3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468675" y="1994567"/>
            <a:ext cx="925464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 CHỈ SỰ VẬT, ĐẶC ĐIỂM;</a:t>
            </a:r>
          </a:p>
          <a:p>
            <a:pPr algn="ctr"/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NÊU ĐẶC ĐIỂM</a:t>
            </a:r>
          </a:p>
          <a:p>
            <a:pPr algn="ctr"/>
            <a:r>
              <a:rPr lang="en-US" sz="5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 53</a:t>
            </a:r>
          </a:p>
        </p:txBody>
      </p: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1239500" y="414360"/>
            <a:ext cx="928994" cy="1379694"/>
          </a:xfrm>
          <a:prstGeom prst="rect">
            <a:avLst/>
          </a:prstGeom>
        </p:spPr>
      </p:pic>
      <p:pic>
        <p:nvPicPr>
          <p:cNvPr id="18" name="图片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132" y="456549"/>
            <a:ext cx="1171231" cy="106745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23429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7440" y="1578720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6608" y="3616959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08368" y="1578720"/>
            <a:ext cx="7209085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t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ìm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ngữ chỉ đặc điểm trong các câu đố; Phát triển vốn từ chỉ sự vật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(đồ vật thường thấy ở trường)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08368" y="3649883"/>
            <a:ext cx="6806130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đ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ặt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câu nêu đặc điểm của đồ vật ở trường, lớp.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C3DC4-233D-6690-3F8D-3614D09E6940}"/>
              </a:ext>
            </a:extLst>
          </p:cNvPr>
          <p:cNvSpPr txBox="1"/>
          <p:nvPr/>
        </p:nvSpPr>
        <p:spPr>
          <a:xfrm>
            <a:off x="4529592" y="266172"/>
            <a:ext cx="7993038" cy="104637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 cầu cần đạt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0" y="4724401"/>
            <a:ext cx="12181114" cy="2133600"/>
          </a:xfrm>
          <a:prstGeom prst="rect">
            <a:avLst/>
          </a:prstGeom>
        </p:spPr>
      </p:pic>
      <p:pic>
        <p:nvPicPr>
          <p:cNvPr id="1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153562" y="2632953"/>
            <a:ext cx="3149600" cy="40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0434">
            <a:off x="-66676" y="242225"/>
            <a:ext cx="3331541" cy="18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13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8485" y="5895834"/>
            <a:ext cx="2142698" cy="8333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33800" y="1892300"/>
            <a:ext cx="554190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BÀI CŨ</a:t>
            </a:r>
            <a:endParaRPr lang="vi-VN" sz="80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8823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id="{1C3256A2-416D-4670-AD10-0133FCC14D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50" r="14625"/>
          <a:stretch/>
        </p:blipFill>
        <p:spPr>
          <a:xfrm>
            <a:off x="0" y="114431"/>
            <a:ext cx="11170508" cy="7329730"/>
          </a:xfrm>
          <a:prstGeom prst="rect">
            <a:avLst/>
          </a:prstGeom>
        </p:spPr>
      </p:pic>
      <p:sp>
        <p:nvSpPr>
          <p:cNvPr id="6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539750" y="1000876"/>
            <a:ext cx="7918450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 defTabSz="1219139">
              <a:lnSpc>
                <a:spcPct val="150000"/>
              </a:lnSpc>
              <a:defRPr/>
            </a:pP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 1. Nêu một số từ ngữ chỉ sự vật  và từ chỉ hoạt động ở trường học của em.</a:t>
            </a:r>
            <a:endParaRPr lang="zh-CN" alt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023" y1="26444" x2="49767" y2="10847"/>
                        <a14:foregroundMark x1="42791" y1="46149" x2="49302" y2="55841"/>
                        <a14:foregroundMark x1="48256" y1="76444" x2="48256" y2="85558"/>
                        <a14:foregroundMark x1="74535" y1="77279" x2="73023" y2="87805"/>
                        <a14:foregroundMark x1="22093" y1="9499" x2="16628" y2="28370"/>
                        <a14:foregroundMark x1="57907" y1="80873" x2="45233" y2="90051"/>
                        <a14:foregroundMark x1="67907" y1="80873" x2="70465" y2="82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1204600"/>
            <a:ext cx="3200400" cy="579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047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id="{1C3256A2-416D-4670-AD10-0133FCC14D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50" r="14625"/>
          <a:stretch/>
        </p:blipFill>
        <p:spPr>
          <a:xfrm>
            <a:off x="0" y="114431"/>
            <a:ext cx="11170508" cy="7329730"/>
          </a:xfrm>
          <a:prstGeom prst="rect">
            <a:avLst/>
          </a:prstGeom>
        </p:spPr>
      </p:pic>
      <p:sp>
        <p:nvSpPr>
          <p:cNvPr id="6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679450" y="1040914"/>
            <a:ext cx="7969250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 defTabSz="1219139">
              <a:lnSpc>
                <a:spcPct val="150000"/>
              </a:lnSpc>
              <a:defRPr/>
            </a:pP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 2. Đặt một câu nêu hoạt động trong giờ ra chơi của trường em.</a:t>
            </a:r>
            <a:endParaRPr lang="zh-CN" alt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023" y1="26444" x2="49767" y2="10847"/>
                        <a14:foregroundMark x1="42791" y1="46149" x2="49302" y2="55841"/>
                        <a14:foregroundMark x1="48256" y1="76444" x2="48256" y2="85558"/>
                        <a14:foregroundMark x1="74535" y1="77279" x2="73023" y2="87805"/>
                        <a14:foregroundMark x1="22093" y1="9499" x2="16628" y2="28370"/>
                        <a14:foregroundMark x1="57907" y1="80873" x2="45233" y2="90051"/>
                        <a14:foregroundMark x1="67907" y1="80873" x2="70465" y2="82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1204600"/>
            <a:ext cx="3200400" cy="579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450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8485" y="5895834"/>
            <a:ext cx="2142698" cy="8333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21736" y="1916684"/>
            <a:ext cx="591219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vi-VN" sz="80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30717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Oval 18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4102" y="556418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đố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467100" y="1493296"/>
            <a:ext cx="7543800" cy="3497804"/>
            <a:chOff x="3143250" y="1531396"/>
            <a:chExt cx="7543800" cy="3497804"/>
          </a:xfrm>
        </p:grpSpPr>
        <p:sp>
          <p:nvSpPr>
            <p:cNvPr id="21" name="TextBox 20"/>
            <p:cNvSpPr txBox="1"/>
            <p:nvPr/>
          </p:nvSpPr>
          <p:spPr>
            <a:xfrm>
              <a:off x="3295650" y="1550446"/>
              <a:ext cx="7391400" cy="3323938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lvl="1">
                <a:lnSpc>
                  <a:spcPct val="150000"/>
                </a:lnSpc>
              </a:pP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	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Cái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gì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tích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tắc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ngày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đêm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Nhắc em đi ngủ, nhắc em học bài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	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Một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anh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chậm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bước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khoan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thai</a:t>
              </a:r>
              <a:endPara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Một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anh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chạy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những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bước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dài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thật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nhanh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                                             </a:t>
              </a:r>
              <a:r>
                <a:rPr lang="en-US" sz="2800" i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(Là cái gì?)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143250" y="1531396"/>
              <a:ext cx="6781800" cy="3497804"/>
            </a:xfrm>
            <a:prstGeom prst="roundRect">
              <a:avLst/>
            </a:prstGeom>
            <a:noFill/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09"/>
          <a:stretch/>
        </p:blipFill>
        <p:spPr>
          <a:xfrm>
            <a:off x="0" y="1956682"/>
            <a:ext cx="2581275" cy="45243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48" t="-1991" r="6707" b="1991"/>
          <a:stretch/>
        </p:blipFill>
        <p:spPr>
          <a:xfrm>
            <a:off x="133350" y="2001763"/>
            <a:ext cx="2828925" cy="452437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467100" y="1478632"/>
            <a:ext cx="6781800" cy="3497804"/>
            <a:chOff x="3467100" y="3087382"/>
            <a:chExt cx="6781800" cy="3497804"/>
          </a:xfrm>
        </p:grpSpPr>
        <p:sp>
          <p:nvSpPr>
            <p:cNvPr id="28" name="Rounded Rectangle 27"/>
            <p:cNvSpPr/>
            <p:nvPr/>
          </p:nvSpPr>
          <p:spPr>
            <a:xfrm>
              <a:off x="3467100" y="3087382"/>
              <a:ext cx="6781800" cy="349780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>
                          <a14:foregroundMark x1="27222" y1="18111" x2="33889" y2="3111"/>
                          <a14:foregroundMark x1="35556" y1="3333" x2="60556" y2="1444"/>
                          <a14:foregroundMark x1="62778" y1="1444" x2="70000" y2="5889"/>
                          <a14:foregroundMark x1="49778" y1="21444" x2="51111" y2="29444"/>
                          <a14:foregroundMark x1="44444" y1="40889" x2="51667" y2="61444"/>
                          <a14:foregroundMark x1="49222" y1="38111" x2="53889" y2="40000"/>
                          <a14:foregroundMark x1="68111" y1="48667" x2="71444" y2="51667"/>
                          <a14:foregroundMark x1="70889" y1="59222" x2="73333" y2="63333"/>
                          <a14:foregroundMark x1="67222" y1="67778" x2="69444" y2="73111"/>
                          <a14:foregroundMark x1="62000" y1="75889" x2="62222" y2="80556"/>
                          <a14:foregroundMark x1="68111" y1="85556" x2="74222" y2="94444"/>
                          <a14:foregroundMark x1="49778" y1="78333" x2="50556" y2="83333"/>
                          <a14:foregroundMark x1="29778" y1="59222" x2="30000" y2="63333"/>
                          <a14:foregroundMark x1="34222" y1="50889" x2="35556" y2="53333"/>
                          <a14:foregroundMark x1="35000" y1="68667" x2="32556" y2="73333"/>
                          <a14:foregroundMark x1="31667" y1="87000" x2="26667" y2="942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4174" y="3235725"/>
              <a:ext cx="2878152" cy="2878152"/>
            </a:xfrm>
            <a:prstGeom prst="rect">
              <a:avLst/>
            </a:prstGeom>
          </p:spPr>
        </p:pic>
      </p:grpSp>
      <p:pic>
        <p:nvPicPr>
          <p:cNvPr id="18" name="图片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424" y="5478549"/>
            <a:ext cx="3607576" cy="1236720"/>
          </a:xfrm>
          <a:prstGeom prst="rect">
            <a:avLst/>
          </a:prstGeom>
        </p:spPr>
      </p:pic>
      <p:pic>
        <p:nvPicPr>
          <p:cNvPr id="22" name="图片 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29300" y="4397367"/>
            <a:ext cx="26805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1061207" y="1006180"/>
            <a:ext cx="176720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443836" y="1006383"/>
            <a:ext cx="176720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439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Oval 18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4102" y="556418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đố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300510" y="1155693"/>
            <a:ext cx="7391400" cy="3497804"/>
            <a:chOff x="2951527" y="1531396"/>
            <a:chExt cx="7391400" cy="3497804"/>
          </a:xfrm>
        </p:grpSpPr>
        <p:sp>
          <p:nvSpPr>
            <p:cNvPr id="21" name="TextBox 20"/>
            <p:cNvSpPr txBox="1"/>
            <p:nvPr/>
          </p:nvSpPr>
          <p:spPr>
            <a:xfrm>
              <a:off x="2951527" y="2242684"/>
              <a:ext cx="7391400" cy="2308276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	b.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Ruột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dài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từ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mũi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đến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chân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Mũi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mòn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ruột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cũng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dần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dần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mòn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theo.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                                    </a:t>
              </a:r>
              <a:r>
                <a:rPr lang="en-US" sz="3200" i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(Là cái gì?)</a:t>
              </a:r>
            </a:p>
            <a:p>
              <a:pPr>
                <a:lnSpc>
                  <a:spcPct val="150000"/>
                </a:lnSpc>
              </a:pPr>
              <a:endParaRPr lang="en-US" sz="3200" i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143250" y="1531396"/>
              <a:ext cx="6781800" cy="3497804"/>
            </a:xfrm>
            <a:prstGeom prst="roundRect">
              <a:avLst/>
            </a:prstGeom>
            <a:noFill/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09"/>
          <a:stretch/>
        </p:blipFill>
        <p:spPr>
          <a:xfrm>
            <a:off x="0" y="1956682"/>
            <a:ext cx="2581275" cy="45243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48" t="-1991" r="6707" b="1991"/>
          <a:stretch/>
        </p:blipFill>
        <p:spPr>
          <a:xfrm>
            <a:off x="268302" y="1864634"/>
            <a:ext cx="2828925" cy="4524375"/>
          </a:xfrm>
          <a:prstGeom prst="rect">
            <a:avLst/>
          </a:prstGeom>
        </p:spPr>
      </p:pic>
      <p:pic>
        <p:nvPicPr>
          <p:cNvPr id="18" name="图片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424" y="5478549"/>
            <a:ext cx="3607576" cy="1236720"/>
          </a:xfrm>
          <a:prstGeom prst="rect">
            <a:avLst/>
          </a:prstGeom>
        </p:spPr>
      </p:pic>
      <p:pic>
        <p:nvPicPr>
          <p:cNvPr id="22" name="图片 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492233" y="1193354"/>
            <a:ext cx="6781800" cy="3497804"/>
            <a:chOff x="3458376" y="3729647"/>
            <a:chExt cx="6781800" cy="3497804"/>
          </a:xfrm>
        </p:grpSpPr>
        <p:sp>
          <p:nvSpPr>
            <p:cNvPr id="28" name="Rounded Rectangle 27"/>
            <p:cNvSpPr/>
            <p:nvPr/>
          </p:nvSpPr>
          <p:spPr>
            <a:xfrm>
              <a:off x="3458376" y="3729647"/>
              <a:ext cx="6781800" cy="349780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1580" y="3839217"/>
              <a:ext cx="3832839" cy="2869154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6323795" y="4126821"/>
            <a:ext cx="20217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bút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chì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1084653" y="1006180"/>
            <a:ext cx="176720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443836" y="1006383"/>
            <a:ext cx="176720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06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2119</TotalTime>
  <Words>544</Words>
  <Application>Microsoft Office PowerPoint</Application>
  <PresentationFormat>Widescreen</PresentationFormat>
  <Paragraphs>88</Paragraphs>
  <Slides>19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Microsoft YaHei</vt:lpstr>
      <vt:lpstr>Arial</vt:lpstr>
      <vt:lpstr>Calibri</vt:lpstr>
      <vt:lpstr>Calibri Light</vt:lpstr>
      <vt:lpstr>iCiel Cadena</vt:lpstr>
      <vt:lpstr>Times New Roman</vt:lpstr>
      <vt:lpstr>Office Theme</vt:lpstr>
      <vt:lpstr>6_Office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242</cp:revision>
  <dcterms:created xsi:type="dcterms:W3CDTF">2021-06-17T09:40:01Z</dcterms:created>
  <dcterms:modified xsi:type="dcterms:W3CDTF">2023-07-20T16:18:08Z</dcterms:modified>
</cp:coreProperties>
</file>