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17"/>
  </p:notesMasterIdLst>
  <p:sldIdLst>
    <p:sldId id="417" r:id="rId4"/>
    <p:sldId id="389" r:id="rId5"/>
    <p:sldId id="395" r:id="rId6"/>
    <p:sldId id="2007577206" r:id="rId7"/>
    <p:sldId id="412" r:id="rId8"/>
    <p:sldId id="396" r:id="rId9"/>
    <p:sldId id="413" r:id="rId10"/>
    <p:sldId id="414" r:id="rId11"/>
    <p:sldId id="397" r:id="rId12"/>
    <p:sldId id="415" r:id="rId13"/>
    <p:sldId id="289" r:id="rId14"/>
    <p:sldId id="200757720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72" d="100"/>
          <a:sy n="72"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585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34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3267253726"/>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51910"/>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53731"/>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051880"/>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03781"/>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175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7/23/2023</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7/23/2023</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Tree>
    <p:extLst>
      <p:ext uri="{BB962C8B-B14F-4D97-AF65-F5344CB8AC3E}">
        <p14:creationId xmlns:p14="http://schemas.microsoft.com/office/powerpoint/2010/main" val="3938607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18" Type="http://schemas.openxmlformats.org/officeDocument/2006/relationships/image" Target="../media/image38.gif"/><Relationship Id="rId26" Type="http://schemas.microsoft.com/office/2007/relationships/hdphoto" Target="../media/hdphoto12.wdp"/><Relationship Id="rId3" Type="http://schemas.openxmlformats.org/officeDocument/2006/relationships/image" Target="../media/image29.png"/><Relationship Id="rId21" Type="http://schemas.openxmlformats.org/officeDocument/2006/relationships/image" Target="../media/image40.png"/><Relationship Id="rId7" Type="http://schemas.openxmlformats.org/officeDocument/2006/relationships/image" Target="../media/image31.png"/><Relationship Id="rId12" Type="http://schemas.openxmlformats.org/officeDocument/2006/relationships/image" Target="../media/image34.gif"/><Relationship Id="rId17" Type="http://schemas.openxmlformats.org/officeDocument/2006/relationships/image" Target="../media/image37.png"/><Relationship Id="rId25" Type="http://schemas.openxmlformats.org/officeDocument/2006/relationships/image" Target="../media/image42.png"/><Relationship Id="rId2" Type="http://schemas.openxmlformats.org/officeDocument/2006/relationships/image" Target="../media/image28.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44.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33.gif"/><Relationship Id="rId24" Type="http://schemas.microsoft.com/office/2007/relationships/hdphoto" Target="../media/hdphoto11.wdp"/><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41.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9.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32.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43.png"/><Relationship Id="rId30"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vi-VN" sz="48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sym typeface="+mn-ea"/>
            </a:endParaRPr>
          </a:p>
        </p:txBody>
      </p:sp>
      <p:sp>
        <p:nvSpPr>
          <p:cNvPr id="11" name="WordArt 12">
            <a:extLst>
              <a:ext uri="{FF2B5EF4-FFF2-40B4-BE49-F238E27FC236}">
                <a16:creationId xmlns:a16="http://schemas.microsoft.com/office/drawing/2014/main" id="{F7ADFA6C-62B0-433F-BF39-2C29E971ACA4}"/>
              </a:ext>
            </a:extLst>
          </p:cNvPr>
          <p:cNvSpPr>
            <a:spLocks noChangeArrowheads="1" noChangeShapeType="1" noTextEdit="1"/>
          </p:cNvSpPr>
          <p:nvPr/>
        </p:nvSpPr>
        <p:spPr bwMode="auto">
          <a:xfrm>
            <a:off x="2919046" y="1583057"/>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anose="02020603050405020304" pitchFamily="18" charset="0"/>
                <a:ea typeface="微软雅黑"/>
                <a:cs typeface="Times New Roman" pitchFamily="18" charset="0"/>
              </a:rPr>
              <a:t>MÔN: TIẾNG VIỆT</a:t>
            </a:r>
          </a:p>
        </p:txBody>
      </p:sp>
      <p:sp>
        <p:nvSpPr>
          <p:cNvPr id="12" name="TextBox 12">
            <a:extLst>
              <a:ext uri="{FF2B5EF4-FFF2-40B4-BE49-F238E27FC236}">
                <a16:creationId xmlns:a16="http://schemas.microsoft.com/office/drawing/2014/main" id="{6C4E161B-F9DD-4B77-8B06-5F400B1845BC}"/>
              </a:ext>
            </a:extLst>
          </p:cNvPr>
          <p:cNvSpPr txBox="1">
            <a:spLocks noChangeArrowheads="1"/>
          </p:cNvSpPr>
          <p:nvPr/>
        </p:nvSpPr>
        <p:spPr bwMode="auto">
          <a:xfrm>
            <a:off x="1340158" y="129960"/>
            <a:ext cx="9331036"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rPr>
              <a:t>TRƯỜNG TIỂU </a:t>
            </a:r>
            <a:r>
              <a:rPr kumimoji="0" lang="en-US" sz="2400" b="1" i="0" u="none" strike="noStrike" kern="1200" cap="none" spc="0" normalizeH="0" baseline="0" noProof="0">
                <a:ln>
                  <a:noFill/>
                </a:ln>
                <a:solidFill>
                  <a:srgbClr val="002060"/>
                </a:solidFill>
                <a:effectLst/>
                <a:uLnTx/>
                <a:uFillTx/>
                <a:ea typeface="微软雅黑"/>
                <a:cs typeface="Times New Roman" panose="02020603050405020304" pitchFamily="18" charset="0"/>
              </a:rPr>
              <a:t>HỌC NGỌC LÂM</a:t>
            </a:r>
            <a:endParaRPr kumimoji="0" lang="en-US" sz="2400" b="1" i="0" u="none" strike="noStrike" kern="1200" cap="none" spc="0" normalizeH="0" baseline="0" noProof="0" dirty="0">
              <a:ln>
                <a:noFill/>
              </a:ln>
              <a:solidFill>
                <a:srgbClr val="002060"/>
              </a:solidFill>
              <a:effectLst/>
              <a:uLnTx/>
              <a:uFillTx/>
              <a:ea typeface="微软雅黑"/>
              <a:cs typeface="Times New Roman" panose="02020603050405020304" pitchFamily="18" charset="0"/>
            </a:endParaRPr>
          </a:p>
        </p:txBody>
      </p:sp>
      <p:sp>
        <p:nvSpPr>
          <p:cNvPr id="13" name="TextBox 13">
            <a:extLst>
              <a:ext uri="{FF2B5EF4-FFF2-40B4-BE49-F238E27FC236}">
                <a16:creationId xmlns:a16="http://schemas.microsoft.com/office/drawing/2014/main" id="{DD0781E0-EFDF-4439-9333-4B2911434027}"/>
              </a:ext>
            </a:extLst>
          </p:cNvPr>
          <p:cNvSpPr txBox="1">
            <a:spLocks noChangeArrowheads="1"/>
          </p:cNvSpPr>
          <p:nvPr/>
        </p:nvSpPr>
        <p:spPr bwMode="auto">
          <a:xfrm>
            <a:off x="1692812" y="2584639"/>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PHÂN MÔN : ĐỌC</a:t>
            </a: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p:txBody>
      </p:sp>
      <p:sp>
        <p:nvSpPr>
          <p:cNvPr id="14" name="TextBox 14">
            <a:extLst>
              <a:ext uri="{FF2B5EF4-FFF2-40B4-BE49-F238E27FC236}">
                <a16:creationId xmlns:a16="http://schemas.microsoft.com/office/drawing/2014/main" id="{EB10385B-F046-4438-8FC1-E8CE3816DB7F}"/>
              </a:ext>
            </a:extLst>
          </p:cNvPr>
          <p:cNvSpPr txBox="1">
            <a:spLocks noChangeArrowheads="1"/>
          </p:cNvSpPr>
          <p:nvPr/>
        </p:nvSpPr>
        <p:spPr bwMode="auto">
          <a:xfrm>
            <a:off x="1568741" y="334019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cs typeface="Times New Roman" panose="02020603050405020304" pitchFamily="18" charset="0"/>
              </a:rPr>
              <a:t>LỚP 2</a:t>
            </a:r>
          </a:p>
        </p:txBody>
      </p:sp>
      <p:sp>
        <p:nvSpPr>
          <p:cNvPr id="15" name="TextBox 14">
            <a:extLst>
              <a:ext uri="{FF2B5EF4-FFF2-40B4-BE49-F238E27FC236}">
                <a16:creationId xmlns:a16="http://schemas.microsoft.com/office/drawing/2014/main" id="{FEA451F1-829F-4C4F-8CBA-583B09B0390E}"/>
              </a:ext>
            </a:extLst>
          </p:cNvPr>
          <p:cNvSpPr txBox="1">
            <a:spLocks noChangeArrowheads="1"/>
          </p:cNvSpPr>
          <p:nvPr/>
        </p:nvSpPr>
        <p:spPr bwMode="auto">
          <a:xfrm>
            <a:off x="1692812" y="4293738"/>
            <a:ext cx="8019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Bài: Ôn tập và đánh giá cuối học</a:t>
            </a:r>
            <a:r>
              <a:rPr kumimoji="0" lang="en-US" sz="3600" b="1" i="0" u="none" strike="noStrike" kern="1200" cap="none" spc="0" normalizeH="0" noProof="0" dirty="0">
                <a:ln>
                  <a:noFill/>
                </a:ln>
                <a:solidFill>
                  <a:srgbClr val="7030A0"/>
                </a:solidFill>
                <a:effectLst/>
                <a:uLnTx/>
                <a:uFillTx/>
                <a:ea typeface="微软雅黑"/>
                <a:cs typeface="Times New Roman" panose="02020603050405020304" pitchFamily="18" charset="0"/>
              </a:rPr>
              <a:t> </a:t>
            </a:r>
            <a:r>
              <a:rPr kumimoji="0" lang="en-US" sz="3600" b="1" i="0" u="none" strike="noStrike" kern="1200" cap="none" spc="0" normalizeH="0" baseline="0" noProof="0" dirty="0">
                <a:ln>
                  <a:noFill/>
                </a:ln>
                <a:solidFill>
                  <a:srgbClr val="7030A0"/>
                </a:solidFill>
                <a:effectLst/>
                <a:uLnTx/>
                <a:uFillTx/>
                <a:ea typeface="微软雅黑"/>
                <a:cs typeface="Times New Roman" panose="02020603050405020304" pitchFamily="18" charset="0"/>
              </a:rPr>
              <a:t>kì </a:t>
            </a:r>
            <a:r>
              <a:rPr lang="en-US" sz="3600" b="1" dirty="0">
                <a:solidFill>
                  <a:srgbClr val="7030A0"/>
                </a:solidFill>
                <a:ea typeface="微软雅黑"/>
                <a:cs typeface="Times New Roman" panose="02020603050405020304" pitchFamily="18"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ea typeface="微软雅黑"/>
                <a:cs typeface="Times New Roman" panose="02020603050405020304" pitchFamily="18" charset="0"/>
              </a:rPr>
              <a:t>Tiết</a:t>
            </a:r>
            <a:r>
              <a:rPr kumimoji="0" lang="en-US" b="1" i="0" u="none" strike="noStrike" kern="1200" cap="none" spc="0" normalizeH="0" noProof="0" dirty="0">
                <a:ln>
                  <a:noFill/>
                </a:ln>
                <a:effectLst/>
                <a:uLnTx/>
                <a:uFillTx/>
                <a:ea typeface="微软雅黑"/>
                <a:cs typeface="Times New Roman" panose="02020603050405020304" pitchFamily="18" charset="0"/>
              </a:rPr>
              <a:t> 3+4</a:t>
            </a:r>
            <a:endParaRPr kumimoji="0" lang="en-US" b="1" i="0" u="none" strike="noStrike" kern="1200" cap="none" spc="0" normalizeH="0" baseline="0" noProof="0" dirty="0">
              <a:ln>
                <a:noFill/>
              </a:ln>
              <a:effectLst/>
              <a:uLnTx/>
              <a:uFillTx/>
              <a:ea typeface="微软雅黑"/>
              <a:cs typeface="Times New Roman" panose="02020603050405020304" pitchFamily="18" charset="0"/>
            </a:endParaRPr>
          </a:p>
        </p:txBody>
      </p:sp>
    </p:spTree>
    <p:extLst>
      <p:ext uri="{BB962C8B-B14F-4D97-AF65-F5344CB8AC3E}">
        <p14:creationId xmlns:p14="http://schemas.microsoft.com/office/powerpoint/2010/main" val="607685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nodePh="1">
                                  <p:stCondLst>
                                    <p:cond delay="0"/>
                                  </p:stCondLst>
                                  <p:endCondLst>
                                    <p:cond evt="begin" delay="0">
                                      <p:tn val="26"/>
                                    </p:cond>
                                  </p:endCondLst>
                                  <p:iterate type="lt">
                                    <p:tmPct val="10000"/>
                                  </p:iterate>
                                  <p:childTnLst>
                                    <p:animMotion origin="layout" path="M -2.70833E-6 -4.44444E-6 L -2.70833E-6 -0.07222 " pathEditMode="relative" rAng="0" ptsTypes="AA">
                                      <p:cBhvr>
                                        <p:cTn id="27"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5. Đặt câu</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5" y="1158679"/>
            <a:ext cx="10017723"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giới thiệu sự vật   </a:t>
            </a:r>
            <a:r>
              <a:rPr lang="vi-VN" sz="2800" kern="0" dirty="0">
                <a:solidFill>
                  <a:srgbClr val="FF0000"/>
                </a:solidFill>
                <a:latin typeface="Times New Roman" panose="02020603050405020304" pitchFamily="18" charset="0"/>
                <a:cs typeface="Times New Roman" panose="02020603050405020304" pitchFamily="18" charset="0"/>
                <a:sym typeface="Arial"/>
              </a:rPr>
              <a:t>M: Đây là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Công viên hôm nay đông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Câu nêu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Mọi người đi dạo trong công viên.</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87873" y="382446"/>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rPr>
              <a:t>YÊU CẦU CẦN ĐẠT</a:t>
            </a:r>
            <a:endParaRPr kumimoji="0" lang="zh-CN" altLang="en-US" sz="3300" b="1" i="0" u="none" strike="noStrike" kern="0" cap="none" spc="0" normalizeH="0" baseline="0" noProof="0" dirty="0">
              <a:ln w="6350">
                <a:noFill/>
              </a:ln>
              <a:solidFill>
                <a:srgbClr val="FF0000"/>
              </a:solidFill>
              <a:effectLst/>
              <a:uLnTx/>
              <a:uFillTx/>
              <a:latin typeface="Times New Roman" panose="02020603050405020304" pitchFamily="18" charset="0"/>
              <a:ea typeface="Arial-Rounded"/>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rõ</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ràng</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hợp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lí</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liên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03</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400" b="1" i="0" u="none" strike="noStrike" kern="1200" cap="none" spc="0" normalizeH="0" baseline="0" noProof="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4466504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ÔN TẬP VÀ ĐÁNH GIÁ</a:t>
            </a:r>
          </a:p>
          <a:p>
            <a:pPr algn="ctr" defTabSz="1219170">
              <a:buClr>
                <a:srgbClr val="000000"/>
              </a:buClr>
            </a:pPr>
            <a:r>
              <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rPr>
              <a:t>CUỐI HỌC </a:t>
            </a:r>
            <a:r>
              <a:rPr lang="en-US" sz="4800" kern="0">
                <a:ln>
                  <a:solidFill>
                    <a:srgbClr val="FFFFFF"/>
                  </a:solidFill>
                </a:ln>
                <a:solidFill>
                  <a:srgbClr val="FF0000"/>
                </a:solidFill>
                <a:latin typeface="Times New Roman" panose="02020603050405020304" pitchFamily="18" charset="0"/>
                <a:cs typeface="Times New Roman" panose="02020603050405020304" pitchFamily="18" charset="0"/>
                <a:sym typeface="Arial"/>
              </a:rPr>
              <a:t>KÌ 2</a:t>
            </a:r>
            <a:endParaRPr lang="en-US" sz="4800" kern="0" dirty="0">
              <a:ln>
                <a:solidFill>
                  <a:srgbClr val="FFFFFF"/>
                </a:solidFill>
              </a:ln>
              <a:solidFill>
                <a:srgbClr val="FF0000"/>
              </a:solidFill>
              <a:latin typeface="Times New Roman" panose="02020603050405020304" pitchFamily="18" charset="0"/>
              <a:cs typeface="Times New Roman" panose="02020603050405020304" pitchFamily="18" charset="0"/>
              <a:sym typeface="Arial"/>
            </a:endParaRP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92120"/>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Times New Roman" panose="02020603050405020304" pitchFamily="18" charset="0"/>
                    <a:cs typeface="Times New Roman" panose="02020603050405020304" pitchFamily="18" charset="0"/>
                    <a:sym typeface="Arial"/>
                  </a:rPr>
                  <a:t>TIẾT 3</a:t>
                </a:r>
                <a:r>
                  <a:rPr lang="en-US" sz="5400" b="1" kern="0" dirty="0">
                    <a:solidFill>
                      <a:srgbClr val="FFAB40">
                        <a:lumMod val="50000"/>
                      </a:srgbClr>
                    </a:solidFill>
                    <a:latin typeface="Times New Roman" panose="02020603050405020304" pitchFamily="18" charset="0"/>
                    <a:cs typeface="Times New Roman" panose="02020603050405020304" pitchFamily="18" charset="0"/>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Times New Roman" panose="02020603050405020304" pitchFamily="18" charset="0"/>
                <a:cs typeface="Times New Roman" panose="02020603050405020304" pitchFamily="18" charset="0"/>
                <a:sym typeface="Arial"/>
              </a:rPr>
              <a:t>PHẦN I – ÔN TẬP</a:t>
            </a:r>
            <a:endParaRPr lang="en-US" sz="5333" kern="0" dirty="0">
              <a:solidFill>
                <a:srgbClr val="FFFFFF"/>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 y="0"/>
            <a:ext cx="12267761"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4158638"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187873"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877758"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99508"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81791"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721189"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520572" y="4333127"/>
            <a:ext cx="4873923" cy="2285938"/>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các từ ngữ chỉ sự vật, đặc điểm, hoạt động câu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 điểm; biết sử dụng các từ ngữ để đặt câu.</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2839239"/>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Times New Roman" panose="02020603050405020304" pitchFamily="18" charset="0"/>
                  <a:cs typeface="Times New Roman" panose="02020603050405020304" pitchFamily="18" charset="0"/>
                  <a:sym typeface="Arial"/>
                </a:rPr>
                <a:t>Thăm bạn ốm</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Hôm nay đến lớp 	</a:t>
              </a:r>
              <a:r>
                <a:rPr lang="vi-VN"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“Gấu tôi mua khế</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Thấy vắng thỏ nâu	          Khế ngọt lại thanh.”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Các bạn hỏi nhau:	          “Mèo tôi mua chanh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đi đâu thế?”	          Đánh đường mát ngọt.”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Gấu liền nói khẽ:	          Hươu mua sữa bột</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“Thỏ bị ốm rồi	          Nai sữa đậu nành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Này các bạn ơi	          Chúc bạn khỏe nhanh</a:t>
              </a:r>
            </a:p>
            <a:p>
              <a:pP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Đến thăm thỏ nhé!”	          Cùng nhau đến lớp.</a:t>
              </a:r>
            </a:p>
            <a:p>
              <a:pPr algn="r"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a:t>
              </a:r>
              <a:r>
                <a:rPr lang="vi-VN" sz="2400" i="1" kern="0" dirty="0">
                  <a:solidFill>
                    <a:srgbClr val="000000"/>
                  </a:solidFill>
                  <a:latin typeface="Times New Roman" panose="02020603050405020304" pitchFamily="18" charset="0"/>
                  <a:cs typeface="Times New Roman" panose="02020603050405020304" pitchFamily="18" charset="0"/>
                  <a:sym typeface="Arial"/>
                </a:rPr>
                <a:t>Theo </a:t>
              </a:r>
              <a:r>
                <a:rPr lang="vi-VN" sz="2400" kern="0" dirty="0">
                  <a:solidFill>
                    <a:srgbClr val="000000"/>
                  </a:solidFill>
                  <a:latin typeface="Times New Roman" panose="02020603050405020304" pitchFamily="18" charset="0"/>
                  <a:cs typeface="Times New Roman" panose="02020603050405020304" pitchFamily="18" charset="0"/>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704850" y="571500"/>
            <a:ext cx="11217976"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Times New Roman" panose="02020603050405020304" pitchFamily="18" charset="0"/>
                <a:cs typeface="Times New Roman" panose="02020603050405020304" pitchFamily="18" charset="0"/>
                <a:sym typeface="Arial"/>
              </a:rPr>
              <a:t>3. Đọc bài thơ dưới đây, trả lời các câu hỏi và thực hiện yêu cầu.</a:t>
            </a:r>
            <a:endParaRPr lang="en-US" sz="28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a. </a:t>
            </a:r>
            <a:r>
              <a:rPr lang="vi-VN" sz="2800" kern="0" dirty="0">
                <a:solidFill>
                  <a:srgbClr val="000000"/>
                </a:solidFill>
                <a:latin typeface="Times New Roman" panose="02020603050405020304" pitchFamily="18" charset="0"/>
                <a:cs typeface="Times New Roman" panose="02020603050405020304" pitchFamily="18" charset="0"/>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Times New Roman" panose="02020603050405020304" pitchFamily="18" charset="0"/>
                <a:cs typeface="Times New Roman" panose="02020603050405020304" pitchFamily="18" charset="0"/>
                <a:sym typeface="Arial"/>
              </a:rPr>
              <a:t>b. </a:t>
            </a:r>
            <a:r>
              <a:rPr lang="vi-VN" sz="2800" kern="0" dirty="0">
                <a:solidFill>
                  <a:srgbClr val="000000"/>
                </a:solidFill>
                <a:latin typeface="Times New Roman" panose="02020603050405020304" pitchFamily="18" charset="0"/>
                <a:cs typeface="Times New Roman" panose="02020603050405020304" pitchFamily="18" charset="0"/>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Thỏ nâu nghỉ học vì bạn ấy bị ốm.</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Times New Roman" panose="02020603050405020304" pitchFamily="18" charset="0"/>
                <a:cs typeface="Times New Roman" panose="02020603050405020304" pitchFamily="18" charset="0"/>
                <a:sym typeface="Wingdings" panose="05000000000000000000" pitchFamily="2" charset="2"/>
              </a:rPr>
              <a:t> Các bạn bàn nhau đi thăm thỏ nâu và mua quà cho thỏ nâu.</a:t>
            </a:r>
            <a:endParaRPr lang="vi-VN" sz="2800" kern="0" dirty="0">
              <a:solidFill>
                <a:srgbClr val="FC7D77">
                  <a:lumMod val="75000"/>
                </a:srgbClr>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c. </a:t>
            </a:r>
            <a:r>
              <a:rPr lang="vi-VN" sz="2400" kern="0" dirty="0">
                <a:solidFill>
                  <a:srgbClr val="000000"/>
                </a:solidFill>
                <a:latin typeface="Times New Roman" panose="02020603050405020304" pitchFamily="18" charset="0"/>
                <a:cs typeface="Times New Roman" panose="02020603050405020304" pitchFamily="18" charset="0"/>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Times New Roman" panose="02020603050405020304" pitchFamily="18" charset="0"/>
                <a:cs typeface="Times New Roman" panose="02020603050405020304" pitchFamily="18" charset="0"/>
                <a:sym typeface="Arial"/>
              </a:rPr>
              <a:t>Tớ đã làm bài đầy đủ để khi nào cậu đi học cho cậu mượn mà làm bù nè!</a:t>
            </a:r>
            <a:endParaRPr lang="vi-VN" sz="2000" kern="0" dirty="0">
              <a:solidFill>
                <a:srgbClr val="0070C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Times New Roman" panose="02020603050405020304" pitchFamily="18" charset="0"/>
                <a:cs typeface="Times New Roman" panose="02020603050405020304" pitchFamily="18" charset="0"/>
                <a:sym typeface="Arial"/>
              </a:rPr>
              <a:t>d. </a:t>
            </a:r>
            <a:r>
              <a:rPr lang="vi-VN" sz="2400" kern="0" dirty="0">
                <a:solidFill>
                  <a:srgbClr val="000000"/>
                </a:solidFill>
                <a:latin typeface="Times New Roman" panose="02020603050405020304" pitchFamily="18" charset="0"/>
                <a:cs typeface="Times New Roman" panose="02020603050405020304" pitchFamily="18" charset="0"/>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Times New Roman" panose="02020603050405020304" pitchFamily="18" charset="0"/>
              <a:cs typeface="Times New Roman" panose="02020603050405020304" pitchFamily="18" charset="0"/>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2260665"/>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Times New Roman" panose="02020603050405020304" pitchFamily="18" charset="0"/>
                <a:cs typeface="Times New Roman" panose="02020603050405020304" pitchFamily="18" charset="0"/>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rPr>
              <a:t>4. Quan </a:t>
            </a:r>
            <a:r>
              <a:rPr lang="vi-VN" sz="3200" b="1" kern="0" dirty="0">
                <a:solidFill>
                  <a:srgbClr val="BAE5E4">
                    <a:lumMod val="50000"/>
                  </a:srgbClr>
                </a:solidFill>
                <a:latin typeface="Times New Roman" panose="02020603050405020304" pitchFamily="18" charset="0"/>
                <a:cs typeface="Times New Roman" panose="02020603050405020304" pitchFamily="18" charset="0"/>
                <a:sym typeface="Arial"/>
              </a:rPr>
              <a:t>sát tranh, tìm từ ngữ</a:t>
            </a:r>
            <a:endParaRPr lang="en-US" sz="3200" b="1" kern="0" dirty="0">
              <a:solidFill>
                <a:srgbClr val="BAE5E4">
                  <a:lumMod val="50000"/>
                </a:srgbClr>
              </a:solidFill>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sự vật (người, đồ vật, con vật, cây cối)   </a:t>
            </a:r>
            <a:r>
              <a:rPr lang="vi-VN" sz="2800" kern="0" dirty="0">
                <a:solidFill>
                  <a:srgbClr val="FF0000"/>
                </a:solidFill>
                <a:latin typeface="Times New Roman" panose="02020603050405020304" pitchFamily="18" charset="0"/>
                <a:cs typeface="Times New Roman" panose="02020603050405020304" pitchFamily="18" charset="0"/>
                <a:sym typeface="Arial"/>
              </a:rPr>
              <a:t>M: trẻ em</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đặc điểm   </a:t>
            </a:r>
            <a:r>
              <a:rPr lang="vi-VN" sz="2800" kern="0" dirty="0">
                <a:solidFill>
                  <a:srgbClr val="FF0000"/>
                </a:solidFill>
                <a:latin typeface="Times New Roman" panose="02020603050405020304" pitchFamily="18" charset="0"/>
                <a:cs typeface="Times New Roman" panose="02020603050405020304" pitchFamily="18" charset="0"/>
                <a:sym typeface="Arial"/>
              </a:rPr>
              <a:t>M: tươi vui</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a:p>
            <a:pPr marL="457189" indent="-457189" algn="just" defTabSz="1219170">
              <a:buClr>
                <a:srgbClr val="000000"/>
              </a:buClr>
              <a:buFont typeface="Arial"/>
              <a:buAutoNum type="alphaLcPeriod"/>
            </a:pPr>
            <a:r>
              <a:rPr lang="vi-VN" sz="2800" kern="0" dirty="0">
                <a:solidFill>
                  <a:srgbClr val="000000"/>
                </a:solidFill>
                <a:latin typeface="Times New Roman" panose="02020603050405020304" pitchFamily="18" charset="0"/>
                <a:cs typeface="Times New Roman" panose="02020603050405020304" pitchFamily="18" charset="0"/>
                <a:sym typeface="Arial"/>
              </a:rPr>
              <a:t>Chỉ hoạt động    </a:t>
            </a:r>
            <a:r>
              <a:rPr lang="vi-VN" sz="2800" kern="0" dirty="0">
                <a:solidFill>
                  <a:srgbClr val="FF0000"/>
                </a:solidFill>
                <a:latin typeface="Times New Roman" panose="02020603050405020304" pitchFamily="18" charset="0"/>
                <a:cs typeface="Times New Roman" panose="02020603050405020304" pitchFamily="18" charset="0"/>
                <a:sym typeface="Arial"/>
              </a:rPr>
              <a:t>M: chạy nhảy</a:t>
            </a:r>
            <a:endParaRPr lang="vi-VN" sz="28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637</Words>
  <Application>Microsoft Office PowerPoint</Application>
  <PresentationFormat>Widescreen</PresentationFormat>
  <Paragraphs>60</Paragraphs>
  <Slides>13</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等线</vt:lpstr>
      <vt:lpstr>微软雅黑</vt:lpstr>
      <vt:lpstr>Arial</vt:lpstr>
      <vt:lpstr>Arial-Rounded</vt:lpstr>
      <vt:lpstr>Calibri</vt:lpstr>
      <vt:lpstr>Kalam</vt:lpstr>
      <vt:lpstr>Montserrat</vt:lpstr>
      <vt:lpstr>Times New Roman</vt:lpstr>
      <vt:lpstr>Office Theme</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26</cp:revision>
  <dcterms:created xsi:type="dcterms:W3CDTF">2021-07-20T01:55:21Z</dcterms:created>
  <dcterms:modified xsi:type="dcterms:W3CDTF">2023-07-23T06:03:23Z</dcterms:modified>
</cp:coreProperties>
</file>