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2"/>
  </p:notesMasterIdLst>
  <p:sldIdLst>
    <p:sldId id="272" r:id="rId3"/>
    <p:sldId id="259" r:id="rId4"/>
    <p:sldId id="269" r:id="rId5"/>
    <p:sldId id="261" r:id="rId6"/>
    <p:sldId id="262" r:id="rId7"/>
    <p:sldId id="265" r:id="rId8"/>
    <p:sldId id="267" r:id="rId9"/>
    <p:sldId id="270" r:id="rId10"/>
    <p:sldId id="268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7AE78-ECB2-45F0-BD75-A6F389281D14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8BE7F-4EDA-4F50-8285-0F0658B93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1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1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3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4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42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7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27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17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6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1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73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00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2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96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882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1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35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45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68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1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208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1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1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6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3" indent="0">
              <a:buNone/>
              <a:defRPr sz="1051"/>
            </a:lvl2pPr>
            <a:lvl3pPr marL="685766" indent="0">
              <a:buNone/>
              <a:defRPr sz="900"/>
            </a:lvl3pPr>
            <a:lvl4pPr marL="1028649" indent="0">
              <a:buNone/>
              <a:defRPr sz="751"/>
            </a:lvl4pPr>
            <a:lvl5pPr marL="1371531" indent="0">
              <a:buNone/>
              <a:defRPr sz="751"/>
            </a:lvl5pPr>
            <a:lvl6pPr marL="1714414" indent="0">
              <a:buNone/>
              <a:defRPr sz="751"/>
            </a:lvl6pPr>
            <a:lvl7pPr marL="2057297" indent="0">
              <a:buNone/>
              <a:defRPr sz="751"/>
            </a:lvl7pPr>
            <a:lvl8pPr marL="2400180" indent="0">
              <a:buNone/>
              <a:defRPr sz="751"/>
            </a:lvl8pPr>
            <a:lvl9pPr marL="2743063" indent="0">
              <a:buNone/>
              <a:defRPr sz="75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5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89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81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42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7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5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1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4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5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8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27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DA0B7-C8BD-442C-A75D-17E5E9EFF1A3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FBE74-7B80-4CB2-B4A8-5CDA12400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7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7/24/2023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64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1" indent="-171441" algn="l" defTabSz="685766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1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1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1506202" y="524562"/>
            <a:ext cx="9252641" cy="194355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 defTabSz="1219170"/>
            <a:endParaRPr lang="en-US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1480804" y="669231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3" rIns="91403" bIns="45703" rtlCol="0" anchor="ctr"/>
          <a:lstStyle/>
          <a:p>
            <a:pPr algn="ctr" defTabSz="1219170"/>
            <a:endParaRPr lang="en-US" sz="2400" dirty="0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312597" y="2853767"/>
            <a:ext cx="5953467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spcCol="0"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spcCol="0"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5" rIns="91428" bIns="45715" spcCol="0"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40117" y="2809053"/>
            <a:ext cx="992332" cy="992332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11178" y="-7343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dirty="0">
                <a:solidFill>
                  <a:prstClr val="black"/>
                </a:solidFill>
                <a:sym typeface="Arial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381840" y="1203779"/>
            <a:ext cx="1786641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Tuần 32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55423" y="607971"/>
            <a:ext cx="7162800" cy="135923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45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Chủ đề </a:t>
            </a:r>
          </a:p>
          <a:p>
            <a:pPr algn="ctr" defTabSz="1219170"/>
            <a:r>
              <a:rPr lang="en-US" sz="3733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VIỆT NAM QUÊ HƯƠNG EM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71684" y="2826154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Bài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95216" y="3077461"/>
            <a:ext cx="5405377" cy="5027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CÁNH ĐỒNG QUÊ EM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506201" y="6223184"/>
            <a:ext cx="9144000" cy="5585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69678" y="4007975"/>
            <a:ext cx="5056451" cy="6001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LUYỆN TẬP – Tiết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41871" y="5687276"/>
            <a:ext cx="2390115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Trang 131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80804" y="4859398"/>
            <a:ext cx="10432900" cy="5027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1219170"/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Arial"/>
              </a:rPr>
              <a:t>Mở rộng vốn từ về nghề nghiệp</a:t>
            </a:r>
          </a:p>
        </p:txBody>
      </p:sp>
    </p:spTree>
    <p:extLst>
      <p:ext uri="{BB962C8B-B14F-4D97-AF65-F5344CB8AC3E}">
        <p14:creationId xmlns:p14="http://schemas.microsoft.com/office/powerpoint/2010/main" val="13430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53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54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55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56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411180" y="-209311"/>
            <a:ext cx="11369639" cy="7068058"/>
            <a:chOff x="3259204" y="722177"/>
            <a:chExt cx="5069957" cy="5925152"/>
          </a:xfrm>
        </p:grpSpPr>
        <p:pic>
          <p:nvPicPr>
            <p:cNvPr id="5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60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61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62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63" name="文本框 18"/>
          <p:cNvSpPr txBox="1"/>
          <p:nvPr/>
        </p:nvSpPr>
        <p:spPr>
          <a:xfrm>
            <a:off x="1862308" y="1096087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  <a:endParaRPr lang="en-US" altLang="zh-CN" sz="4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29338" y="250875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3491" y="2263654"/>
            <a:ext cx="5662992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Kể được tên các nghề nghiệp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1469465" y="381600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2193521" y="3607795"/>
            <a:ext cx="8377935" cy="11180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nghề nghiệp, biết nói về nghề nghiệp và công việc.</a:t>
            </a:r>
            <a:endParaRPr lang="vi-VN" altLang="zh-CN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 animBg="1"/>
      <p:bldP spid="65" grpId="0" animBg="1"/>
      <p:bldP spid="66" grpId="0" animBg="1"/>
      <p:bldP spid="6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8">
            <a:extLst>
              <a:ext uri="{FF2B5EF4-FFF2-40B4-BE49-F238E27FC236}">
                <a16:creationId xmlns:a16="http://schemas.microsoft.com/office/drawing/2014/main" id="{3025270F-DE0D-4657-8A2D-591A86A846B7}"/>
              </a:ext>
            </a:extLst>
          </p:cNvPr>
          <p:cNvSpPr/>
          <p:nvPr/>
        </p:nvSpPr>
        <p:spPr>
          <a:xfrm>
            <a:off x="423817" y="103987"/>
            <a:ext cx="11344366" cy="6400643"/>
          </a:xfrm>
          <a:prstGeom prst="round2DiagRect">
            <a:avLst>
              <a:gd name="adj1" fmla="val 8466"/>
              <a:gd name="adj2" fmla="val 0"/>
            </a:avLst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FDFB1A-78AB-4C57-A129-543F6075C0DB}"/>
              </a:ext>
            </a:extLst>
          </p:cNvPr>
          <p:cNvGrpSpPr/>
          <p:nvPr/>
        </p:nvGrpSpPr>
        <p:grpSpPr>
          <a:xfrm>
            <a:off x="816135" y="231545"/>
            <a:ext cx="10756801" cy="1167300"/>
            <a:chOff x="2985804" y="238546"/>
            <a:chExt cx="3806882" cy="11673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86A271-0FEE-4210-AD99-9070311F2196}"/>
                </a:ext>
              </a:extLst>
            </p:cNvPr>
            <p:cNvSpPr/>
            <p:nvPr/>
          </p:nvSpPr>
          <p:spPr>
            <a:xfrm>
              <a:off x="2985804" y="238546"/>
              <a:ext cx="3806882" cy="1167300"/>
            </a:xfrm>
            <a:prstGeom prst="rect">
              <a:avLst/>
            </a:prstGeom>
            <a:solidFill>
              <a:srgbClr val="FFFF99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FEB26A-8F08-41DB-8500-DD1A2FE628DE}"/>
                </a:ext>
              </a:extLst>
            </p:cNvPr>
            <p:cNvSpPr txBox="1"/>
            <p:nvPr/>
          </p:nvSpPr>
          <p:spPr>
            <a:xfrm>
              <a:off x="3203112" y="267073"/>
              <a:ext cx="323421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hợp từ ngữ ở cột A với từ ngữ ở cột B để tạo từ ngữ chỉ công việc của người nông dân.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椭圆 47">
              <a:extLst>
                <a:ext uri="{FF2B5EF4-FFF2-40B4-BE49-F238E27FC236}">
                  <a16:creationId xmlns:a16="http://schemas.microsoft.com/office/drawing/2014/main" id="{541D1ABD-5B50-4D78-A9D9-04C8F8F31737}"/>
                </a:ext>
              </a:extLst>
            </p:cNvPr>
            <p:cNvSpPr/>
            <p:nvPr/>
          </p:nvSpPr>
          <p:spPr>
            <a:xfrm>
              <a:off x="3076882" y="267073"/>
              <a:ext cx="228907" cy="74387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65540" y="1792656"/>
            <a:ext cx="1672023" cy="707886"/>
            <a:chOff x="795584" y="1476668"/>
            <a:chExt cx="4374986" cy="9849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98775" y="1476668"/>
              <a:ext cx="3671793" cy="984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Cày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00756" y="1833429"/>
            <a:ext cx="1947014" cy="707886"/>
            <a:chOff x="6245708" y="1589108"/>
            <a:chExt cx="4785775" cy="7827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9"/>
              <a:ext cx="4785775" cy="70788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667737" y="1589108"/>
              <a:ext cx="2690365" cy="78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lúa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45947" y="5623840"/>
            <a:ext cx="1672023" cy="707886"/>
            <a:chOff x="795584" y="1533353"/>
            <a:chExt cx="4374986" cy="98496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251102" y="1533353"/>
              <a:ext cx="3671793" cy="98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Tưới 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65539" y="3707461"/>
            <a:ext cx="1672023" cy="707886"/>
            <a:chOff x="795584" y="1500627"/>
            <a:chExt cx="4374986" cy="98496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199838" y="1500627"/>
              <a:ext cx="3671793" cy="98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 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245948" y="4618424"/>
            <a:ext cx="1672023" cy="745394"/>
            <a:chOff x="795584" y="1533399"/>
            <a:chExt cx="4374986" cy="103715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498777" y="1585588"/>
              <a:ext cx="3671793" cy="98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 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265539" y="2657390"/>
            <a:ext cx="1672023" cy="707886"/>
            <a:chOff x="795584" y="1493020"/>
            <a:chExt cx="4374986" cy="98496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584" y="1533399"/>
              <a:ext cx="4374986" cy="89074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447516" y="1493020"/>
              <a:ext cx="3671793" cy="98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Gặt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200756" y="2723916"/>
            <a:ext cx="1947014" cy="707886"/>
            <a:chOff x="6245708" y="1589108"/>
            <a:chExt cx="4785775" cy="78276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9"/>
              <a:ext cx="4785775" cy="70788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667737" y="1589108"/>
              <a:ext cx="2690365" cy="78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200756" y="3663300"/>
            <a:ext cx="1947014" cy="707886"/>
            <a:chOff x="6245708" y="1545419"/>
            <a:chExt cx="4785775" cy="78276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9"/>
              <a:ext cx="4785775" cy="707886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404568" y="1545419"/>
              <a:ext cx="3626915" cy="78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200756" y="4594381"/>
            <a:ext cx="1947014" cy="707886"/>
            <a:chOff x="6245708" y="1562524"/>
            <a:chExt cx="4785775" cy="78276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9"/>
              <a:ext cx="4785775" cy="707886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7182433" y="1562524"/>
              <a:ext cx="3660971" cy="78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200756" y="5540501"/>
            <a:ext cx="2158923" cy="707886"/>
            <a:chOff x="6245708" y="1528104"/>
            <a:chExt cx="5306649" cy="78276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5708" y="1589109"/>
              <a:ext cx="4785775" cy="707886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146865" y="1528104"/>
              <a:ext cx="4405492" cy="782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ruộng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292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21797 0.1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6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-0.21797 0.149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74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54 -0.00301 L -0.21406 0.134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6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37 L -0.21758 0.1488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1" y="724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21732 -0.547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72" y="-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8">
            <a:extLst>
              <a:ext uri="{FF2B5EF4-FFF2-40B4-BE49-F238E27FC236}">
                <a16:creationId xmlns:a16="http://schemas.microsoft.com/office/drawing/2014/main" id="{3025270F-DE0D-4657-8A2D-591A86A846B7}"/>
              </a:ext>
            </a:extLst>
          </p:cNvPr>
          <p:cNvSpPr/>
          <p:nvPr/>
        </p:nvSpPr>
        <p:spPr>
          <a:xfrm>
            <a:off x="423817" y="228678"/>
            <a:ext cx="11344366" cy="6400643"/>
          </a:xfrm>
          <a:prstGeom prst="round2DiagRect">
            <a:avLst>
              <a:gd name="adj1" fmla="val 8466"/>
              <a:gd name="adj2" fmla="val 0"/>
            </a:avLst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 descr="https://img.loigiaihay.com/picture/2021/0618/30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7" y="1661366"/>
            <a:ext cx="11344366" cy="480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1852" y="591079"/>
            <a:ext cx="1176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+mj-lt"/>
              </a:rPr>
              <a:t>2</a:t>
            </a:r>
            <a:r>
              <a:rPr lang="en-US" sz="3600" b="1">
                <a:solidFill>
                  <a:srgbClr val="002060"/>
                </a:solidFill>
                <a:latin typeface="+mj-lt"/>
              </a:rPr>
              <a:t>. </a:t>
            </a:r>
            <a:r>
              <a:rPr lang="vi-VN" sz="3600" b="1">
                <a:solidFill>
                  <a:srgbClr val="002060"/>
                </a:solidFill>
                <a:latin typeface="+mj-lt"/>
              </a:rPr>
              <a:t>Hỏi – đáp về công việc của những người trong ảnh</a:t>
            </a:r>
            <a:r>
              <a:rPr lang="vi-VN" sz="4000" b="1">
                <a:solidFill>
                  <a:srgbClr val="002060"/>
                </a:solidFill>
                <a:latin typeface="+mj-lt"/>
              </a:rPr>
              <a:t>.</a:t>
            </a:r>
            <a:endParaRPr lang="en-US" sz="4000" b="1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353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8">
            <a:extLst>
              <a:ext uri="{FF2B5EF4-FFF2-40B4-BE49-F238E27FC236}">
                <a16:creationId xmlns:a16="http://schemas.microsoft.com/office/drawing/2014/main" id="{3025270F-DE0D-4657-8A2D-591A86A846B7}"/>
              </a:ext>
            </a:extLst>
          </p:cNvPr>
          <p:cNvSpPr/>
          <p:nvPr/>
        </p:nvSpPr>
        <p:spPr>
          <a:xfrm>
            <a:off x="423817" y="228678"/>
            <a:ext cx="11344366" cy="6400643"/>
          </a:xfrm>
          <a:prstGeom prst="round2DiagRect">
            <a:avLst>
              <a:gd name="adj1" fmla="val 8466"/>
              <a:gd name="adj2" fmla="val 0"/>
            </a:avLst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5">
            <a:extLst>
              <a:ext uri="{FF2B5EF4-FFF2-40B4-BE49-F238E27FC236}">
                <a16:creationId xmlns:a16="http://schemas.microsoft.com/office/drawing/2014/main" id="{290CC5BC-94DB-4C86-B967-AF0925E54C7B}"/>
              </a:ext>
            </a:extLst>
          </p:cNvPr>
          <p:cNvGrpSpPr/>
          <p:nvPr/>
        </p:nvGrpSpPr>
        <p:grpSpPr>
          <a:xfrm>
            <a:off x="5737123" y="2684006"/>
            <a:ext cx="6195492" cy="3849529"/>
            <a:chOff x="1077516" y="823226"/>
            <a:chExt cx="2923762" cy="3668758"/>
          </a:xfrm>
        </p:grpSpPr>
        <p:sp>
          <p:nvSpPr>
            <p:cNvPr id="5" name="圆角矩形 6">
              <a:extLst>
                <a:ext uri="{FF2B5EF4-FFF2-40B4-BE49-F238E27FC236}">
                  <a16:creationId xmlns:a16="http://schemas.microsoft.com/office/drawing/2014/main" id="{31EA671C-0D41-4710-9A74-EC52AFC34F4A}"/>
                </a:ext>
              </a:extLst>
            </p:cNvPr>
            <p:cNvSpPr/>
            <p:nvPr/>
          </p:nvSpPr>
          <p:spPr>
            <a:xfrm>
              <a:off x="1077516" y="881384"/>
              <a:ext cx="2923762" cy="3610600"/>
            </a:xfrm>
            <a:prstGeom prst="roundRect">
              <a:avLst>
                <a:gd name="adj" fmla="val 4670"/>
              </a:avLst>
            </a:prstGeom>
            <a:solidFill>
              <a:srgbClr val="109C92"/>
            </a:solidFill>
            <a:ln>
              <a:solidFill>
                <a:schemeClr val="bg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C8FC5890-8799-4C44-8E41-24DDD9054212}"/>
                </a:ext>
              </a:extLst>
            </p:cNvPr>
            <p:cNvSpPr/>
            <p:nvPr/>
          </p:nvSpPr>
          <p:spPr>
            <a:xfrm>
              <a:off x="1247545" y="1013405"/>
              <a:ext cx="2583702" cy="3223751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776" tIns="48388" rIns="96776" bIns="4838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D0181A8C-CEB7-4787-9230-79A53B943AF9}"/>
                </a:ext>
              </a:extLst>
            </p:cNvPr>
            <p:cNvGrpSpPr/>
            <p:nvPr/>
          </p:nvGrpSpPr>
          <p:grpSpPr>
            <a:xfrm>
              <a:off x="1310453" y="1077159"/>
              <a:ext cx="2457885" cy="165441"/>
              <a:chOff x="2149634" y="1165384"/>
              <a:chExt cx="3485832" cy="234632"/>
            </a:xfrm>
          </p:grpSpPr>
          <p:grpSp>
            <p:nvGrpSpPr>
              <p:cNvPr id="38" name="组合 39">
                <a:extLst>
                  <a:ext uri="{FF2B5EF4-FFF2-40B4-BE49-F238E27FC236}">
                    <a16:creationId xmlns:a16="http://schemas.microsoft.com/office/drawing/2014/main" id="{8D12F377-0F52-48DD-B539-12F7F303267C}"/>
                  </a:ext>
                </a:extLst>
              </p:cNvPr>
              <p:cNvGrpSpPr/>
              <p:nvPr/>
            </p:nvGrpSpPr>
            <p:grpSpPr>
              <a:xfrm>
                <a:off x="21496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6" name="椭圆 67">
                  <a:extLst>
                    <a:ext uri="{FF2B5EF4-FFF2-40B4-BE49-F238E27FC236}">
                      <a16:creationId xmlns:a16="http://schemas.microsoft.com/office/drawing/2014/main" id="{8E42499F-844B-4E65-8CE0-25C3F4D572F1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7" name="椭圆 68">
                  <a:extLst>
                    <a:ext uri="{FF2B5EF4-FFF2-40B4-BE49-F238E27FC236}">
                      <a16:creationId xmlns:a16="http://schemas.microsoft.com/office/drawing/2014/main" id="{60DAA928-4DC9-452C-BCD1-EFD69559BD0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组合 40">
                <a:extLst>
                  <a:ext uri="{FF2B5EF4-FFF2-40B4-BE49-F238E27FC236}">
                    <a16:creationId xmlns:a16="http://schemas.microsoft.com/office/drawing/2014/main" id="{F6ACA0E3-A86A-4712-B127-AF2B6161EB5E}"/>
                  </a:ext>
                </a:extLst>
              </p:cNvPr>
              <p:cNvGrpSpPr/>
              <p:nvPr/>
            </p:nvGrpSpPr>
            <p:grpSpPr>
              <a:xfrm>
                <a:off x="2510879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4" name="椭圆 65">
                  <a:extLst>
                    <a:ext uri="{FF2B5EF4-FFF2-40B4-BE49-F238E27FC236}">
                      <a16:creationId xmlns:a16="http://schemas.microsoft.com/office/drawing/2014/main" id="{B7634337-F453-4717-8B55-A658074C422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5" name="椭圆 66">
                  <a:extLst>
                    <a:ext uri="{FF2B5EF4-FFF2-40B4-BE49-F238E27FC236}">
                      <a16:creationId xmlns:a16="http://schemas.microsoft.com/office/drawing/2014/main" id="{40445CF9-9E17-46FC-BEE7-99421D05D52F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组合 41">
                <a:extLst>
                  <a:ext uri="{FF2B5EF4-FFF2-40B4-BE49-F238E27FC236}">
                    <a16:creationId xmlns:a16="http://schemas.microsoft.com/office/drawing/2014/main" id="{8A1CC1A6-06FD-45BC-93F5-43A2BD602A21}"/>
                  </a:ext>
                </a:extLst>
              </p:cNvPr>
              <p:cNvGrpSpPr/>
              <p:nvPr/>
            </p:nvGrpSpPr>
            <p:grpSpPr>
              <a:xfrm>
                <a:off x="2872123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2" name="椭圆 63">
                  <a:extLst>
                    <a:ext uri="{FF2B5EF4-FFF2-40B4-BE49-F238E27FC236}">
                      <a16:creationId xmlns:a16="http://schemas.microsoft.com/office/drawing/2014/main" id="{26BB9F9C-2CAB-4D69-B21E-355BB935F590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3" name="椭圆 64">
                  <a:extLst>
                    <a:ext uri="{FF2B5EF4-FFF2-40B4-BE49-F238E27FC236}">
                      <a16:creationId xmlns:a16="http://schemas.microsoft.com/office/drawing/2014/main" id="{C178A00B-7916-4B99-9E57-17A8D9413E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组合 42">
                <a:extLst>
                  <a:ext uri="{FF2B5EF4-FFF2-40B4-BE49-F238E27FC236}">
                    <a16:creationId xmlns:a16="http://schemas.microsoft.com/office/drawing/2014/main" id="{3E85F635-B15B-4055-B347-C0AC66AC2EE1}"/>
                  </a:ext>
                </a:extLst>
              </p:cNvPr>
              <p:cNvGrpSpPr/>
              <p:nvPr/>
            </p:nvGrpSpPr>
            <p:grpSpPr>
              <a:xfrm>
                <a:off x="3233367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60" name="椭圆 61">
                  <a:extLst>
                    <a:ext uri="{FF2B5EF4-FFF2-40B4-BE49-F238E27FC236}">
                      <a16:creationId xmlns:a16="http://schemas.microsoft.com/office/drawing/2014/main" id="{C21F9195-A707-4C12-BCA1-E50195D8840A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61" name="椭圆 62">
                  <a:extLst>
                    <a:ext uri="{FF2B5EF4-FFF2-40B4-BE49-F238E27FC236}">
                      <a16:creationId xmlns:a16="http://schemas.microsoft.com/office/drawing/2014/main" id="{D6B0D0BE-9128-4FB3-8492-784DD4329BA9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2" name="组合 43">
                <a:extLst>
                  <a:ext uri="{FF2B5EF4-FFF2-40B4-BE49-F238E27FC236}">
                    <a16:creationId xmlns:a16="http://schemas.microsoft.com/office/drawing/2014/main" id="{16419FD0-4D4F-48B2-BB33-C0F4440FE250}"/>
                  </a:ext>
                </a:extLst>
              </p:cNvPr>
              <p:cNvGrpSpPr/>
              <p:nvPr/>
            </p:nvGrpSpPr>
            <p:grpSpPr>
              <a:xfrm>
                <a:off x="3594612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8" name="椭圆 59">
                  <a:extLst>
                    <a:ext uri="{FF2B5EF4-FFF2-40B4-BE49-F238E27FC236}">
                      <a16:creationId xmlns:a16="http://schemas.microsoft.com/office/drawing/2014/main" id="{02E4CF55-FE02-4CB9-A649-B7E7DED93544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9" name="椭圆 60">
                  <a:extLst>
                    <a:ext uri="{FF2B5EF4-FFF2-40B4-BE49-F238E27FC236}">
                      <a16:creationId xmlns:a16="http://schemas.microsoft.com/office/drawing/2014/main" id="{BD8B4BDA-503D-4D53-B175-0C22BEB2652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组合 44">
                <a:extLst>
                  <a:ext uri="{FF2B5EF4-FFF2-40B4-BE49-F238E27FC236}">
                    <a16:creationId xmlns:a16="http://schemas.microsoft.com/office/drawing/2014/main" id="{DBD89ACF-F504-4956-A346-0A7488F888A1}"/>
                  </a:ext>
                </a:extLst>
              </p:cNvPr>
              <p:cNvGrpSpPr/>
              <p:nvPr/>
            </p:nvGrpSpPr>
            <p:grpSpPr>
              <a:xfrm>
                <a:off x="3955856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6" name="椭圆 57">
                  <a:extLst>
                    <a:ext uri="{FF2B5EF4-FFF2-40B4-BE49-F238E27FC236}">
                      <a16:creationId xmlns:a16="http://schemas.microsoft.com/office/drawing/2014/main" id="{3DC9CC41-E373-4523-B789-E187A05B012F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椭圆 58">
                  <a:extLst>
                    <a:ext uri="{FF2B5EF4-FFF2-40B4-BE49-F238E27FC236}">
                      <a16:creationId xmlns:a16="http://schemas.microsoft.com/office/drawing/2014/main" id="{488B724D-2A89-4197-B956-BFB83F39F66E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组合 45">
                <a:extLst>
                  <a:ext uri="{FF2B5EF4-FFF2-40B4-BE49-F238E27FC236}">
                    <a16:creationId xmlns:a16="http://schemas.microsoft.com/office/drawing/2014/main" id="{5992DEDB-6A6B-46B8-8FCB-614EDF4C05D5}"/>
                  </a:ext>
                </a:extLst>
              </p:cNvPr>
              <p:cNvGrpSpPr/>
              <p:nvPr/>
            </p:nvGrpSpPr>
            <p:grpSpPr>
              <a:xfrm>
                <a:off x="4317101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4" name="椭圆 55">
                  <a:extLst>
                    <a:ext uri="{FF2B5EF4-FFF2-40B4-BE49-F238E27FC236}">
                      <a16:creationId xmlns:a16="http://schemas.microsoft.com/office/drawing/2014/main" id="{9C11EC0F-E8BD-4C13-95CF-977FCE73B5C3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椭圆 56">
                  <a:extLst>
                    <a:ext uri="{FF2B5EF4-FFF2-40B4-BE49-F238E27FC236}">
                      <a16:creationId xmlns:a16="http://schemas.microsoft.com/office/drawing/2014/main" id="{F7FF8CEA-E353-488A-8BE0-CA34AF40717D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组合 46">
                <a:extLst>
                  <a:ext uri="{FF2B5EF4-FFF2-40B4-BE49-F238E27FC236}">
                    <a16:creationId xmlns:a16="http://schemas.microsoft.com/office/drawing/2014/main" id="{B991FBFC-BE1D-4CF9-A5C7-97F476722F32}"/>
                  </a:ext>
                </a:extLst>
              </p:cNvPr>
              <p:cNvGrpSpPr/>
              <p:nvPr/>
            </p:nvGrpSpPr>
            <p:grpSpPr>
              <a:xfrm>
                <a:off x="4678345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2" name="椭圆 53">
                  <a:extLst>
                    <a:ext uri="{FF2B5EF4-FFF2-40B4-BE49-F238E27FC236}">
                      <a16:creationId xmlns:a16="http://schemas.microsoft.com/office/drawing/2014/main" id="{8E7350E5-19D4-48FC-966D-F89EE9F75D26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3" name="椭圆 54">
                  <a:extLst>
                    <a:ext uri="{FF2B5EF4-FFF2-40B4-BE49-F238E27FC236}">
                      <a16:creationId xmlns:a16="http://schemas.microsoft.com/office/drawing/2014/main" id="{C6E359E3-4167-4269-9D94-AAAB80FA848A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组合 47">
                <a:extLst>
                  <a:ext uri="{FF2B5EF4-FFF2-40B4-BE49-F238E27FC236}">
                    <a16:creationId xmlns:a16="http://schemas.microsoft.com/office/drawing/2014/main" id="{7758A2D4-F748-45D2-A70F-1F7BA9CAC9B0}"/>
                  </a:ext>
                </a:extLst>
              </p:cNvPr>
              <p:cNvGrpSpPr/>
              <p:nvPr/>
            </p:nvGrpSpPr>
            <p:grpSpPr>
              <a:xfrm>
                <a:off x="5039590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50" name="椭圆 51">
                  <a:extLst>
                    <a:ext uri="{FF2B5EF4-FFF2-40B4-BE49-F238E27FC236}">
                      <a16:creationId xmlns:a16="http://schemas.microsoft.com/office/drawing/2014/main" id="{7FD1E946-23F4-4CD1-A8CC-031807A22537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1" name="椭圆 52">
                  <a:extLst>
                    <a:ext uri="{FF2B5EF4-FFF2-40B4-BE49-F238E27FC236}">
                      <a16:creationId xmlns:a16="http://schemas.microsoft.com/office/drawing/2014/main" id="{725EF732-EA85-4736-9391-DBB1BBC3D0F4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7" name="组合 48">
                <a:extLst>
                  <a:ext uri="{FF2B5EF4-FFF2-40B4-BE49-F238E27FC236}">
                    <a16:creationId xmlns:a16="http://schemas.microsoft.com/office/drawing/2014/main" id="{879AC22A-AA3B-4F63-AC1D-CBEB527D74F0}"/>
                  </a:ext>
                </a:extLst>
              </p:cNvPr>
              <p:cNvGrpSpPr/>
              <p:nvPr/>
            </p:nvGrpSpPr>
            <p:grpSpPr>
              <a:xfrm>
                <a:off x="5400834" y="1165384"/>
                <a:ext cx="234632" cy="234632"/>
                <a:chOff x="2483009" y="1114425"/>
                <a:chExt cx="209550" cy="209550"/>
              </a:xfrm>
            </p:grpSpPr>
            <p:sp>
              <p:nvSpPr>
                <p:cNvPr id="48" name="椭圆 49">
                  <a:extLst>
                    <a:ext uri="{FF2B5EF4-FFF2-40B4-BE49-F238E27FC236}">
                      <a16:creationId xmlns:a16="http://schemas.microsoft.com/office/drawing/2014/main" id="{4BD23FF0-F66F-4C2B-9AB4-DE318AA221BB}"/>
                    </a:ext>
                  </a:extLst>
                </p:cNvPr>
                <p:cNvSpPr/>
                <p:nvPr/>
              </p:nvSpPr>
              <p:spPr>
                <a:xfrm>
                  <a:off x="2483009" y="1114425"/>
                  <a:ext cx="209550" cy="209550"/>
                </a:xfrm>
                <a:prstGeom prst="ellipse">
                  <a:avLst/>
                </a:prstGeom>
                <a:gradFill>
                  <a:gsLst>
                    <a:gs pos="7500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65000"/>
                      </a:schemeClr>
                    </a:gs>
                    <a:gs pos="35000">
                      <a:schemeClr val="bg1">
                        <a:lumMod val="95000"/>
                      </a:schemeClr>
                    </a:gs>
                    <a:gs pos="17000">
                      <a:schemeClr val="bg1">
                        <a:lumMod val="6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9" name="椭圆 50">
                  <a:extLst>
                    <a:ext uri="{FF2B5EF4-FFF2-40B4-BE49-F238E27FC236}">
                      <a16:creationId xmlns:a16="http://schemas.microsoft.com/office/drawing/2014/main" id="{687EF11A-76AF-4DC4-B520-5B80FB200AB7}"/>
                    </a:ext>
                  </a:extLst>
                </p:cNvPr>
                <p:cNvSpPr/>
                <p:nvPr/>
              </p:nvSpPr>
              <p:spPr>
                <a:xfrm>
                  <a:off x="2502059" y="1133475"/>
                  <a:ext cx="171450" cy="17145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effectLst>
                  <a:innerShdw blurRad="12700" dist="12700" dir="135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1BB5DF70-7385-49A7-AF5D-AC5C51794441}"/>
                </a:ext>
              </a:extLst>
            </p:cNvPr>
            <p:cNvGrpSpPr/>
            <p:nvPr/>
          </p:nvGrpSpPr>
          <p:grpSpPr>
            <a:xfrm>
              <a:off x="1353081" y="823226"/>
              <a:ext cx="66754" cy="341978"/>
              <a:chOff x="2244442" y="772895"/>
              <a:chExt cx="94671" cy="485002"/>
            </a:xfrm>
          </p:grpSpPr>
          <p:sp>
            <p:nvSpPr>
              <p:cNvPr id="36" name="圆角矩形 37">
                <a:extLst>
                  <a:ext uri="{FF2B5EF4-FFF2-40B4-BE49-F238E27FC236}">
                    <a16:creationId xmlns:a16="http://schemas.microsoft.com/office/drawing/2014/main" id="{43152ABC-B2CD-4AF9-AD6B-0D8193D9657E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" name="圆角矩形 38">
                <a:extLst>
                  <a:ext uri="{FF2B5EF4-FFF2-40B4-BE49-F238E27FC236}">
                    <a16:creationId xmlns:a16="http://schemas.microsoft.com/office/drawing/2014/main" id="{F94EF502-5EAE-44D4-A6C5-D615B513514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BBC96C59-4977-4633-8F39-3675379E265C}"/>
                </a:ext>
              </a:extLst>
            </p:cNvPr>
            <p:cNvGrpSpPr/>
            <p:nvPr/>
          </p:nvGrpSpPr>
          <p:grpSpPr>
            <a:xfrm>
              <a:off x="1608793" y="823226"/>
              <a:ext cx="66754" cy="341978"/>
              <a:chOff x="2244442" y="772895"/>
              <a:chExt cx="94671" cy="485002"/>
            </a:xfrm>
          </p:grpSpPr>
          <p:sp>
            <p:nvSpPr>
              <p:cNvPr id="34" name="圆角矩形 35">
                <a:extLst>
                  <a:ext uri="{FF2B5EF4-FFF2-40B4-BE49-F238E27FC236}">
                    <a16:creationId xmlns:a16="http://schemas.microsoft.com/office/drawing/2014/main" id="{DD6FCE12-22C3-4A64-9B7C-DD952CD4887D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" name="圆角矩形 36">
                <a:extLst>
                  <a:ext uri="{FF2B5EF4-FFF2-40B4-BE49-F238E27FC236}">
                    <a16:creationId xmlns:a16="http://schemas.microsoft.com/office/drawing/2014/main" id="{AC2D0B62-BBE9-494C-BE95-B7E73F7CB9C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DC627661-CBA2-4FB3-B209-546258E2A848}"/>
                </a:ext>
              </a:extLst>
            </p:cNvPr>
            <p:cNvGrpSpPr/>
            <p:nvPr/>
          </p:nvGrpSpPr>
          <p:grpSpPr>
            <a:xfrm>
              <a:off x="1864504" y="823226"/>
              <a:ext cx="66754" cy="341978"/>
              <a:chOff x="2244442" y="772895"/>
              <a:chExt cx="94671" cy="485002"/>
            </a:xfrm>
          </p:grpSpPr>
          <p:sp>
            <p:nvSpPr>
              <p:cNvPr id="32" name="圆角矩形 33">
                <a:extLst>
                  <a:ext uri="{FF2B5EF4-FFF2-40B4-BE49-F238E27FC236}">
                    <a16:creationId xmlns:a16="http://schemas.microsoft.com/office/drawing/2014/main" id="{EA319C07-EEE2-45A1-BCA6-D47DB67EB719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圆角矩形 34">
                <a:extLst>
                  <a:ext uri="{FF2B5EF4-FFF2-40B4-BE49-F238E27FC236}">
                    <a16:creationId xmlns:a16="http://schemas.microsoft.com/office/drawing/2014/main" id="{70DEBA42-734D-4E5D-81E4-5DDA79CFD261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6EA636E9-D282-4454-91A2-B6EFBF9C7BB3}"/>
                </a:ext>
              </a:extLst>
            </p:cNvPr>
            <p:cNvGrpSpPr/>
            <p:nvPr/>
          </p:nvGrpSpPr>
          <p:grpSpPr>
            <a:xfrm>
              <a:off x="2120214" y="823226"/>
              <a:ext cx="66754" cy="341978"/>
              <a:chOff x="2244442" y="772895"/>
              <a:chExt cx="94671" cy="485002"/>
            </a:xfrm>
          </p:grpSpPr>
          <p:sp>
            <p:nvSpPr>
              <p:cNvPr id="30" name="圆角矩形 31">
                <a:extLst>
                  <a:ext uri="{FF2B5EF4-FFF2-40B4-BE49-F238E27FC236}">
                    <a16:creationId xmlns:a16="http://schemas.microsoft.com/office/drawing/2014/main" id="{E178D925-C3DA-4F2F-9C48-831CBC2B40B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" name="圆角矩形 32">
                <a:extLst>
                  <a:ext uri="{FF2B5EF4-FFF2-40B4-BE49-F238E27FC236}">
                    <a16:creationId xmlns:a16="http://schemas.microsoft.com/office/drawing/2014/main" id="{CE87F711-929C-4F2E-BC17-2182F88EDF8C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5C58E1BB-473B-492C-ADF8-301A8E1B318E}"/>
                </a:ext>
              </a:extLst>
            </p:cNvPr>
            <p:cNvGrpSpPr/>
            <p:nvPr/>
          </p:nvGrpSpPr>
          <p:grpSpPr>
            <a:xfrm>
              <a:off x="2375926" y="823226"/>
              <a:ext cx="66754" cy="341978"/>
              <a:chOff x="2244442" y="772895"/>
              <a:chExt cx="94671" cy="485002"/>
            </a:xfrm>
          </p:grpSpPr>
          <p:sp>
            <p:nvSpPr>
              <p:cNvPr id="28" name="圆角矩形 29">
                <a:extLst>
                  <a:ext uri="{FF2B5EF4-FFF2-40B4-BE49-F238E27FC236}">
                    <a16:creationId xmlns:a16="http://schemas.microsoft.com/office/drawing/2014/main" id="{7FF92914-8967-4F8C-9F98-19425D83A902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圆角矩形 30">
                <a:extLst>
                  <a:ext uri="{FF2B5EF4-FFF2-40B4-BE49-F238E27FC236}">
                    <a16:creationId xmlns:a16="http://schemas.microsoft.com/office/drawing/2014/main" id="{848B651B-7E94-4E65-8B8D-FBAA9C57FF42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4">
              <a:extLst>
                <a:ext uri="{FF2B5EF4-FFF2-40B4-BE49-F238E27FC236}">
                  <a16:creationId xmlns:a16="http://schemas.microsoft.com/office/drawing/2014/main" id="{43061EA6-D580-43EE-B894-1560431F90DE}"/>
                </a:ext>
              </a:extLst>
            </p:cNvPr>
            <p:cNvGrpSpPr/>
            <p:nvPr/>
          </p:nvGrpSpPr>
          <p:grpSpPr>
            <a:xfrm>
              <a:off x="2631636" y="823226"/>
              <a:ext cx="66754" cy="341978"/>
              <a:chOff x="2244442" y="772895"/>
              <a:chExt cx="94671" cy="485002"/>
            </a:xfrm>
          </p:grpSpPr>
          <p:sp>
            <p:nvSpPr>
              <p:cNvPr id="26" name="圆角矩形 27">
                <a:extLst>
                  <a:ext uri="{FF2B5EF4-FFF2-40B4-BE49-F238E27FC236}">
                    <a16:creationId xmlns:a16="http://schemas.microsoft.com/office/drawing/2014/main" id="{4E8804B9-691C-4DC4-8E1B-E67657BC4766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圆角矩形 28">
                <a:extLst>
                  <a:ext uri="{FF2B5EF4-FFF2-40B4-BE49-F238E27FC236}">
                    <a16:creationId xmlns:a16="http://schemas.microsoft.com/office/drawing/2014/main" id="{98BED565-C354-4FA4-884D-7C9D1FA1D155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5">
              <a:extLst>
                <a:ext uri="{FF2B5EF4-FFF2-40B4-BE49-F238E27FC236}">
                  <a16:creationId xmlns:a16="http://schemas.microsoft.com/office/drawing/2014/main" id="{EB00043C-4E82-4C89-84C2-4A412EA59E8D}"/>
                </a:ext>
              </a:extLst>
            </p:cNvPr>
            <p:cNvGrpSpPr/>
            <p:nvPr/>
          </p:nvGrpSpPr>
          <p:grpSpPr>
            <a:xfrm>
              <a:off x="2887348" y="823226"/>
              <a:ext cx="66754" cy="341978"/>
              <a:chOff x="2244442" y="772895"/>
              <a:chExt cx="94671" cy="485002"/>
            </a:xfrm>
          </p:grpSpPr>
          <p:sp>
            <p:nvSpPr>
              <p:cNvPr id="24" name="圆角矩形 25">
                <a:extLst>
                  <a:ext uri="{FF2B5EF4-FFF2-40B4-BE49-F238E27FC236}">
                    <a16:creationId xmlns:a16="http://schemas.microsoft.com/office/drawing/2014/main" id="{0F7138FC-7119-454F-8E25-864B960E4A4F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圆角矩形 26">
                <a:extLst>
                  <a:ext uri="{FF2B5EF4-FFF2-40B4-BE49-F238E27FC236}">
                    <a16:creationId xmlns:a16="http://schemas.microsoft.com/office/drawing/2014/main" id="{99D7F90E-A1E5-40A8-BE04-E86E4A206216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5" name="组合 16">
              <a:extLst>
                <a:ext uri="{FF2B5EF4-FFF2-40B4-BE49-F238E27FC236}">
                  <a16:creationId xmlns:a16="http://schemas.microsoft.com/office/drawing/2014/main" id="{8CEACB4B-8BAC-45E0-A950-C39E545EB542}"/>
                </a:ext>
              </a:extLst>
            </p:cNvPr>
            <p:cNvGrpSpPr/>
            <p:nvPr/>
          </p:nvGrpSpPr>
          <p:grpSpPr>
            <a:xfrm>
              <a:off x="3143059" y="823226"/>
              <a:ext cx="66754" cy="341978"/>
              <a:chOff x="2244442" y="772895"/>
              <a:chExt cx="94671" cy="485002"/>
            </a:xfrm>
          </p:grpSpPr>
          <p:sp>
            <p:nvSpPr>
              <p:cNvPr id="22" name="圆角矩形 23">
                <a:extLst>
                  <a:ext uri="{FF2B5EF4-FFF2-40B4-BE49-F238E27FC236}">
                    <a16:creationId xmlns:a16="http://schemas.microsoft.com/office/drawing/2014/main" id="{1D3952B0-3238-48F7-8527-C01EB7D9747A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圆角矩形 24">
                <a:extLst>
                  <a:ext uri="{FF2B5EF4-FFF2-40B4-BE49-F238E27FC236}">
                    <a16:creationId xmlns:a16="http://schemas.microsoft.com/office/drawing/2014/main" id="{BA09CD60-19F2-4E67-9A1E-9C6AD2B7FCFE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049DC083-52AD-47AF-90D3-A1D5E36501B8}"/>
                </a:ext>
              </a:extLst>
            </p:cNvPr>
            <p:cNvGrpSpPr/>
            <p:nvPr/>
          </p:nvGrpSpPr>
          <p:grpSpPr>
            <a:xfrm>
              <a:off x="3398770" y="823226"/>
              <a:ext cx="66754" cy="341978"/>
              <a:chOff x="2244442" y="772895"/>
              <a:chExt cx="94671" cy="485002"/>
            </a:xfrm>
          </p:grpSpPr>
          <p:sp>
            <p:nvSpPr>
              <p:cNvPr id="20" name="圆角矩形 21">
                <a:extLst>
                  <a:ext uri="{FF2B5EF4-FFF2-40B4-BE49-F238E27FC236}">
                    <a16:creationId xmlns:a16="http://schemas.microsoft.com/office/drawing/2014/main" id="{42A2D0CA-EE8A-4D9C-9DA9-6C8D3FB479A1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圆角矩形 22">
                <a:extLst>
                  <a:ext uri="{FF2B5EF4-FFF2-40B4-BE49-F238E27FC236}">
                    <a16:creationId xmlns:a16="http://schemas.microsoft.com/office/drawing/2014/main" id="{7E48A54F-C016-4016-8752-AC6947EB6CF4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CB6AC12C-D94F-40CE-9EA7-DB57406B0AE4}"/>
                </a:ext>
              </a:extLst>
            </p:cNvPr>
            <p:cNvGrpSpPr/>
            <p:nvPr/>
          </p:nvGrpSpPr>
          <p:grpSpPr>
            <a:xfrm>
              <a:off x="3654481" y="823226"/>
              <a:ext cx="66754" cy="341978"/>
              <a:chOff x="2244442" y="772895"/>
              <a:chExt cx="94671" cy="485002"/>
            </a:xfrm>
          </p:grpSpPr>
          <p:sp>
            <p:nvSpPr>
              <p:cNvPr id="18" name="圆角矩形 19">
                <a:extLst>
                  <a:ext uri="{FF2B5EF4-FFF2-40B4-BE49-F238E27FC236}">
                    <a16:creationId xmlns:a16="http://schemas.microsoft.com/office/drawing/2014/main" id="{723F2599-D2BF-471B-AC9E-5055166AB255}"/>
                  </a:ext>
                </a:extLst>
              </p:cNvPr>
              <p:cNvSpPr/>
              <p:nvPr/>
            </p:nvSpPr>
            <p:spPr>
              <a:xfrm>
                <a:off x="2244442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圆角矩形 20">
                <a:extLst>
                  <a:ext uri="{FF2B5EF4-FFF2-40B4-BE49-F238E27FC236}">
                    <a16:creationId xmlns:a16="http://schemas.microsoft.com/office/drawing/2014/main" id="{7AD65E39-A083-4FD1-9C1A-65A54B9EA3E8}"/>
                  </a:ext>
                </a:extLst>
              </p:cNvPr>
              <p:cNvSpPr/>
              <p:nvPr/>
            </p:nvSpPr>
            <p:spPr>
              <a:xfrm>
                <a:off x="2313407" y="772895"/>
                <a:ext cx="25706" cy="48500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905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6D3969A-BA9A-4935-A41F-BD0C4BA9DFDE}"/>
              </a:ext>
            </a:extLst>
          </p:cNvPr>
          <p:cNvSpPr txBox="1"/>
          <p:nvPr/>
        </p:nvSpPr>
        <p:spPr>
          <a:xfrm>
            <a:off x="5980235" y="3228846"/>
            <a:ext cx="592713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nhìn thấy ai trong ảnh</a:t>
            </a:r>
            <a:r>
              <a:rPr lang="vi-VN" sz="2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biết về công việc của người này 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như thế nào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>
              <a:solidFill>
                <a:schemeClr val="tx1"/>
              </a:solidFill>
              <a:latin typeface="Times New Roman" pitchFamily="18" charset="0"/>
              <a:ea typeface="Tahoma"/>
              <a:cs typeface="Times New Roman" pitchFamily="18" charset="0"/>
            </a:endParaRPr>
          </a:p>
          <a:p>
            <a:endParaRPr lang="en-US" sz="2800" b="1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0" name="组合 6"/>
          <p:cNvGrpSpPr/>
          <p:nvPr/>
        </p:nvGrpSpPr>
        <p:grpSpPr>
          <a:xfrm>
            <a:off x="307826" y="579852"/>
            <a:ext cx="5435618" cy="2571612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1" name="矩形 11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矩形 12"/>
            <p:cNvSpPr/>
            <p:nvPr/>
          </p:nvSpPr>
          <p:spPr>
            <a:xfrm>
              <a:off x="1613648" y="1082203"/>
              <a:ext cx="8433138" cy="496753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3" name="直接连接符 8"/>
          <p:cNvCxnSpPr/>
          <p:nvPr/>
        </p:nvCxnSpPr>
        <p:spPr>
          <a:xfrm flipV="1">
            <a:off x="524788" y="291268"/>
            <a:ext cx="2268472" cy="28858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9"/>
          <p:cNvCxnSpPr/>
          <p:nvPr/>
        </p:nvCxnSpPr>
        <p:spPr>
          <a:xfrm flipH="1" flipV="1">
            <a:off x="3211854" y="315273"/>
            <a:ext cx="2524720" cy="2849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椭圆 10"/>
          <p:cNvSpPr/>
          <p:nvPr/>
        </p:nvSpPr>
        <p:spPr>
          <a:xfrm>
            <a:off x="2771378" y="-7700"/>
            <a:ext cx="440475" cy="440475"/>
          </a:xfrm>
          <a:prstGeom prst="ellipse">
            <a:avLst/>
          </a:prstGeom>
          <a:solidFill>
            <a:srgbClr val="FFA400"/>
          </a:solidFill>
          <a:ln w="571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Cloud Callout 75"/>
          <p:cNvSpPr/>
          <p:nvPr/>
        </p:nvSpPr>
        <p:spPr>
          <a:xfrm>
            <a:off x="1646344" y="3228846"/>
            <a:ext cx="3910632" cy="1647283"/>
          </a:xfrm>
          <a:prstGeom prst="cloudCallout">
            <a:avLst>
              <a:gd name="adj1" fmla="val -17816"/>
              <a:gd name="adj2" fmla="val 8309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A1BCFA4-B7D3-4521-9B4D-B29EB61F31AE}"/>
              </a:ext>
            </a:extLst>
          </p:cNvPr>
          <p:cNvSpPr txBox="1"/>
          <p:nvPr/>
        </p:nvSpPr>
        <p:spPr>
          <a:xfrm>
            <a:off x="1454551" y="3582634"/>
            <a:ext cx="4380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</a:t>
            </a:r>
          </a:p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Thời gian 3 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79952" y="1053599"/>
            <a:ext cx="5217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hoạt động nhóm:</a:t>
            </a:r>
          </a:p>
          <a:p>
            <a:pPr algn="ctr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 về công việc của những người trong ảnh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997" y="589203"/>
            <a:ext cx="2145995" cy="18825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0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5FE653D-EE40-4583-B274-014E4B050F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8099" y="727567"/>
            <a:ext cx="2539018" cy="142708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7602" y="4876130"/>
            <a:ext cx="3389455" cy="1972886"/>
          </a:xfrm>
          <a:prstGeom prst="rect">
            <a:avLst/>
          </a:prstGeom>
        </p:spPr>
      </p:pic>
      <p:pic>
        <p:nvPicPr>
          <p:cNvPr id="82" name="Picture 2" descr="https://img.loigiaihay.com/picture/2021/0618/30-6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11" y="4693958"/>
            <a:ext cx="5048131" cy="15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</p:childTnLst>
        </p:cTn>
      </p:par>
    </p:tnLst>
    <p:bldLst>
      <p:bldP spid="69" grpId="0"/>
      <p:bldP spid="75" grpId="0" animBg="1"/>
      <p:bldP spid="76" grpId="0" animBg="1"/>
      <p:bldP spid="77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8">
            <a:extLst>
              <a:ext uri="{FF2B5EF4-FFF2-40B4-BE49-F238E27FC236}">
                <a16:creationId xmlns:a16="http://schemas.microsoft.com/office/drawing/2014/main" id="{3025270F-DE0D-4657-8A2D-591A86A846B7}"/>
              </a:ext>
            </a:extLst>
          </p:cNvPr>
          <p:cNvSpPr/>
          <p:nvPr/>
        </p:nvSpPr>
        <p:spPr>
          <a:xfrm>
            <a:off x="423817" y="228678"/>
            <a:ext cx="11344366" cy="6400643"/>
          </a:xfrm>
          <a:prstGeom prst="round2DiagRect">
            <a:avLst>
              <a:gd name="adj1" fmla="val 8466"/>
              <a:gd name="adj2" fmla="val 0"/>
            </a:avLst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g.loigiaihay.com/picture/2021/0618/30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7" y="1086324"/>
            <a:ext cx="11227856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9187" y="378438"/>
            <a:ext cx="1176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– đáp về công việc của những người trong ảnh</a:t>
            </a:r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320" y="4287945"/>
            <a:ext cx="363292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Tranh 1:</a:t>
            </a:r>
          </a:p>
          <a:p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Hỏi: Người đàn ông trong ảnh đang làm gì?</a:t>
            </a:r>
          </a:p>
          <a:p>
            <a:r>
              <a:rPr lang="vi-VN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Đáp: Người ấy đang cày ruộng.</a:t>
            </a:r>
          </a:p>
          <a:p>
            <a:b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83745" y="4315378"/>
            <a:ext cx="3061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Tranh 2:</a:t>
            </a:r>
          </a:p>
          <a:p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Hỏi: Người trong ảnh đang làm gì?</a:t>
            </a:r>
          </a:p>
          <a:p>
            <a:r>
              <a:rPr lang="vi-VN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Đáp: Người ấy đang trồng cây.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39090" y="4361544"/>
            <a:ext cx="37602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Tranh 3:</a:t>
            </a:r>
          </a:p>
          <a:p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Hỏi: Những người trong ảnh đang làm gì?</a:t>
            </a:r>
          </a:p>
          <a:p>
            <a:r>
              <a:rPr lang="vi-VN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Đáp: Họ đang gieo mạ.</a:t>
            </a: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0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Diagonal Corners Rounded 28">
            <a:extLst>
              <a:ext uri="{FF2B5EF4-FFF2-40B4-BE49-F238E27FC236}">
                <a16:creationId xmlns:a16="http://schemas.microsoft.com/office/drawing/2014/main" id="{3025270F-DE0D-4657-8A2D-591A86A846B7}"/>
              </a:ext>
            </a:extLst>
          </p:cNvPr>
          <p:cNvSpPr/>
          <p:nvPr/>
        </p:nvSpPr>
        <p:spPr>
          <a:xfrm>
            <a:off x="0" y="228678"/>
            <a:ext cx="12191999" cy="6400643"/>
          </a:xfrm>
          <a:prstGeom prst="round2DiagRect">
            <a:avLst>
              <a:gd name="adj1" fmla="val 8466"/>
              <a:gd name="adj2" fmla="val 0"/>
            </a:avLst>
          </a:prstGeom>
          <a:solidFill>
            <a:schemeClr val="bg1">
              <a:alpha val="82000"/>
            </a:schemeClr>
          </a:solidFill>
          <a:ln w="571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4727" y="228678"/>
            <a:ext cx="928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Nói về nghề nghiệp và công việc 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những người trong ảnh.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mg.loigiaihay.com/picture/question_lgh/2021_51/1624005434-xe4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6356"/>
            <a:ext cx="11344366" cy="35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941" y="5214543"/>
            <a:ext cx="3675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1: Họ là công nhân.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 đang may giầy.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1758" y="5239901"/>
            <a:ext cx="365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2: Ông ấy là bác sĩ.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ấy đang khám bệnh.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23373" y="5239901"/>
            <a:ext cx="5165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3: Cô ấy là cảnh sát giao thông.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ấy đang điều tiết giao thông.</a:t>
            </a:r>
          </a:p>
          <a:p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1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F47C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-wrong-answer-gam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53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54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55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56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F2D1349F-689A-4919-BF91-9B8712A4F8CE}"/>
              </a:ext>
            </a:extLst>
          </p:cNvPr>
          <p:cNvGrpSpPr/>
          <p:nvPr/>
        </p:nvGrpSpPr>
        <p:grpSpPr>
          <a:xfrm>
            <a:off x="411180" y="-209311"/>
            <a:ext cx="11369639" cy="7068058"/>
            <a:chOff x="3259204" y="722177"/>
            <a:chExt cx="5069957" cy="5925152"/>
          </a:xfrm>
        </p:grpSpPr>
        <p:pic>
          <p:nvPicPr>
            <p:cNvPr id="59" name="图片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204" y="722177"/>
              <a:ext cx="5069957" cy="5653257"/>
            </a:xfrm>
            <a:prstGeom prst="rect">
              <a:avLst/>
            </a:prstGeom>
          </p:spPr>
        </p:pic>
        <p:pic>
          <p:nvPicPr>
            <p:cNvPr id="60" name="图片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24915" y="4935603"/>
              <a:ext cx="3089721" cy="1711726"/>
            </a:xfrm>
            <a:prstGeom prst="rect">
              <a:avLst/>
            </a:prstGeom>
          </p:spPr>
        </p:pic>
      </p:grpSp>
      <p:pic>
        <p:nvPicPr>
          <p:cNvPr id="61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62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63" name="文本框 18"/>
          <p:cNvSpPr txBox="1"/>
          <p:nvPr/>
        </p:nvSpPr>
        <p:spPr>
          <a:xfrm>
            <a:off x="1862308" y="1096087"/>
            <a:ext cx="80243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 CẦU CẦN ĐẠT</a:t>
            </a:r>
            <a:endParaRPr lang="en-US" altLang="zh-CN" sz="4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1529338" y="2508751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3491" y="2263654"/>
            <a:ext cx="5662992" cy="73801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Kể được tên các nghề nghiệp   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1469465" y="381600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2193521" y="3607795"/>
            <a:ext cx="8377935" cy="11180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仓耳玄三M W05" panose="02020400000000000000" pitchFamily="18" charset="-122"/>
                <a:cs typeface="Times New Roman" pitchFamily="18" charset="0"/>
              </a:rPr>
              <a:t>Phát triển vốn từ về nghề nghiệp, biết nói về nghề nghiệp và công việc.</a:t>
            </a:r>
            <a:endParaRPr lang="vi-VN" altLang="zh-CN" sz="32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9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 animBg="1"/>
      <p:bldP spid="65" grpId="0" animBg="1"/>
      <p:bldP spid="66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411C2712-2DDF-47B9-A529-A0722DA67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" t="1162" r="4672" b="29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170ADC-CA95-4549-8A84-2168C7630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9600" y="2127448"/>
            <a:ext cx="3998226" cy="41036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D72917-6390-4241-94F9-496FA03CBB64}"/>
              </a:ext>
            </a:extLst>
          </p:cNvPr>
          <p:cNvSpPr/>
          <p:nvPr/>
        </p:nvSpPr>
        <p:spPr>
          <a:xfrm rot="647696">
            <a:off x="2284558" y="1809681"/>
            <a:ext cx="7136474" cy="1928894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>
                <a:ln>
                  <a:solidFill>
                    <a:srgbClr val="C00000"/>
                  </a:solidFill>
                </a:ln>
                <a:solidFill>
                  <a:srgbClr val="CE3A7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en-US" sz="8000" b="1">
                <a:ln>
                  <a:solidFill>
                    <a:srgbClr val="C00000"/>
                  </a:solidFill>
                </a:ln>
                <a:solidFill>
                  <a:srgbClr val="CE3A72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HLT AphroditeSlimPro" panose="02000507000000020002" pitchFamily="2" charset="0"/>
              </a:rPr>
              <a:t> you!</a:t>
            </a:r>
            <a:endParaRPr lang="id-ID" sz="8000" b="1" dirty="0">
              <a:ln>
                <a:solidFill>
                  <a:srgbClr val="C00000"/>
                </a:solidFill>
              </a:ln>
              <a:solidFill>
                <a:srgbClr val="CE3A72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HLT AphroditeSlimPro" panose="02000507000000020002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47E6F83-0A01-4DB6-A799-99D852C1470A}"/>
              </a:ext>
            </a:extLst>
          </p:cNvPr>
          <p:cNvGrpSpPr/>
          <p:nvPr/>
        </p:nvGrpSpPr>
        <p:grpSpPr>
          <a:xfrm>
            <a:off x="-45315" y="4938402"/>
            <a:ext cx="12803675" cy="1906156"/>
            <a:chOff x="-1002990" y="5118411"/>
            <a:chExt cx="12440223" cy="25489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F5CA39-BF50-4EFE-9239-7245FAE4B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2990" y="5184259"/>
              <a:ext cx="2690818" cy="243148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E64C2B-6192-4D6F-8927-F6D26F82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946" y="5745391"/>
              <a:ext cx="1996967" cy="18045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5554A0-07BC-43A2-8CAF-E1EBF7B5E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624" y="6247301"/>
              <a:ext cx="1441523" cy="13025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070C3E-65E4-40A6-9639-E053AD9F4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4599" y="5118411"/>
              <a:ext cx="2690819" cy="24314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1EA79B-B0A7-4302-90BB-0FE9DC5E4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34" y="5184259"/>
              <a:ext cx="2690819" cy="243148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A5164D-533C-44EF-9945-3CA71BAE59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078" y="5235915"/>
              <a:ext cx="2690819" cy="243148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DE41964-4CA5-4598-97D0-27514BB81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6414" y="5118411"/>
              <a:ext cx="2690819" cy="243148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615F6E-23C5-4AD7-96A8-7B5249C8E2C6}"/>
              </a:ext>
            </a:extLst>
          </p:cNvPr>
          <p:cNvGrpSpPr/>
          <p:nvPr/>
        </p:nvGrpSpPr>
        <p:grpSpPr>
          <a:xfrm>
            <a:off x="0" y="4848327"/>
            <a:ext cx="12192000" cy="2174175"/>
            <a:chOff x="-1178284" y="4220649"/>
            <a:chExt cx="14695717" cy="30224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52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85185E-6 L 1.8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660523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338</Words>
  <Application>Microsoft Office PowerPoint</Application>
  <PresentationFormat>Widescreen</PresentationFormat>
  <Paragraphs>58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#9Slide05 HLT AphroditeSlimPro</vt:lpstr>
      <vt:lpstr>Arial</vt:lpstr>
      <vt:lpstr>Calibri</vt:lpstr>
      <vt:lpstr>Calibri Light</vt:lpstr>
      <vt:lpstr>Times New Roman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</cp:revision>
  <dcterms:created xsi:type="dcterms:W3CDTF">2022-03-21T04:45:51Z</dcterms:created>
  <dcterms:modified xsi:type="dcterms:W3CDTF">2023-07-24T05:01:39Z</dcterms:modified>
</cp:coreProperties>
</file>