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  <p:sldMasterId id="2147483707" r:id="rId3"/>
    <p:sldMasterId id="2147483721" r:id="rId4"/>
    <p:sldMasterId id="2147483733" r:id="rId5"/>
    <p:sldMasterId id="2147483740" r:id="rId6"/>
    <p:sldMasterId id="2147483755" r:id="rId7"/>
  </p:sldMasterIdLst>
  <p:notesMasterIdLst>
    <p:notesMasterId r:id="rId46"/>
  </p:notesMasterIdLst>
  <p:sldIdLst>
    <p:sldId id="2007577143" r:id="rId8"/>
    <p:sldId id="413" r:id="rId9"/>
    <p:sldId id="2007577132" r:id="rId10"/>
    <p:sldId id="2007577144" r:id="rId11"/>
    <p:sldId id="2007577134" r:id="rId12"/>
    <p:sldId id="2007577135" r:id="rId13"/>
    <p:sldId id="2007577136" r:id="rId14"/>
    <p:sldId id="2007577137" r:id="rId15"/>
    <p:sldId id="2007577138" r:id="rId16"/>
    <p:sldId id="2007577139" r:id="rId17"/>
    <p:sldId id="2007577140" r:id="rId18"/>
    <p:sldId id="2007577141" r:id="rId19"/>
    <p:sldId id="2007577145" r:id="rId20"/>
    <p:sldId id="2007577146" r:id="rId21"/>
    <p:sldId id="353" r:id="rId22"/>
    <p:sldId id="355" r:id="rId23"/>
    <p:sldId id="2007577148" r:id="rId24"/>
    <p:sldId id="415" r:id="rId25"/>
    <p:sldId id="2007577153" r:id="rId26"/>
    <p:sldId id="2007577149" r:id="rId27"/>
    <p:sldId id="359" r:id="rId28"/>
    <p:sldId id="2007577150" r:id="rId29"/>
    <p:sldId id="425" r:id="rId30"/>
    <p:sldId id="2007577151" r:id="rId31"/>
    <p:sldId id="2007577157" r:id="rId32"/>
    <p:sldId id="367" r:id="rId33"/>
    <p:sldId id="360" r:id="rId34"/>
    <p:sldId id="386" r:id="rId35"/>
    <p:sldId id="391" r:id="rId36"/>
    <p:sldId id="392" r:id="rId37"/>
    <p:sldId id="316" r:id="rId38"/>
    <p:sldId id="2007577158" r:id="rId39"/>
    <p:sldId id="2007577127" r:id="rId40"/>
    <p:sldId id="361" r:id="rId41"/>
    <p:sldId id="2007577156" r:id="rId42"/>
    <p:sldId id="419" r:id="rId43"/>
    <p:sldId id="2007577147" r:id="rId44"/>
    <p:sldId id="420" r:id="rId45"/>
  </p:sldIdLst>
  <p:sldSz cx="6858000" cy="5143500"/>
  <p:notesSz cx="6858000" cy="9144000"/>
  <p:embeddedFontLst>
    <p:embeddedFont>
      <p:font typeface="等线" panose="02010600030101010101" pitchFamily="2" charset="-122"/>
      <p:regular r:id="rId47"/>
    </p:embeddedFont>
    <p:embeddedFont>
      <p:font typeface="等线 Light" panose="02010600030101010101" pitchFamily="2" charset="-122"/>
      <p:regular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Kalam" panose="020B0604020202020204" charset="0"/>
      <p:regular r:id="rId57"/>
      <p:bold r:id="rId58"/>
    </p:embeddedFont>
    <p:embeddedFont>
      <p:font typeface="Montserrat" panose="00000500000000000000" pitchFamily="2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6600"/>
    <a:srgbClr val="FF9900"/>
    <a:srgbClr val="F6D5A8"/>
    <a:srgbClr val="FFCB85"/>
    <a:srgbClr val="FFAB40"/>
    <a:srgbClr val="FFFF99"/>
    <a:srgbClr val="000000"/>
    <a:srgbClr val="0054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818" autoAdjust="0"/>
  </p:normalViewPr>
  <p:slideViewPr>
    <p:cSldViewPr snapToGrid="0">
      <p:cViewPr varScale="1">
        <p:scale>
          <a:sx n="96" d="100"/>
          <a:sy n="96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831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8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0883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13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  <a:ea typeface="等线" panose="020B0604020202020204" charset="-122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7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3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6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2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7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4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4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9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1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40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6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6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6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9" y="741365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6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1" y="274640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9" y="274640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23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3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4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7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0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75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0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4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7156" y="124778"/>
            <a:ext cx="6666548" cy="4924425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8"/>
          </a:p>
        </p:txBody>
      </p:sp>
    </p:spTree>
    <p:extLst>
      <p:ext uri="{BB962C8B-B14F-4D97-AF65-F5344CB8AC3E}">
        <p14:creationId xmlns:p14="http://schemas.microsoft.com/office/powerpoint/2010/main" val="38953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4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81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90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53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42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6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4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7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4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5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7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71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4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4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7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5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7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3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20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1806" y="146025"/>
            <a:ext cx="1355400" cy="12528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202476"/>
            <a:ext cx="5550461" cy="3577874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812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7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0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7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6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303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27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53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33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6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413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5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6469" kern="12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6469" kern="12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3299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 dirty="0">
              <a:solidFill>
                <a:prstClr val="black"/>
              </a:solidFill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281" kern="1200">
              <a:solidFill>
                <a:prstClr val="black"/>
              </a:solidFill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3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469" kern="12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</a:rPr>
              <a:t>TRÒ CHƠI</a:t>
            </a:r>
            <a:endParaRPr lang="vi-VN" sz="6469" kern="12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4454700" y="2742002"/>
            <a:ext cx="700653" cy="1864625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7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7" y="273528"/>
            <a:ext cx="1164311" cy="7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8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85" y="337822"/>
            <a:ext cx="1258754" cy="64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6398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" y="328696"/>
            <a:ext cx="1310934" cy="6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49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6" y="268479"/>
            <a:ext cx="1308075" cy="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7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1013" kern="1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1013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>
              <a:buClrTx/>
              <a:buFontTx/>
              <a:buNone/>
            </a:pPr>
            <a:endParaRPr sz="1013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29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6858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17" y="3750967"/>
            <a:ext cx="1606848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069584" y="-55792"/>
            <a:ext cx="8605815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43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539" y="-626892"/>
            <a:ext cx="7489444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14" y="4515967"/>
            <a:ext cx="1350190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3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20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8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38" r:id="rId10"/>
    <p:sldLayoutId id="214748373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40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5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5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2023/7/23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976" y="-865526"/>
            <a:ext cx="5160050" cy="6858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4930836" y="4862697"/>
            <a:ext cx="1885950" cy="273844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7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6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59C6F32-809B-4A83-821D-D07C0E8E5FD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D247BC8-A6CA-494E-BB60-552F2E0104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572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4" indent="-128584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4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50" kern="12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18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8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43.jpeg"/><Relationship Id="rId5" Type="http://schemas.microsoft.com/office/2007/relationships/hdphoto" Target="../media/hdphoto16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16.wdp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microsoft.com/office/2007/relationships/hdphoto" Target="../media/hdphoto20.wdp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8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18" Type="http://schemas.openxmlformats.org/officeDocument/2006/relationships/slide" Target="slide10.xml"/><Relationship Id="rId26" Type="http://schemas.microsoft.com/office/2007/relationships/hdphoto" Target="../media/hdphoto12.wdp"/><Relationship Id="rId3" Type="http://schemas.openxmlformats.org/officeDocument/2006/relationships/slide" Target="slide5.xml"/><Relationship Id="rId21" Type="http://schemas.openxmlformats.org/officeDocument/2006/relationships/slide" Target="slide11.xml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17" Type="http://schemas.microsoft.com/office/2007/relationships/hdphoto" Target="../media/hdphoto9.wdp"/><Relationship Id="rId25" Type="http://schemas.openxmlformats.org/officeDocument/2006/relationships/image" Target="../media/image30.png"/><Relationship Id="rId2" Type="http://schemas.openxmlformats.org/officeDocument/2006/relationships/image" Target="../media/image21.jpg"/><Relationship Id="rId16" Type="http://schemas.openxmlformats.org/officeDocument/2006/relationships/image" Target="../media/image27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7.wdp"/><Relationship Id="rId24" Type="http://schemas.openxmlformats.org/officeDocument/2006/relationships/slide" Target="slide12.xml"/><Relationship Id="rId5" Type="http://schemas.microsoft.com/office/2007/relationships/hdphoto" Target="../media/hdphoto5.wdp"/><Relationship Id="rId15" Type="http://schemas.openxmlformats.org/officeDocument/2006/relationships/slide" Target="slide9.xml"/><Relationship Id="rId23" Type="http://schemas.microsoft.com/office/2007/relationships/hdphoto" Target="../media/hdphoto11.wdp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microsoft.com/office/2007/relationships/hdphoto" Target="../media/hdphoto8.wdp"/><Relationship Id="rId22" Type="http://schemas.openxmlformats.org/officeDocument/2006/relationships/image" Target="../media/image29.png"/><Relationship Id="rId27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411" y="2308095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62723" y="3377254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31629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7068" y="896716"/>
            <a:ext cx="26146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 đô của nước ta là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4071" y="2499570"/>
            <a:ext cx="252888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 đô nước ta là Hà Nội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5118863" y="3438165"/>
            <a:ext cx="870197" cy="10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808" y="872651"/>
            <a:ext cx="26146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2499570"/>
            <a:ext cx="2528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22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5234421" y="3360809"/>
            <a:ext cx="754640" cy="113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7068" y="952968"/>
            <a:ext cx="261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65094" y="2693682"/>
            <a:ext cx="252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Thu,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5143501" y="3273137"/>
            <a:ext cx="746403" cy="1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3349" y="393421"/>
            <a:ext cx="6939481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32398" y="501923"/>
            <a:ext cx="6939481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91448" y="2140325"/>
            <a:ext cx="4465100" cy="731357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2087" y="2106789"/>
            <a:ext cx="744249" cy="7442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59617" y="-5507"/>
            <a:ext cx="1852225" cy="172254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06621" y="902834"/>
            <a:ext cx="1339981" cy="41546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250" b="1" kern="12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8567" y="455978"/>
            <a:ext cx="5372100" cy="101947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375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đề </a:t>
            </a:r>
          </a:p>
          <a:p>
            <a:pPr algn="ctr">
              <a:buClrTx/>
              <a:buFontTx/>
              <a:buNone/>
            </a:pPr>
            <a:r>
              <a:rPr lang="en-US" sz="2800" b="1" kern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5763" y="2119615"/>
            <a:ext cx="742950" cy="715544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411" y="2308095"/>
            <a:ext cx="4054033" cy="37699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3349" y="4667388"/>
            <a:ext cx="6858000" cy="4189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62723" y="3377254"/>
            <a:ext cx="3792338" cy="45008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7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2810" y="4273886"/>
            <a:ext cx="1792586" cy="346212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</a:p>
        </p:txBody>
      </p:sp>
    </p:spTree>
    <p:extLst>
      <p:ext uri="{BB962C8B-B14F-4D97-AF65-F5344CB8AC3E}">
        <p14:creationId xmlns:p14="http://schemas.microsoft.com/office/powerpoint/2010/main" val="22566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472126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238562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1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3" y="200906"/>
            <a:ext cx="695814" cy="366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92" y="1408753"/>
            <a:ext cx="6593125" cy="21069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4611758" y="3391045"/>
            <a:ext cx="2127384" cy="923330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ở Hà Nội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91563D-78D8-49B0-909F-C2B7AE93B3A8}"/>
              </a:ext>
            </a:extLst>
          </p:cNvPr>
          <p:cNvSpPr txBox="1"/>
          <p:nvPr/>
        </p:nvSpPr>
        <p:spPr>
          <a:xfrm>
            <a:off x="363310" y="567619"/>
            <a:ext cx="641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202558" y="4312142"/>
            <a:ext cx="663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từng đến thăm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248889" y="3391045"/>
            <a:ext cx="1977475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2474843" y="3391045"/>
            <a:ext cx="1977887" cy="646331"/>
          </a:xfrm>
          <a:prstGeom prst="rect">
            <a:avLst/>
          </a:prstGeom>
          <a:solidFill>
            <a:srgbClr val="FFCB85"/>
          </a:solidFill>
          <a:ln w="28575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</a:p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FBECBC-6AD2-4E72-8A6B-68722EA1D557}"/>
              </a:ext>
            </a:extLst>
          </p:cNvPr>
          <p:cNvSpPr txBox="1"/>
          <p:nvPr/>
        </p:nvSpPr>
        <p:spPr>
          <a:xfrm>
            <a:off x="165192" y="4312142"/>
            <a:ext cx="649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0" grpId="0"/>
      <p:bldP spid="10" grpId="1"/>
      <p:bldP spid="8" grpId="0" animBg="1"/>
      <p:bldP spid="1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4A6C3F-CE6F-4B90-9A96-86738710A9AB}"/>
              </a:ext>
            </a:extLst>
          </p:cNvPr>
          <p:cNvGrpSpPr/>
          <p:nvPr/>
        </p:nvGrpSpPr>
        <p:grpSpPr>
          <a:xfrm>
            <a:off x="350125" y="659873"/>
            <a:ext cx="6329720" cy="4464982"/>
            <a:chOff x="1144267" y="1390819"/>
            <a:chExt cx="5130246" cy="3677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2813332" y="3065450"/>
                <a:ext cx="2009748" cy="996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54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endParaRPr lang="en-US" sz="5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260449" y="2590777"/>
                <a:ext cx="3041009" cy="760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 1 + 2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799219" cy="1799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846553-92E2-446E-8660-138595A09064}"/>
              </a:ext>
            </a:extLst>
          </p:cNvPr>
          <p:cNvGrpSpPr/>
          <p:nvPr/>
        </p:nvGrpSpPr>
        <p:grpSpPr>
          <a:xfrm>
            <a:off x="469489" y="262738"/>
            <a:ext cx="1904290" cy="653427"/>
            <a:chOff x="369343" y="615593"/>
            <a:chExt cx="1904290" cy="21179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A2CF8A-0FC3-457C-9A07-DEBA0ADDBBC4}"/>
                </a:ext>
              </a:extLst>
            </p:cNvPr>
            <p:cNvSpPr txBox="1"/>
            <p:nvPr/>
          </p:nvSpPr>
          <p:spPr>
            <a:xfrm>
              <a:off x="369343" y="617893"/>
              <a:ext cx="186224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8B8078-EE84-4013-8417-F7156D925429}"/>
                </a:ext>
              </a:extLst>
            </p:cNvPr>
            <p:cNvSpPr txBox="1"/>
            <p:nvPr/>
          </p:nvSpPr>
          <p:spPr>
            <a:xfrm>
              <a:off x="369343" y="615593"/>
              <a:ext cx="1904290" cy="20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26: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767905-8787-4AEC-9D09-B929E44F5BEA}"/>
              </a:ext>
            </a:extLst>
          </p:cNvPr>
          <p:cNvSpPr txBox="1"/>
          <p:nvPr/>
        </p:nvSpPr>
        <p:spPr>
          <a:xfrm>
            <a:off x="1727115" y="568094"/>
            <a:ext cx="495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TRÊN CÁC MIỀN ĐẤT NƯỚC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8475" y="269696"/>
            <a:ext cx="3423284" cy="930988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FF7C8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9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2360778" y="1676775"/>
            <a:ext cx="247131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ngược về xuôi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2360779" y="2168425"/>
            <a:ext cx="231228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 quanh</a:t>
            </a: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0" y="1965657"/>
            <a:ext cx="1592036" cy="1443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1641916" y="564983"/>
            <a:ext cx="3909034" cy="618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14337">
              <a:buClrTx/>
              <a:defRPr/>
            </a:pP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375" b="1" dirty="0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solidFill>
                  <a:srgbClr val="F2F2E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lang="en-US" sz="3375" b="1" dirty="0">
              <a:solidFill>
                <a:srgbClr val="F2F2E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BE655-4055-4458-8D00-A2E6066EC27A}"/>
              </a:ext>
            </a:extLst>
          </p:cNvPr>
          <p:cNvSpPr txBox="1"/>
          <p:nvPr/>
        </p:nvSpPr>
        <p:spPr>
          <a:xfrm>
            <a:off x="2360778" y="2687194"/>
            <a:ext cx="34237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09ED3-8744-471C-A237-95B7DE03402B}"/>
              </a:ext>
            </a:extLst>
          </p:cNvPr>
          <p:cNvSpPr txBox="1"/>
          <p:nvPr/>
        </p:nvSpPr>
        <p:spPr>
          <a:xfrm>
            <a:off x="2360779" y="3205963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2DBA1-F35C-4D56-8D9E-81979EC3A338}"/>
              </a:ext>
            </a:extLst>
          </p:cNvPr>
          <p:cNvSpPr txBox="1"/>
          <p:nvPr/>
        </p:nvSpPr>
        <p:spPr>
          <a:xfrm>
            <a:off x="2360778" y="3767871"/>
            <a:ext cx="16850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>
              <a:buClrTx/>
              <a:defRPr/>
            </a:pPr>
            <a:r>
              <a:rPr lang="en-US" sz="22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lóng lánh</a:t>
            </a:r>
          </a:p>
        </p:txBody>
      </p:sp>
    </p:spTree>
    <p:extLst>
      <p:ext uri="{BB962C8B-B14F-4D97-AF65-F5344CB8AC3E}">
        <p14:creationId xmlns:p14="http://schemas.microsoft.com/office/powerpoint/2010/main" val="19009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2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BCC267-D1DB-4DC3-A9FE-B6A6D3DF95F5}"/>
              </a:ext>
            </a:extLst>
          </p:cNvPr>
          <p:cNvSpPr txBox="1"/>
          <p:nvPr/>
        </p:nvSpPr>
        <p:spPr>
          <a:xfrm>
            <a:off x="1401419" y="2066330"/>
            <a:ext cx="441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79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118" y="745865"/>
            <a:ext cx="610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5678" y="857618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89644" y="1142940"/>
            <a:ext cx="124860" cy="477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82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B94C9B-5CD1-40B8-98B3-5E560F377FA0}"/>
              </a:ext>
            </a:extLst>
          </p:cNvPr>
          <p:cNvSpPr txBox="1"/>
          <p:nvPr/>
        </p:nvSpPr>
        <p:spPr>
          <a:xfrm>
            <a:off x="1218102" y="144150"/>
            <a:ext cx="8135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621405" y="180860"/>
            <a:ext cx="2016030" cy="4648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393664" y="781956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484044" y="91938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1514462" y="781956"/>
            <a:ext cx="4966344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thơ do nhân dân sáng tác, được truyền miệng.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393664" y="1156304"/>
            <a:ext cx="5996762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484044" y="1293732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2028059" y="1157915"/>
            <a:ext cx="36514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2" y="1832431"/>
            <a:ext cx="1800221" cy="12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60" y="1832432"/>
            <a:ext cx="2340287" cy="12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11" y="1832431"/>
            <a:ext cx="1823495" cy="12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314259" y="440845"/>
            <a:ext cx="634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Đầu tiên, chúng ta sẽ đến Phú Thọ, miền Bắc nước ta, nơi có đền thờ Vua Hùng, nơi được gọi là “quê cha đất tổ”: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Dù ai đi ngược về xuôi</a:t>
            </a:r>
          </a:p>
          <a:p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5261" y="467549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4259" y="1624806"/>
            <a:ext cx="6346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Đường vô xứ Nghệ quanh quanh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13" y="3418163"/>
            <a:ext cx="4909930" cy="1611338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969" y="3467286"/>
            <a:ext cx="3765761" cy="16454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2635631" y="1210020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55236" y="2167176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179459" y="2455803"/>
            <a:ext cx="6165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Và chúng ta cùng khám phá miền đất Nam Bộ: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35631" y="2708355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35631" y="2961187"/>
            <a:ext cx="124860" cy="325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07" y="3393543"/>
            <a:ext cx="4645053" cy="1780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6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361547" y="1559808"/>
            <a:ext cx="5996914" cy="2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174195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2248209" y="174195"/>
            <a:ext cx="2844824" cy="5890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2072867" y="760677"/>
            <a:ext cx="3343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</a:rPr>
              <a:t>    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271547" y="1259033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A1FF8-D4BF-4628-89BC-C4F5F6D5AEA2}"/>
              </a:ext>
            </a:extLst>
          </p:cNvPr>
          <p:cNvSpPr txBox="1"/>
          <p:nvPr/>
        </p:nvSpPr>
        <p:spPr>
          <a:xfrm>
            <a:off x="900469" y="1182304"/>
            <a:ext cx="49190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vùng đất trũng rộng lớn ở miền 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8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382067" y="796009"/>
            <a:ext cx="6002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là chúng ta đã đi qua ba miền Bắc, Trung, Nam của đất nước. Nơi nào cũng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6660" y="796009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14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168348" y="14217"/>
            <a:ext cx="168965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8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algn="ctr" defTabSz="514211">
              <a:buClrTx/>
              <a:defRPr/>
            </a:pP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05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4050" b="1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43347" y="606803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624936" y="379012"/>
            <a:ext cx="4812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các câu thơ nói về: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256656" y="1121018"/>
            <a:ext cx="1950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1722740" y="1354667"/>
            <a:ext cx="4314352" cy="757130"/>
            <a:chOff x="1829681" y="3215223"/>
            <a:chExt cx="4314352" cy="7571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75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256656" y="2117090"/>
            <a:ext cx="31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1645542" y="2548002"/>
            <a:ext cx="4391550" cy="757130"/>
            <a:chOff x="1829681" y="3215223"/>
            <a:chExt cx="4391550" cy="707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27843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391550" cy="7071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278428" y="3306435"/>
            <a:ext cx="313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1688167" y="3798756"/>
            <a:ext cx="4314352" cy="757130"/>
            <a:chOff x="1829681" y="3215223"/>
            <a:chExt cx="4314352" cy="7571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571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58000" t="-3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55498" y="154722"/>
            <a:ext cx="58582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455499" y="727464"/>
            <a:ext cx="4368610" cy="728148"/>
            <a:chOff x="1829681" y="3215223"/>
            <a:chExt cx="4368610" cy="72814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829681" y="3215223"/>
              <a:ext cx="4368610" cy="72814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5132026" y="95525"/>
            <a:ext cx="1380470" cy="1270463"/>
            <a:chOff x="4933244" y="366426"/>
            <a:chExt cx="1380470" cy="127046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295242" y="788207"/>
              <a:ext cx="6303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+mn-lt"/>
                </a:rPr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55271" y="1252133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rgbClr val="0070C0"/>
                  </a:solidFill>
                  <a:latin typeface="+mn-lt"/>
                </a:rPr>
                <a:t>Âm </a:t>
              </a:r>
              <a:r>
                <a:rPr lang="vi-VN" b="1" dirty="0" err="1">
                  <a:solidFill>
                    <a:srgbClr val="0070C0"/>
                  </a:solidFill>
                  <a:latin typeface="+mn-lt"/>
                </a:rPr>
                <a:t>lịch</a:t>
              </a:r>
              <a:endParaRPr lang="vi-VN" b="1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7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431642" y="9026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từ ngữ miêu tả vẻ đẹp của xứ Nghệ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1171468" y="610341"/>
            <a:ext cx="4412298" cy="1833194"/>
            <a:chOff x="1731735" y="3203412"/>
            <a:chExt cx="4412298" cy="66667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731735" y="3203412"/>
              <a:ext cx="4229100" cy="26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1316271" y="1492308"/>
            <a:ext cx="21499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3532574" y="1492308"/>
            <a:ext cx="19447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 fullScrn="1"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8653" y="1744293"/>
            <a:ext cx="3737591" cy="204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371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71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I: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13" y="3844381"/>
            <a:ext cx="779562" cy="6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8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351971" y="0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81" y="590016"/>
            <a:ext cx="6406637" cy="18836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3178171" y="1232432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3178171" y="2142810"/>
            <a:ext cx="332420" cy="290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351971" y="2557404"/>
            <a:ext cx="3414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478369" y="2829101"/>
            <a:ext cx="3929528" cy="657488"/>
            <a:chOff x="1829681" y="3143613"/>
            <a:chExt cx="4326716" cy="76290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927296" y="3143613"/>
              <a:ext cx="4229101" cy="762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2901921" y="3527164"/>
            <a:ext cx="3840874" cy="663515"/>
            <a:chOff x="1780589" y="3171796"/>
            <a:chExt cx="4363444" cy="74320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780589" y="3171796"/>
              <a:ext cx="4229101" cy="74320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Dù ai đi ngược về xuôi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5426"/>
                  </a:solidFill>
                  <a:latin typeface="UTM Avo" panose="0204060305050602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478369" y="4277297"/>
            <a:ext cx="3929527" cy="663515"/>
            <a:chOff x="1829681" y="3215223"/>
            <a:chExt cx="4314352" cy="68164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0" cy="68164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</a:p>
            <a:p>
              <a:pPr indent="171446" algn="ctr">
                <a:lnSpc>
                  <a:spcPct val="120000"/>
                </a:lnSpc>
              </a:pPr>
              <a:r>
                <a:rPr lang="vi-V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5913" y="2312064"/>
            <a:ext cx="3343275" cy="519373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 defTabSz="514350">
              <a:buClrTx/>
              <a:defRPr/>
            </a:pPr>
            <a:r>
              <a:rPr lang="en-US" sz="3038" b="1" kern="1200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412593" y="489161"/>
            <a:ext cx="6106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nước Việt Nam thật tươi đẹp. Hãy cùng nhau đi thăm các miền đất nước qua những câu ca dao.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tiên, chúng ta sẽ đến Phú Thọ, miền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nơi có đền thờ Vua Hùng, nơi được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“quê cha đất tổ”:</a:t>
            </a:r>
          </a:p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ai đi ngược về xuôi</a:t>
            </a:r>
          </a:p>
          <a:p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 ngày Giỗ Tổ mùng Mười tháng Ba</a:t>
            </a:r>
            <a:r>
              <a:rPr lang="vi-VN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28401" y="-14328"/>
            <a:ext cx="1281836" cy="510235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20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1680882" y="53974"/>
            <a:ext cx="340528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CÁC MIỀN ĐẤT NƯỚC</a:t>
            </a:r>
            <a:endParaRPr lang="en-US" sz="1800" b="1" dirty="0">
              <a:solidFill>
                <a:srgbClr val="FFAB4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3107448" y="2386702"/>
            <a:ext cx="375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đến, chúng ta cùng vào miền Trung: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vô xứ Nghệ quanh quanh</a:t>
            </a:r>
          </a:p>
          <a:p>
            <a:pPr indent="171446" algn="ctr"/>
            <a:r>
              <a:rPr lang="vi-VN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xanh nước biếc như tranh họa đồ.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838" y="1404190"/>
            <a:ext cx="2783542" cy="102064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208" y="3459628"/>
            <a:ext cx="2374174" cy="9054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183042" y="4379865"/>
            <a:ext cx="6002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chúng ta đã đi qua ba miền Bắc, Trung, Nam của đất nước. Nơi nào cũng</a:t>
            </a:r>
            <a:r>
              <a:rPr lang="en-US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 biết bao tình cảm mến thương.</a:t>
            </a:r>
          </a:p>
          <a:p>
            <a:pPr indent="171446" algn="r"/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(Thùy Dương 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hợp</a:t>
            </a:r>
            <a:r>
              <a:rPr lang="vi-VN" sz="1500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500" i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500" dirty="0">
              <a:solidFill>
                <a:srgbClr val="FC7D77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9C20C-932F-46F5-AEED-6C07503CB4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13" y="1925419"/>
            <a:ext cx="2769035" cy="1476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314259" y="3519930"/>
            <a:ext cx="4382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46" algn="just"/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chúng ta cùng khám phá miền đất Nam Bộ: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cò bay thẳng cánh</a:t>
            </a:r>
          </a:p>
          <a:p>
            <a:pPr indent="171446" algn="just"/>
            <a:r>
              <a:rPr lang="en-US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1500" dirty="0" err="1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vi-VN" sz="1500" dirty="0">
                <a:solidFill>
                  <a:srgbClr val="A889C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Tháp Mười lóng lánh cá tôm</a:t>
            </a:r>
            <a:r>
              <a:rPr lang="vi-V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265800" y="46999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5800" y="954312"/>
            <a:ext cx="360000" cy="2952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32593" y="4379865"/>
            <a:ext cx="360000" cy="2867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C7D7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E5FE4-0DF8-479F-9C64-33430400C23B}"/>
              </a:ext>
            </a:extLst>
          </p:cNvPr>
          <p:cNvSpPr txBox="1"/>
          <p:nvPr/>
        </p:nvSpPr>
        <p:spPr>
          <a:xfrm>
            <a:off x="5044730" y="40735"/>
            <a:ext cx="1689652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13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00188" y="-857251"/>
            <a:ext cx="3857626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90" y="538475"/>
            <a:ext cx="5185212" cy="3174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429" y="1474260"/>
            <a:ext cx="407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altLang="zh-CN" sz="4800" b="1" kern="120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 tập theo văn bản đọc</a:t>
            </a:r>
            <a:endParaRPr lang="zh-CN" altLang="en-US" sz="4800" b="1" kern="1200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7551" y="516214"/>
            <a:ext cx="1122897" cy="68580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028139"/>
            <a:ext cx="2556440" cy="37096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4843463" y="604986"/>
            <a:ext cx="1973324" cy="205383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>
              <a:buClrTx/>
            </a:pP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75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88CC94-7A86-492E-A728-CBEA463C4667}"/>
              </a:ext>
            </a:extLst>
          </p:cNvPr>
          <p:cNvSpPr/>
          <p:nvPr/>
        </p:nvSpPr>
        <p:spPr>
          <a:xfrm>
            <a:off x="5091320" y="642938"/>
            <a:ext cx="1766680" cy="141632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431650" y="317703"/>
            <a:ext cx="5858216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57" y="1233952"/>
            <a:ext cx="4542972" cy="3456573"/>
          </a:xfrm>
          <a:prstGeom prst="roundRect">
            <a:avLst/>
          </a:prstGeom>
          <a:blipFill>
            <a:blip r:embed="rId3">
              <a:alphaModFix amt="23000"/>
            </a:blip>
            <a:stretch>
              <a:fillRect/>
            </a:stretch>
          </a:blipFill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/>
          <p:nvPr/>
        </p:nvCxnSpPr>
        <p:spPr>
          <a:xfrm>
            <a:off x="2759610" y="18230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/>
          <p:nvPr/>
        </p:nvCxnSpPr>
        <p:spPr>
          <a:xfrm>
            <a:off x="3653402" y="2112645"/>
            <a:ext cx="5022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/>
          <p:nvPr/>
        </p:nvCxnSpPr>
        <p:spPr>
          <a:xfrm>
            <a:off x="4518213" y="2112645"/>
            <a:ext cx="3118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/>
          <p:nvPr/>
        </p:nvCxnSpPr>
        <p:spPr>
          <a:xfrm>
            <a:off x="3429000" y="2280285"/>
            <a:ext cx="552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/>
          <p:nvPr/>
        </p:nvCxnSpPr>
        <p:spPr>
          <a:xfrm>
            <a:off x="4928620" y="3095625"/>
            <a:ext cx="3773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/>
          <p:nvPr/>
        </p:nvCxnSpPr>
        <p:spPr>
          <a:xfrm>
            <a:off x="3803149" y="3552825"/>
            <a:ext cx="4565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/>
          <p:nvPr/>
        </p:nvCxnSpPr>
        <p:spPr>
          <a:xfrm>
            <a:off x="4275781" y="36976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/>
          <p:nvPr/>
        </p:nvCxnSpPr>
        <p:spPr>
          <a:xfrm>
            <a:off x="4275781" y="3850005"/>
            <a:ext cx="6076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800720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623332" y="1280565"/>
            <a:ext cx="1023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687727" y="1570002"/>
            <a:ext cx="885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877414" y="1829317"/>
            <a:ext cx="514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613991" y="2118754"/>
            <a:ext cx="103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832188" y="2378069"/>
            <a:ext cx="639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699411" y="2667506"/>
            <a:ext cx="896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588806" y="2974060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815976" y="3268274"/>
            <a:ext cx="6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856051" y="3565433"/>
            <a:ext cx="606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392024" y="731248"/>
            <a:ext cx="60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2411331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3222808" y="4200525"/>
            <a:ext cx="3061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3" fill="hold">
                          <p:stCondLst>
                            <p:cond delay="indefinite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BE8DCBD-2C76-456F-B5C5-520100CB68FF}"/>
              </a:ext>
            </a:extLst>
          </p:cNvPr>
          <p:cNvSpPr txBox="1"/>
          <p:nvPr/>
        </p:nvSpPr>
        <p:spPr>
          <a:xfrm>
            <a:off x="580736" y="510833"/>
            <a:ext cx="569085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3D6CD-6F62-4AE7-884A-C41E54B7D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47" y="1411376"/>
            <a:ext cx="5693144" cy="1537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3294-9A70-49D8-973A-E1ACC368734B}"/>
              </a:ext>
            </a:extLst>
          </p:cNvPr>
          <p:cNvCxnSpPr>
            <a:cxnSpLocks/>
          </p:cNvCxnSpPr>
          <p:nvPr/>
        </p:nvCxnSpPr>
        <p:spPr>
          <a:xfrm>
            <a:off x="4277127" y="1996537"/>
            <a:ext cx="195481" cy="388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8155E3-3471-4E23-B575-5424CAEC8D54}"/>
              </a:ext>
            </a:extLst>
          </p:cNvPr>
          <p:cNvCxnSpPr>
            <a:cxnSpLocks/>
          </p:cNvCxnSpPr>
          <p:nvPr/>
        </p:nvCxnSpPr>
        <p:spPr>
          <a:xfrm>
            <a:off x="4277127" y="2371053"/>
            <a:ext cx="195481" cy="313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B4A94F-F201-41F7-B749-DEB4A31DE361}"/>
              </a:ext>
            </a:extLst>
          </p:cNvPr>
          <p:cNvCxnSpPr>
            <a:cxnSpLocks/>
          </p:cNvCxnSpPr>
          <p:nvPr/>
        </p:nvCxnSpPr>
        <p:spPr>
          <a:xfrm flipV="1">
            <a:off x="4287261" y="2029764"/>
            <a:ext cx="185347" cy="740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2731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3BDE4-4A84-470C-8C0B-34BF405282A6}"/>
              </a:ext>
            </a:extLst>
          </p:cNvPr>
          <p:cNvSpPr txBox="1"/>
          <p:nvPr/>
        </p:nvSpPr>
        <p:spPr>
          <a:xfrm>
            <a:off x="1510748" y="2453239"/>
            <a:ext cx="387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191839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618592" y="2551638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271913" y="2347891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617614" y="1492541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271913" y="1297682"/>
            <a:ext cx="584655" cy="673687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</a:pPr>
            <a:r>
              <a:rPr lang="en-US" altLang="zh-CN" sz="2400" b="1" kern="120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1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8" y="4536912"/>
            <a:ext cx="842151" cy="566698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539946" y="417440"/>
            <a:ext cx="4153992" cy="588609"/>
          </a:xfrm>
          <a:prstGeom prst="rect">
            <a:avLst/>
          </a:prstGeom>
          <a:noFill/>
        </p:spPr>
        <p:txBody>
          <a:bodyPr wrap="none" lIns="68565" tIns="34283" rIns="68565" bIns="34283" rtlCol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3375" b="1" kern="1200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3375" b="1" kern="1200" dirty="0">
              <a:ln w="19050"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982802" y="1255162"/>
            <a:ext cx="5567085" cy="752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ràng, biết ngắt, nghỉ hơi hợp lí.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982802" y="2349121"/>
            <a:ext cx="5557610" cy="11957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liên quan bài đọc. Nêu được nội dung bài học.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MH_Other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584290" y="3720807"/>
            <a:ext cx="439716" cy="378949"/>
          </a:xfrm>
          <a:prstGeom prst="triangle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51427" tIns="25716" rIns="51427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685682">
              <a:lnSpc>
                <a:spcPct val="130000"/>
              </a:lnSpc>
              <a:buClrTx/>
              <a:defRPr/>
            </a:pPr>
            <a:endParaRPr lang="zh-CN" altLang="en-US" sz="2400" b="1" kern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H_Other_4"/>
          <p:cNvSpPr/>
          <p:nvPr>
            <p:custDataLst>
              <p:tags r:id="rId6"/>
            </p:custDataLst>
          </p:nvPr>
        </p:nvSpPr>
        <p:spPr bwMode="auto">
          <a:xfrm>
            <a:off x="237611" y="3487243"/>
            <a:ext cx="584656" cy="672707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noFill/>
            <a:miter lim="800000"/>
          </a:ln>
        </p:spPr>
        <p:txBody>
          <a:bodyPr lIns="51427" tIns="25716" rIns="242958" bIns="25716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682">
              <a:buClrTx/>
              <a:defRPr/>
            </a:pPr>
            <a:r>
              <a:rPr lang="en-US" alt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3</a:t>
            </a:r>
            <a:endParaRPr lang="zh-CN" altLang="en-US" sz="2400" b="1" kern="120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948499" y="3547626"/>
            <a:ext cx="5591913" cy="9448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/>
          <a:p>
            <a:pPr lvl="0" algn="just" eaLnBrk="0" hangingPunc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số địa danh tiêu biểu ở 3 miền đất nước .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3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38605" y="1173114"/>
            <a:ext cx="1197024" cy="105013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53" y="1173113"/>
            <a:ext cx="967171" cy="1228876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463596" y="1173113"/>
            <a:ext cx="1134783" cy="1187069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4902913" y="1173114"/>
            <a:ext cx="917560" cy="1216586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898309" y="2702526"/>
            <a:ext cx="865067" cy="1188658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2167752" y="2759224"/>
            <a:ext cx="997948" cy="1213897"/>
          </a:xfrm>
          <a:prstGeom prst="rect">
            <a:avLst/>
          </a:prstGeom>
        </p:spPr>
      </p:pic>
      <p:pic>
        <p:nvPicPr>
          <p:cNvPr id="9" name="Picture 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3586204" y="2717851"/>
            <a:ext cx="865427" cy="1298141"/>
          </a:xfrm>
          <a:prstGeom prst="rect">
            <a:avLst/>
          </a:prstGeom>
        </p:spPr>
      </p:pic>
      <p:pic>
        <p:nvPicPr>
          <p:cNvPr id="10" name="Picture 9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5031321" y="2712267"/>
            <a:ext cx="855980" cy="1309312"/>
          </a:xfrm>
          <a:prstGeom prst="rect">
            <a:avLst/>
          </a:prstGeom>
        </p:spPr>
      </p:pic>
      <p:sp>
        <p:nvSpPr>
          <p:cNvPr id="11" name="Rounded Rectangle 10">
            <a:hlinkClick r:id="rId27" action="ppaction://hlinksldjump"/>
          </p:cNvPr>
          <p:cNvSpPr/>
          <p:nvPr/>
        </p:nvSpPr>
        <p:spPr>
          <a:xfrm>
            <a:off x="5887301" y="769547"/>
            <a:ext cx="835819" cy="2571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2816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4956963" y="3584864"/>
            <a:ext cx="1043788" cy="9156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88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0318" y="850679"/>
            <a:ext cx="27281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75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9181" y="2472837"/>
            <a:ext cx="25288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37734" y="2057957"/>
            <a:ext cx="2606279" cy="1841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3397" y="949946"/>
            <a:ext cx="25364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7550" y="2528000"/>
            <a:ext cx="252888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sz="20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90" y="3458224"/>
            <a:ext cx="843360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25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25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75557" y="1860608"/>
            <a:ext cx="2416629" cy="1801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8083" y="1074155"/>
            <a:ext cx="295813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0488" y="2611018"/>
            <a:ext cx="137160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endParaRPr lang="en-US" sz="202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5176035" y="3142433"/>
            <a:ext cx="1220806" cy="12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8326" y="2443163"/>
            <a:ext cx="2942425" cy="857250"/>
          </a:xfrm>
          <a:prstGeom prst="round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5639" y="938542"/>
            <a:ext cx="26146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7550" y="2560656"/>
            <a:ext cx="252888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2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2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Nam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5200650" y="3439716"/>
            <a:ext cx="800100" cy="1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8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43163" y="847509"/>
            <a:ext cx="2942425" cy="85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0162" y="2443163"/>
            <a:ext cx="2942425" cy="857250"/>
          </a:xfrm>
          <a:prstGeom prst="round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857250" y="1617086"/>
            <a:ext cx="2113440" cy="1430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3369" y="894460"/>
            <a:ext cx="28995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5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25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0787" y="2652497"/>
            <a:ext cx="223701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2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5100638" y="3343276"/>
            <a:ext cx="754327" cy="1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4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1613</Words>
  <Application>Microsoft Office PowerPoint</Application>
  <PresentationFormat>Custom</PresentationFormat>
  <Paragraphs>224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Calibri</vt:lpstr>
      <vt:lpstr>Montserrat</vt:lpstr>
      <vt:lpstr>Kalam</vt:lpstr>
      <vt:lpstr>Arial</vt:lpstr>
      <vt:lpstr>UTM Cookies</vt:lpstr>
      <vt:lpstr>Calibri Light</vt:lpstr>
      <vt:lpstr>微软雅黑</vt:lpstr>
      <vt:lpstr>等线 Light</vt:lpstr>
      <vt:lpstr>等线</vt:lpstr>
      <vt:lpstr>Times New Roman</vt:lpstr>
      <vt:lpstr>UTM Avo</vt:lpstr>
      <vt:lpstr>Doodle Sketchbook by Slidesgo</vt:lpstr>
      <vt:lpstr>Custom Design</vt:lpstr>
      <vt:lpstr>Office Theme</vt:lpstr>
      <vt:lpstr>3_Office 主题​​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283</cp:revision>
  <dcterms:modified xsi:type="dcterms:W3CDTF">2023-07-23T05:36:51Z</dcterms:modified>
</cp:coreProperties>
</file>