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61" r:id="rId2"/>
    <p:sldMasterId id="2147483827" r:id="rId3"/>
    <p:sldMasterId id="2147483859" r:id="rId4"/>
    <p:sldMasterId id="2147483886" r:id="rId5"/>
    <p:sldMasterId id="2147483895" r:id="rId6"/>
    <p:sldMasterId id="2147483910" r:id="rId7"/>
    <p:sldMasterId id="2147483924" r:id="rId8"/>
  </p:sldMasterIdLst>
  <p:notesMasterIdLst>
    <p:notesMasterId r:id="rId19"/>
  </p:notesMasterIdLst>
  <p:sldIdLst>
    <p:sldId id="3411" r:id="rId9"/>
    <p:sldId id="3412" r:id="rId10"/>
    <p:sldId id="3407" r:id="rId11"/>
    <p:sldId id="265" r:id="rId12"/>
    <p:sldId id="496" r:id="rId13"/>
    <p:sldId id="3400" r:id="rId14"/>
    <p:sldId id="3401" r:id="rId15"/>
    <p:sldId id="3403" r:id="rId16"/>
    <p:sldId id="3413" r:id="rId17"/>
    <p:sldId id="34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2" d="100"/>
          <a:sy n="72" d="100"/>
        </p:scale>
        <p:origin x="54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pPr/>
              <a:t>7/23/2023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pPr/>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6474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0DACE-38E0-42D2-9336-2B707D34BC6D}" type="slidenum">
              <a:rPr lang="zh-CN" altLang="en-US" smtClean="0">
                <a:solidFill>
                  <a:prstClr val="black"/>
                </a:solidFill>
                <a:latin typeface="微软雅黑" panose="020B0503020204020204" charset="-122"/>
                <a:ea typeface="微软雅黑" panose="020B0503020204020204" charset="-122"/>
              </a:rPr>
              <a:pPr>
                <a:defRPr/>
              </a:pPr>
              <a:t>10</a:t>
            </a:fld>
            <a:endParaRPr lang="zh-CN" altLang="en-US">
              <a:solidFill>
                <a:prstClr val="black"/>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27661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085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3014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7829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702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16699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92338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171273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86864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27034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59006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8377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541989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89946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3441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33573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06374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54394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21546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638495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71717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50592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45178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978720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188780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692857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3562173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018320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2023/7/23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625683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1551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2474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2179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4545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787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7752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2106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0984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0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1247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6295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4815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2173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78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168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129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42429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solidFill>
                  <a:prstClr val="black"/>
                </a:solidFill>
              </a:rPr>
              <a:pPr/>
              <a:t>2023/7/23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5740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771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257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23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779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64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461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993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82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83249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317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680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00326387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1516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517965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293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905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2275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5948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4896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3116661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505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848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178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40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828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216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00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矩形 5"/>
          <p:cNvSpPr/>
          <p:nvPr userDrawn="1"/>
        </p:nvSpPr>
        <p:spPr>
          <a:xfrm rot="5400000">
            <a:off x="5617026" y="-5617028"/>
            <a:ext cx="957946"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方正兰亭粗黑_GBK" panose="02000000000000000000" pitchFamily="2" charset="-122"/>
              <a:ea typeface="方正兰亭粗黑_GBK" panose="02000000000000000000" pitchFamily="2" charset="-122"/>
            </a:endParaRPr>
          </a:p>
        </p:txBody>
      </p:sp>
      <p:grpSp>
        <p:nvGrpSpPr>
          <p:cNvPr id="12" name="组合 11"/>
          <p:cNvGrpSpPr/>
          <p:nvPr userDrawn="1"/>
        </p:nvGrpSpPr>
        <p:grpSpPr>
          <a:xfrm>
            <a:off x="270933" y="141885"/>
            <a:ext cx="378387" cy="386913"/>
            <a:chOff x="282222" y="141885"/>
            <a:chExt cx="378387" cy="386913"/>
          </a:xfrm>
        </p:grpSpPr>
        <p:sp>
          <p:nvSpPr>
            <p:cNvPr id="11" name="矩形 10"/>
            <p:cNvSpPr/>
            <p:nvPr userDrawn="1"/>
          </p:nvSpPr>
          <p:spPr>
            <a:xfrm>
              <a:off x="367098" y="230417"/>
              <a:ext cx="293511" cy="298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282222" y="141885"/>
              <a:ext cx="293511" cy="29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898311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5306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1161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47144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30F0DCC6-A6F8-4F80-AC7B-DD118168CF2D}"/>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6440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999496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5859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6.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5.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7.png"/><Relationship Id="rId5" Type="http://schemas.openxmlformats.org/officeDocument/2006/relationships/theme" Target="../theme/theme8.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2023/7/23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6755272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pPr/>
              <a:t>2023/7/23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pPr/>
              <a:t>2023/7/23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034056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612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4"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solidFill>
                  <a:prstClr val="black">
                    <a:tint val="75000"/>
                  </a:prstClr>
                </a:solidFill>
              </a:rPr>
              <a:pPr/>
              <a:t>7/23/2023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18986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08856814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solidFill>
                  <a:prstClr val="black">
                    <a:tint val="75000"/>
                  </a:prstClr>
                </a:solidFill>
              </a:rPr>
              <a:pPr/>
              <a:t>2023/7/23</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
        <p:nvSpPr>
          <p:cNvPr id="9" name="Slide Number Placeholder 5">
            <a:extLst>
              <a:ext uri="{FF2B5EF4-FFF2-40B4-BE49-F238E27FC236}">
                <a16:creationId xmlns:a16="http://schemas.microsoft.com/office/drawing/2014/main" id="{BCA10C0F-F477-4FF5-BECE-B0781D6CEF55}"/>
              </a:ext>
            </a:extLst>
          </p:cNvPr>
          <p:cNvSpPr txBox="1">
            <a:spLocks/>
          </p:cNvSpPr>
          <p:nvPr userDrawn="1"/>
        </p:nvSpPr>
        <p:spPr>
          <a:xfrm>
            <a:off x="8765931" y="6483595"/>
            <a:ext cx="3352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err="1">
                <a:latin typeface="Arial" panose="020B0604020202020204" pitchFamily="34" charset="0"/>
                <a:cs typeface="Arial" panose="020B0604020202020204" pitchFamily="34" charset="0"/>
              </a:rPr>
              <a:t>Hương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Thảo</a:t>
            </a:r>
            <a:r>
              <a:rPr lang="en-US" i="1"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6863481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78.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solidFill>
                <a:prstClr val="white"/>
              </a:solidFill>
            </a:endParaRPr>
          </a:p>
        </p:txBody>
      </p:sp>
      <p:sp>
        <p:nvSpPr>
          <p:cNvPr id="18" name="Flowchart: Document 17"/>
          <p:cNvSpPr/>
          <p:nvPr/>
        </p:nvSpPr>
        <p:spPr>
          <a:xfrm>
            <a:off x="-57597" y="14347"/>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solidFill>
                <a:prstClr val="white"/>
              </a:solidFill>
            </a:endParaRPr>
          </a:p>
        </p:txBody>
      </p:sp>
      <p:grpSp>
        <p:nvGrpSpPr>
          <p:cNvPr id="2" name="Group 1"/>
          <p:cNvGrpSpPr/>
          <p:nvPr/>
        </p:nvGrpSpPr>
        <p:grpSpPr>
          <a:xfrm>
            <a:off x="3718129" y="2927062"/>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grpSp>
      <p:grpSp>
        <p:nvGrpSpPr>
          <p:cNvPr id="10" name="Group 9"/>
          <p:cNvGrpSpPr/>
          <p:nvPr/>
        </p:nvGrpSpPr>
        <p:grpSpPr>
          <a:xfrm>
            <a:off x="2421487" y="2867442"/>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solidFill>
                  <a:prstClr val="black"/>
                </a:solidFill>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 31</a:t>
            </a:r>
          </a:p>
        </p:txBody>
      </p:sp>
      <p:sp>
        <p:nvSpPr>
          <p:cNvPr id="29" name="TextBox 28"/>
          <p:cNvSpPr txBox="1"/>
          <p:nvPr/>
        </p:nvSpPr>
        <p:spPr>
          <a:xfrm>
            <a:off x="1865203" y="56352"/>
            <a:ext cx="9550400" cy="1969705"/>
          </a:xfrm>
          <a:prstGeom prst="rect">
            <a:avLst/>
          </a:prstGeom>
          <a:noFill/>
        </p:spPr>
        <p:txBody>
          <a:bodyPr wrap="square" lIns="121855" tIns="60928" rIns="121855" bIns="60928" rtlCol="0">
            <a:spAutoFit/>
          </a:bodyPr>
          <a:lstStyle/>
          <a:p>
            <a:pPr algn="ct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Chủ đề: </a:t>
            </a:r>
          </a:p>
          <a:p>
            <a:pPr algn="ct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CON NGƯỜI VIỆT NAM</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a:r>
              <a:rPr lang="en-US" sz="4267" b="1" dirty="0">
                <a:solidFill>
                  <a:prstClr val="white"/>
                </a:solidFill>
                <a:latin typeface="Times New Roman" panose="02020603050405020304" pitchFamily="18" charset="0"/>
                <a:ea typeface="Arial-Rounded" pitchFamily="34" charset="0"/>
                <a:cs typeface="Times New Roman" panose="02020603050405020304" pitchFamily="18" charset="0"/>
              </a:rPr>
              <a:t>24</a:t>
            </a:r>
          </a:p>
        </p:txBody>
      </p:sp>
      <p:sp>
        <p:nvSpPr>
          <p:cNvPr id="24" name="TextBox 23"/>
          <p:cNvSpPr txBox="1"/>
          <p:nvPr/>
        </p:nvSpPr>
        <p:spPr>
          <a:xfrm>
            <a:off x="3694951" y="3121749"/>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CHIẾC RỄ ĐA TRÒN</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sp>
        <p:nvSpPr>
          <p:cNvPr id="20" name="TextBox 19"/>
          <p:cNvSpPr txBox="1"/>
          <p:nvPr/>
        </p:nvSpPr>
        <p:spPr>
          <a:xfrm>
            <a:off x="1595443" y="4384915"/>
            <a:ext cx="9897162" cy="1477263"/>
          </a:xfrm>
          <a:prstGeom prst="rect">
            <a:avLst/>
          </a:prstGeom>
          <a:noFill/>
        </p:spPr>
        <p:txBody>
          <a:bodyPr wrap="square" lIns="121855" tIns="60928" rIns="121855" bIns="60928" rtlCol="0">
            <a:spAutoFit/>
          </a:bodyPr>
          <a:lstStyle/>
          <a:p>
            <a:pPr algn="ct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LUYỆN TẬP – Tiết 4</a:t>
            </a:r>
          </a:p>
          <a:p>
            <a:pPr algn="ct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Mở rộng vốn từ về Bác Hồ và nhân dân</a:t>
            </a:r>
          </a:p>
        </p:txBody>
      </p:sp>
      <p:sp>
        <p:nvSpPr>
          <p:cNvPr id="22" name="TextBox 21"/>
          <p:cNvSpPr txBox="1"/>
          <p:nvPr/>
        </p:nvSpPr>
        <p:spPr>
          <a:xfrm>
            <a:off x="9402717" y="5920791"/>
            <a:ext cx="2563995" cy="615489"/>
          </a:xfrm>
          <a:prstGeom prst="rect">
            <a:avLst/>
          </a:prstGeom>
          <a:noFill/>
        </p:spPr>
        <p:txBody>
          <a:bodyPr wrap="square" lIns="121855" tIns="60928" rIns="121855" bIns="60928" rtlCol="0">
            <a:spAutoFit/>
          </a:bodyPr>
          <a:lstStyle/>
          <a:p>
            <a:pPr algn="ctr"/>
            <a:r>
              <a:rPr lang="en-US" sz="3200" b="1" dirty="0">
                <a:latin typeface="Times New Roman" panose="02020603050405020304" pitchFamily="18" charset="0"/>
                <a:ea typeface="Arial-Rounded" pitchFamily="34" charset="0"/>
                <a:cs typeface="Times New Roman" panose="02020603050405020304" pitchFamily="18" charset="0"/>
              </a:rPr>
              <a:t>Trang 107</a:t>
            </a:r>
            <a:endParaRPr lang="en-US" sz="4267" b="1"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142575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00996A-EBEC-464B-9DDB-7DA4B6F6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8" name="图片 7">
            <a:extLst>
              <a:ext uri="{FF2B5EF4-FFF2-40B4-BE49-F238E27FC236}">
                <a16:creationId xmlns:a16="http://schemas.microsoft.com/office/drawing/2014/main" id="{7E748563-5244-4082-8853-70C20B6B6D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60" y="-230682"/>
            <a:ext cx="9218154" cy="5643976"/>
          </a:xfrm>
          <a:prstGeom prst="rect">
            <a:avLst/>
          </a:prstGeom>
        </p:spPr>
      </p:pic>
      <p:sp>
        <p:nvSpPr>
          <p:cNvPr id="6" name="文本框 5"/>
          <p:cNvSpPr txBox="1"/>
          <p:nvPr/>
        </p:nvSpPr>
        <p:spPr>
          <a:xfrm>
            <a:off x="2381931" y="1862703"/>
            <a:ext cx="4137172" cy="2400657"/>
          </a:xfrm>
          <a:prstGeom prst="rect">
            <a:avLst/>
          </a:prstGeom>
          <a:noFill/>
        </p:spPr>
        <p:txBody>
          <a:bodyPr wrap="square" rtlCol="0">
            <a:spAutoFit/>
          </a:bodyPr>
          <a:lstStyle/>
          <a:p>
            <a:pPr>
              <a:defRPr/>
            </a:pP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Củng</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cố</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bài</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học</a:t>
            </a:r>
            <a:endParaRPr lang="zh-CN" altLang="en-US"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endParaRPr>
          </a:p>
        </p:txBody>
      </p:sp>
      <p:pic>
        <p:nvPicPr>
          <p:cNvPr id="10" name="图片 9">
            <a:extLst>
              <a:ext uri="{FF2B5EF4-FFF2-40B4-BE49-F238E27FC236}">
                <a16:creationId xmlns:a16="http://schemas.microsoft.com/office/drawing/2014/main" id="{94615821-7517-459A-A22B-4C844093B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9" name="图片 8">
            <a:extLst>
              <a:ext uri="{FF2B5EF4-FFF2-40B4-BE49-F238E27FC236}">
                <a16:creationId xmlns:a16="http://schemas.microsoft.com/office/drawing/2014/main" id="{78B65E42-3959-483A-B1A1-2C48D2820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9600" y="684801"/>
            <a:ext cx="4544782" cy="6594847"/>
          </a:xfrm>
          <a:prstGeom prst="rect">
            <a:avLst/>
          </a:prstGeom>
        </p:spPr>
      </p:pic>
    </p:spTree>
    <p:custDataLst>
      <p:tags r:id="rId1"/>
    </p:custDataLst>
    <p:extLst>
      <p:ext uri="{BB962C8B-B14F-4D97-AF65-F5344CB8AC3E}">
        <p14:creationId xmlns:p14="http://schemas.microsoft.com/office/powerpoint/2010/main" val="30434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F363A-8731-BB2F-992A-7135F7352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 y="-37494"/>
            <a:ext cx="12109091" cy="6853476"/>
          </a:xfrm>
          <a:prstGeom prst="rect">
            <a:avLst/>
          </a:prstGeom>
        </p:spPr>
      </p:pic>
      <p:sp>
        <p:nvSpPr>
          <p:cNvPr id="4" name="TextBox 3">
            <a:extLst>
              <a:ext uri="{FF2B5EF4-FFF2-40B4-BE49-F238E27FC236}">
                <a16:creationId xmlns:a16="http://schemas.microsoft.com/office/drawing/2014/main" id="{55DAD8CF-6BB4-39D7-F1B8-B2930A193A56}"/>
              </a:ext>
            </a:extLst>
          </p:cNvPr>
          <p:cNvSpPr txBox="1"/>
          <p:nvPr/>
        </p:nvSpPr>
        <p:spPr>
          <a:xfrm>
            <a:off x="3254079" y="2406296"/>
            <a:ext cx="7950122" cy="584775"/>
          </a:xfrm>
          <a:prstGeom prst="rect">
            <a:avLst/>
          </a:prstGeom>
          <a:noFill/>
        </p:spPr>
        <p:txBody>
          <a:bodyPr wrap="square">
            <a:spAutoFit/>
          </a:bodyPr>
          <a:lstStyle/>
          <a:p>
            <a:r>
              <a:rPr lang="en-US" sz="3200" b="1" dirty="0">
                <a:solidFill>
                  <a:srgbClr val="0070C0"/>
                </a:solidFill>
              </a:rPr>
              <a:t>- Phát triển vốn từ về Bác Hồ và nhân dân.</a:t>
            </a:r>
            <a:endParaRPr lang="vi-VN" sz="3200" b="1" dirty="0">
              <a:solidFill>
                <a:srgbClr val="0070C0"/>
              </a:solidFill>
            </a:endParaRPr>
          </a:p>
        </p:txBody>
      </p:sp>
      <p:sp>
        <p:nvSpPr>
          <p:cNvPr id="5" name="TextBox 4">
            <a:extLst>
              <a:ext uri="{FF2B5EF4-FFF2-40B4-BE49-F238E27FC236}">
                <a16:creationId xmlns:a16="http://schemas.microsoft.com/office/drawing/2014/main" id="{805131C9-E5CA-6B62-8369-C9D41419B4DF}"/>
              </a:ext>
            </a:extLst>
          </p:cNvPr>
          <p:cNvSpPr txBox="1"/>
          <p:nvPr/>
        </p:nvSpPr>
        <p:spPr>
          <a:xfrm>
            <a:off x="3252784" y="3017500"/>
            <a:ext cx="7873200" cy="2653034"/>
          </a:xfrm>
          <a:prstGeom prst="rect">
            <a:avLst/>
          </a:prstGeom>
          <a:noFill/>
        </p:spPr>
        <p:txBody>
          <a:bodyPr wrap="square">
            <a:spAutoFit/>
          </a:bodyPr>
          <a:lstStyle/>
          <a:p>
            <a:pPr>
              <a:lnSpc>
                <a:spcPct val="130000"/>
              </a:lnSpc>
            </a:pPr>
            <a:r>
              <a:rPr lang="en-US" sz="3200" b="1" dirty="0">
                <a:solidFill>
                  <a:srgbClr val="0070C0"/>
                </a:solidFill>
              </a:rPr>
              <a:t>-  Nêu được một số từ ngữ nói về tình cảm của Bác Hồ dành cho thiếu nhi và tình cảm của các cháu thiếu nhi đối với Bác và biết đặt câu nói về Bác Hồ</a:t>
            </a:r>
            <a:r>
              <a:rPr lang="en-US" sz="3200" b="1" dirty="0">
                <a:solidFill>
                  <a:srgbClr val="0070C0"/>
                </a:solidFill>
                <a:cs typeface="Arial" panose="020B0604020202020204" pitchFamily="34" charset="0"/>
              </a:rPr>
              <a:t>.</a:t>
            </a:r>
            <a:endParaRPr lang="vi-VN" sz="3200" b="1" dirty="0">
              <a:solidFill>
                <a:srgbClr val="0070C0"/>
              </a:solidFill>
            </a:endParaRPr>
          </a:p>
        </p:txBody>
      </p:sp>
      <p:sp>
        <p:nvSpPr>
          <p:cNvPr id="6" name="TextBox 5">
            <a:extLst>
              <a:ext uri="{FF2B5EF4-FFF2-40B4-BE49-F238E27FC236}">
                <a16:creationId xmlns:a16="http://schemas.microsoft.com/office/drawing/2014/main" id="{2A710C50-060E-F038-3D6B-03D8FE8957E2}"/>
              </a:ext>
            </a:extLst>
          </p:cNvPr>
          <p:cNvSpPr txBox="1"/>
          <p:nvPr/>
        </p:nvSpPr>
        <p:spPr>
          <a:xfrm>
            <a:off x="4769108" y="1379401"/>
            <a:ext cx="5241760" cy="737574"/>
          </a:xfrm>
          <a:prstGeom prst="rect">
            <a:avLst/>
          </a:prstGeom>
          <a:noFill/>
        </p:spPr>
        <p:txBody>
          <a:bodyPr wrap="square">
            <a:spAutoFit/>
          </a:bodyPr>
          <a:lstStyle/>
          <a:p>
            <a:pPr>
              <a:lnSpc>
                <a:spcPct val="130000"/>
              </a:lnSpc>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CẦN ĐẠT</a:t>
            </a:r>
          </a:p>
        </p:txBody>
      </p:sp>
      <p:grpSp>
        <p:nvGrpSpPr>
          <p:cNvPr id="8" name="Graphic 4">
            <a:extLst>
              <a:ext uri="{FF2B5EF4-FFF2-40B4-BE49-F238E27FC236}">
                <a16:creationId xmlns:a16="http://schemas.microsoft.com/office/drawing/2014/main" id="{36129AE3-274E-F3FF-98CC-BE8E727D723A}"/>
              </a:ext>
            </a:extLst>
          </p:cNvPr>
          <p:cNvGrpSpPr/>
          <p:nvPr/>
        </p:nvGrpSpPr>
        <p:grpSpPr>
          <a:xfrm>
            <a:off x="11014376" y="619763"/>
            <a:ext cx="1136169" cy="675741"/>
            <a:chOff x="3096322" y="1886927"/>
            <a:chExt cx="1136169" cy="675741"/>
          </a:xfrm>
        </p:grpSpPr>
        <p:grpSp>
          <p:nvGrpSpPr>
            <p:cNvPr id="9" name="Graphic 4">
              <a:extLst>
                <a:ext uri="{FF2B5EF4-FFF2-40B4-BE49-F238E27FC236}">
                  <a16:creationId xmlns:a16="http://schemas.microsoft.com/office/drawing/2014/main" id="{A67A9DDC-5133-075B-904C-1E626DDA08A0}"/>
                </a:ext>
              </a:extLst>
            </p:cNvPr>
            <p:cNvGrpSpPr/>
            <p:nvPr/>
          </p:nvGrpSpPr>
          <p:grpSpPr>
            <a:xfrm>
              <a:off x="3130938" y="1886927"/>
              <a:ext cx="1101552" cy="675741"/>
              <a:chOff x="3130938" y="1886927"/>
              <a:chExt cx="1101552" cy="675741"/>
            </a:xfrm>
          </p:grpSpPr>
          <p:sp>
            <p:nvSpPr>
              <p:cNvPr id="12" name="Freeform: Shape 11">
                <a:extLst>
                  <a:ext uri="{FF2B5EF4-FFF2-40B4-BE49-F238E27FC236}">
                    <a16:creationId xmlns:a16="http://schemas.microsoft.com/office/drawing/2014/main" id="{30BD847B-AB6A-741A-4E1A-86E8E2656DD7}"/>
                  </a:ext>
                </a:extLst>
              </p:cNvPr>
              <p:cNvSpPr/>
              <p:nvPr/>
            </p:nvSpPr>
            <p:spPr>
              <a:xfrm>
                <a:off x="3339672" y="1912250"/>
                <a:ext cx="887557" cy="611297"/>
              </a:xfrm>
              <a:custGeom>
                <a:avLst/>
                <a:gdLst>
                  <a:gd name="connsiteX0" fmla="*/ 0 w 887557"/>
                  <a:gd name="connsiteY0" fmla="*/ 189842 h 611297"/>
                  <a:gd name="connsiteX1" fmla="*/ 31095 w 887557"/>
                  <a:gd name="connsiteY1" fmla="*/ 611297 h 611297"/>
                  <a:gd name="connsiteX2" fmla="*/ 131555 w 887557"/>
                  <a:gd name="connsiteY2" fmla="*/ 310636 h 611297"/>
                  <a:gd name="connsiteX3" fmla="*/ 887557 w 887557"/>
                  <a:gd name="connsiteY3" fmla="*/ 0 h 611297"/>
                </a:gdLst>
                <a:ahLst/>
                <a:cxnLst>
                  <a:cxn ang="0">
                    <a:pos x="connsiteX0" y="connsiteY0"/>
                  </a:cxn>
                  <a:cxn ang="0">
                    <a:pos x="connsiteX1" y="connsiteY1"/>
                  </a:cxn>
                  <a:cxn ang="0">
                    <a:pos x="connsiteX2" y="connsiteY2"/>
                  </a:cxn>
                  <a:cxn ang="0">
                    <a:pos x="connsiteX3" y="connsiteY3"/>
                  </a:cxn>
                </a:cxnLst>
                <a:rect l="l" t="t" r="r" b="b"/>
                <a:pathLst>
                  <a:path w="887557" h="611297">
                    <a:moveTo>
                      <a:pt x="0" y="189842"/>
                    </a:moveTo>
                    <a:lnTo>
                      <a:pt x="31095" y="611297"/>
                    </a:lnTo>
                    <a:lnTo>
                      <a:pt x="131555" y="310636"/>
                    </a:lnTo>
                    <a:lnTo>
                      <a:pt x="887557" y="0"/>
                    </a:lnTo>
                    <a:close/>
                  </a:path>
                </a:pathLst>
              </a:custGeom>
              <a:solidFill>
                <a:srgbClr val="002C44"/>
              </a:solidFill>
              <a:ln w="15942" cap="flat">
                <a:noFill/>
                <a:prstDash val="solid"/>
                <a:miter/>
              </a:ln>
            </p:spPr>
            <p:txBody>
              <a:bodyPr rtlCol="0" anchor="ctr"/>
              <a:lstStyle/>
              <a:p>
                <a:endParaRPr lang="en-US" sz="2800" b="1">
                  <a:solidFill>
                    <a:prstClr val="black"/>
                  </a:solidFill>
                </a:endParaRPr>
              </a:p>
            </p:txBody>
          </p:sp>
          <p:sp>
            <p:nvSpPr>
              <p:cNvPr id="13" name="Freeform: Shape 12">
                <a:extLst>
                  <a:ext uri="{FF2B5EF4-FFF2-40B4-BE49-F238E27FC236}">
                    <a16:creationId xmlns:a16="http://schemas.microsoft.com/office/drawing/2014/main" id="{800BD17A-E65A-2539-D60C-B5CFC9FB8822}"/>
                  </a:ext>
                </a:extLst>
              </p:cNvPr>
              <p:cNvSpPr/>
              <p:nvPr/>
            </p:nvSpPr>
            <p:spPr>
              <a:xfrm>
                <a:off x="3130938" y="1886927"/>
                <a:ext cx="1087201" cy="219996"/>
              </a:xfrm>
              <a:custGeom>
                <a:avLst/>
                <a:gdLst>
                  <a:gd name="connsiteX0" fmla="*/ 0 w 1087201"/>
                  <a:gd name="connsiteY0" fmla="*/ 109645 h 219996"/>
                  <a:gd name="connsiteX1" fmla="*/ 209212 w 1087201"/>
                  <a:gd name="connsiteY1" fmla="*/ 219997 h 219996"/>
                  <a:gd name="connsiteX2" fmla="*/ 1087202 w 1087201"/>
                  <a:gd name="connsiteY2" fmla="*/ 24388 h 219996"/>
                  <a:gd name="connsiteX3" fmla="*/ 0 w 1087201"/>
                  <a:gd name="connsiteY3" fmla="*/ 109645 h 219996"/>
                </a:gdLst>
                <a:ahLst/>
                <a:cxnLst>
                  <a:cxn ang="0">
                    <a:pos x="connsiteX0" y="connsiteY0"/>
                  </a:cxn>
                  <a:cxn ang="0">
                    <a:pos x="connsiteX1" y="connsiteY1"/>
                  </a:cxn>
                  <a:cxn ang="0">
                    <a:pos x="connsiteX2" y="connsiteY2"/>
                  </a:cxn>
                  <a:cxn ang="0">
                    <a:pos x="connsiteX3" y="connsiteY3"/>
                  </a:cxn>
                </a:cxnLst>
                <a:rect l="l" t="t" r="r" b="b"/>
                <a:pathLst>
                  <a:path w="1087201" h="219996">
                    <a:moveTo>
                      <a:pt x="0" y="109645"/>
                    </a:moveTo>
                    <a:cubicBezTo>
                      <a:pt x="0" y="109645"/>
                      <a:pt x="210966" y="170120"/>
                      <a:pt x="209212" y="219997"/>
                    </a:cubicBezTo>
                    <a:lnTo>
                      <a:pt x="1087202" y="24388"/>
                    </a:lnTo>
                    <a:cubicBezTo>
                      <a:pt x="1087042" y="24388"/>
                      <a:pt x="577566" y="-68975"/>
                      <a:pt x="0" y="109645"/>
                    </a:cubicBez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4" name="Freeform: Shape 13">
                <a:extLst>
                  <a:ext uri="{FF2B5EF4-FFF2-40B4-BE49-F238E27FC236}">
                    <a16:creationId xmlns:a16="http://schemas.microsoft.com/office/drawing/2014/main" id="{957F1B53-007A-2724-E5C2-2524A1A4BE31}"/>
                  </a:ext>
                </a:extLst>
              </p:cNvPr>
              <p:cNvSpPr/>
              <p:nvPr/>
            </p:nvSpPr>
            <p:spPr>
              <a:xfrm>
                <a:off x="3367894" y="2221951"/>
                <a:ext cx="290060" cy="312054"/>
              </a:xfrm>
              <a:custGeom>
                <a:avLst/>
                <a:gdLst>
                  <a:gd name="connsiteX0" fmla="*/ 2 w 290060"/>
                  <a:gd name="connsiteY0" fmla="*/ 311260 h 312054"/>
                  <a:gd name="connsiteX1" fmla="*/ 290061 w 290060"/>
                  <a:gd name="connsiteY1" fmla="*/ 145109 h 312054"/>
                  <a:gd name="connsiteX2" fmla="*/ 93925 w 290060"/>
                  <a:gd name="connsiteY2" fmla="*/ 0 h 312054"/>
                  <a:gd name="connsiteX3" fmla="*/ 2 w 290060"/>
                  <a:gd name="connsiteY3" fmla="*/ 311260 h 312054"/>
                </a:gdLst>
                <a:ahLst/>
                <a:cxnLst>
                  <a:cxn ang="0">
                    <a:pos x="connsiteX0" y="connsiteY0"/>
                  </a:cxn>
                  <a:cxn ang="0">
                    <a:pos x="connsiteX1" y="connsiteY1"/>
                  </a:cxn>
                  <a:cxn ang="0">
                    <a:pos x="connsiteX2" y="connsiteY2"/>
                  </a:cxn>
                  <a:cxn ang="0">
                    <a:pos x="connsiteX3" y="connsiteY3"/>
                  </a:cxn>
                </a:cxnLst>
                <a:rect l="l" t="t" r="r" b="b"/>
                <a:pathLst>
                  <a:path w="290060" h="312054">
                    <a:moveTo>
                      <a:pt x="2" y="311260"/>
                    </a:moveTo>
                    <a:cubicBezTo>
                      <a:pt x="-955" y="325443"/>
                      <a:pt x="290061" y="145109"/>
                      <a:pt x="290061" y="145109"/>
                    </a:cubicBezTo>
                    <a:lnTo>
                      <a:pt x="93925" y="0"/>
                    </a:lnTo>
                    <a:cubicBezTo>
                      <a:pt x="94084" y="0"/>
                      <a:pt x="8294" y="186257"/>
                      <a:pt x="2" y="311260"/>
                    </a:cubicBezTo>
                    <a:close/>
                  </a:path>
                </a:pathLst>
              </a:custGeom>
              <a:solidFill>
                <a:srgbClr val="01B8C1"/>
              </a:solidFill>
              <a:ln w="15942" cap="flat">
                <a:noFill/>
                <a:prstDash val="solid"/>
                <a:miter/>
              </a:ln>
            </p:spPr>
            <p:txBody>
              <a:bodyPr rtlCol="0" anchor="ctr"/>
              <a:lstStyle/>
              <a:p>
                <a:endParaRPr lang="en-US" sz="2800" b="1">
                  <a:solidFill>
                    <a:prstClr val="black"/>
                  </a:solidFill>
                </a:endParaRPr>
              </a:p>
            </p:txBody>
          </p:sp>
          <p:sp>
            <p:nvSpPr>
              <p:cNvPr id="15" name="Freeform: Shape 14">
                <a:extLst>
                  <a:ext uri="{FF2B5EF4-FFF2-40B4-BE49-F238E27FC236}">
                    <a16:creationId xmlns:a16="http://schemas.microsoft.com/office/drawing/2014/main" id="{48A9F66C-ADCB-3C28-7329-CC2A1971BF35}"/>
                  </a:ext>
                </a:extLst>
              </p:cNvPr>
              <p:cNvSpPr/>
              <p:nvPr/>
            </p:nvSpPr>
            <p:spPr>
              <a:xfrm>
                <a:off x="3461978" y="1908510"/>
                <a:ext cx="770512" cy="654159"/>
              </a:xfrm>
              <a:custGeom>
                <a:avLst/>
                <a:gdLst>
                  <a:gd name="connsiteX0" fmla="*/ 0 w 770512"/>
                  <a:gd name="connsiteY0" fmla="*/ 313442 h 654159"/>
                  <a:gd name="connsiteX1" fmla="*/ 236002 w 770512"/>
                  <a:gd name="connsiteY1" fmla="*/ 654160 h 654159"/>
                  <a:gd name="connsiteX2" fmla="*/ 770513 w 770512"/>
                  <a:gd name="connsiteY2" fmla="*/ 0 h 654159"/>
                  <a:gd name="connsiteX3" fmla="*/ 0 w 770512"/>
                  <a:gd name="connsiteY3" fmla="*/ 313442 h 654159"/>
                </a:gdLst>
                <a:ahLst/>
                <a:cxnLst>
                  <a:cxn ang="0">
                    <a:pos x="connsiteX0" y="connsiteY0"/>
                  </a:cxn>
                  <a:cxn ang="0">
                    <a:pos x="connsiteX1" y="connsiteY1"/>
                  </a:cxn>
                  <a:cxn ang="0">
                    <a:pos x="connsiteX2" y="connsiteY2"/>
                  </a:cxn>
                  <a:cxn ang="0">
                    <a:pos x="connsiteX3" y="connsiteY3"/>
                  </a:cxn>
                </a:cxnLst>
                <a:rect l="l" t="t" r="r" b="b"/>
                <a:pathLst>
                  <a:path w="770512" h="654159">
                    <a:moveTo>
                      <a:pt x="0" y="313442"/>
                    </a:moveTo>
                    <a:cubicBezTo>
                      <a:pt x="0" y="313442"/>
                      <a:pt x="254658" y="482086"/>
                      <a:pt x="236002" y="654160"/>
                    </a:cubicBezTo>
                    <a:lnTo>
                      <a:pt x="770513" y="0"/>
                    </a:lnTo>
                    <a:cubicBezTo>
                      <a:pt x="770354" y="0"/>
                      <a:pt x="67452" y="266995"/>
                      <a:pt x="0" y="313442"/>
                    </a:cubicBez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10" name="Freeform: Shape 9">
              <a:extLst>
                <a:ext uri="{FF2B5EF4-FFF2-40B4-BE49-F238E27FC236}">
                  <a16:creationId xmlns:a16="http://schemas.microsoft.com/office/drawing/2014/main" id="{54262618-D727-2D96-4EFA-38A09C3E553A}"/>
                </a:ext>
              </a:extLst>
            </p:cNvPr>
            <p:cNvSpPr/>
            <p:nvPr/>
          </p:nvSpPr>
          <p:spPr>
            <a:xfrm>
              <a:off x="3096322" y="2028644"/>
              <a:ext cx="189825" cy="93694"/>
            </a:xfrm>
            <a:custGeom>
              <a:avLst/>
              <a:gdLst>
                <a:gd name="connsiteX0" fmla="*/ 23933 w 189825"/>
                <a:gd name="connsiteY0" fmla="*/ 46951 h 93694"/>
                <a:gd name="connsiteX1" fmla="*/ 56463 w 189825"/>
                <a:gd name="connsiteY1" fmla="*/ 50848 h 93694"/>
                <a:gd name="connsiteX2" fmla="*/ 91863 w 189825"/>
                <a:gd name="connsiteY2" fmla="*/ 60044 h 93694"/>
                <a:gd name="connsiteX3" fmla="*/ 107968 w 189825"/>
                <a:gd name="connsiteY3" fmla="*/ 65810 h 93694"/>
                <a:gd name="connsiteX4" fmla="*/ 109085 w 189825"/>
                <a:gd name="connsiteY4" fmla="*/ 66278 h 93694"/>
                <a:gd name="connsiteX5" fmla="*/ 113550 w 189825"/>
                <a:gd name="connsiteY5" fmla="*/ 68304 h 93694"/>
                <a:gd name="connsiteX6" fmla="*/ 122320 w 189825"/>
                <a:gd name="connsiteY6" fmla="*/ 72357 h 93694"/>
                <a:gd name="connsiteX7" fmla="*/ 154053 w 189825"/>
                <a:gd name="connsiteY7" fmla="*/ 90437 h 93694"/>
                <a:gd name="connsiteX8" fmla="*/ 186742 w 189825"/>
                <a:gd name="connsiteY8" fmla="*/ 82020 h 93694"/>
                <a:gd name="connsiteX9" fmla="*/ 178131 w 189825"/>
                <a:gd name="connsiteY9" fmla="*/ 50068 h 93694"/>
                <a:gd name="connsiteX10" fmla="*/ 23933 w 189825"/>
                <a:gd name="connsiteY10" fmla="*/ 36 h 93694"/>
                <a:gd name="connsiteX11" fmla="*/ 14 w 189825"/>
                <a:gd name="connsiteY11" fmla="*/ 23416 h 93694"/>
                <a:gd name="connsiteX12" fmla="*/ 23933 w 189825"/>
                <a:gd name="connsiteY12" fmla="*/ 46951 h 93694"/>
                <a:gd name="connsiteX13" fmla="*/ 23933 w 189825"/>
                <a:gd name="connsiteY13" fmla="*/ 46951 h 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825" h="93694">
                  <a:moveTo>
                    <a:pt x="23933" y="46951"/>
                  </a:moveTo>
                  <a:cubicBezTo>
                    <a:pt x="38284" y="47730"/>
                    <a:pt x="43387" y="48354"/>
                    <a:pt x="56463" y="50848"/>
                  </a:cubicBezTo>
                  <a:cubicBezTo>
                    <a:pt x="68422" y="53186"/>
                    <a:pt x="80382" y="56303"/>
                    <a:pt x="91863" y="60044"/>
                  </a:cubicBezTo>
                  <a:cubicBezTo>
                    <a:pt x="97285" y="61758"/>
                    <a:pt x="102706" y="63784"/>
                    <a:pt x="107968" y="65810"/>
                  </a:cubicBezTo>
                  <a:cubicBezTo>
                    <a:pt x="110679" y="66902"/>
                    <a:pt x="110998" y="67057"/>
                    <a:pt x="109085" y="66278"/>
                  </a:cubicBezTo>
                  <a:cubicBezTo>
                    <a:pt x="110520" y="66902"/>
                    <a:pt x="112115" y="67525"/>
                    <a:pt x="113550" y="68304"/>
                  </a:cubicBezTo>
                  <a:cubicBezTo>
                    <a:pt x="116579" y="69551"/>
                    <a:pt x="119450" y="70954"/>
                    <a:pt x="122320" y="72357"/>
                  </a:cubicBezTo>
                  <a:cubicBezTo>
                    <a:pt x="133323" y="77656"/>
                    <a:pt x="143847" y="83735"/>
                    <a:pt x="154053" y="90437"/>
                  </a:cubicBezTo>
                  <a:cubicBezTo>
                    <a:pt x="164418" y="97295"/>
                    <a:pt x="181001" y="92775"/>
                    <a:pt x="186742" y="82020"/>
                  </a:cubicBezTo>
                  <a:cubicBezTo>
                    <a:pt x="193121" y="70175"/>
                    <a:pt x="189293" y="57238"/>
                    <a:pt x="178131" y="50068"/>
                  </a:cubicBezTo>
                  <a:cubicBezTo>
                    <a:pt x="132366" y="20143"/>
                    <a:pt x="78787" y="3309"/>
                    <a:pt x="23933" y="36"/>
                  </a:cubicBezTo>
                  <a:cubicBezTo>
                    <a:pt x="11495" y="-743"/>
                    <a:pt x="-465" y="11258"/>
                    <a:pt x="14" y="23416"/>
                  </a:cubicBezTo>
                  <a:cubicBezTo>
                    <a:pt x="492" y="36820"/>
                    <a:pt x="10538" y="46172"/>
                    <a:pt x="23933" y="46951"/>
                  </a:cubicBezTo>
                  <a:lnTo>
                    <a:pt x="23933" y="46951"/>
                  </a:ln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1" name="Freeform: Shape 10">
              <a:extLst>
                <a:ext uri="{FF2B5EF4-FFF2-40B4-BE49-F238E27FC236}">
                  <a16:creationId xmlns:a16="http://schemas.microsoft.com/office/drawing/2014/main" id="{D0B839E1-F21A-4D66-D2BC-0E1C53DF029E}"/>
                </a:ext>
              </a:extLst>
            </p:cNvPr>
            <p:cNvSpPr/>
            <p:nvPr/>
          </p:nvSpPr>
          <p:spPr>
            <a:xfrm>
              <a:off x="3820377" y="2074362"/>
              <a:ext cx="362721" cy="428433"/>
            </a:xfrm>
            <a:custGeom>
              <a:avLst/>
              <a:gdLst>
                <a:gd name="connsiteX0" fmla="*/ 45674 w 362721"/>
                <a:gd name="connsiteY0" fmla="*/ 418169 h 428433"/>
                <a:gd name="connsiteX1" fmla="*/ 356303 w 362721"/>
                <a:gd name="connsiteY1" fmla="*/ 40511 h 428433"/>
                <a:gd name="connsiteX2" fmla="*/ 322497 w 362721"/>
                <a:gd name="connsiteY2" fmla="*/ 7468 h 428433"/>
                <a:gd name="connsiteX3" fmla="*/ 4374 w 362721"/>
                <a:gd name="connsiteY3" fmla="*/ 394634 h 428433"/>
                <a:gd name="connsiteX4" fmla="*/ 45674 w 362721"/>
                <a:gd name="connsiteY4" fmla="*/ 418169 h 428433"/>
                <a:gd name="connsiteX5" fmla="*/ 45674 w 362721"/>
                <a:gd name="connsiteY5" fmla="*/ 418169 h 4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721" h="428433">
                  <a:moveTo>
                    <a:pt x="45674" y="418169"/>
                  </a:moveTo>
                  <a:cubicBezTo>
                    <a:pt x="141510" y="286308"/>
                    <a:pt x="245159" y="160371"/>
                    <a:pt x="356303" y="40511"/>
                  </a:cubicBezTo>
                  <a:cubicBezTo>
                    <a:pt x="376873" y="18223"/>
                    <a:pt x="343227" y="-14976"/>
                    <a:pt x="322497" y="7468"/>
                  </a:cubicBezTo>
                  <a:cubicBezTo>
                    <a:pt x="208643" y="130133"/>
                    <a:pt x="102442" y="259500"/>
                    <a:pt x="4374" y="394634"/>
                  </a:cubicBezTo>
                  <a:cubicBezTo>
                    <a:pt x="-13486" y="419104"/>
                    <a:pt x="27974" y="442484"/>
                    <a:pt x="45674" y="418169"/>
                  </a:cubicBezTo>
                  <a:lnTo>
                    <a:pt x="45674" y="418169"/>
                  </a:ln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2" name="MH_Other_2">
            <a:extLst>
              <a:ext uri="{FF2B5EF4-FFF2-40B4-BE49-F238E27FC236}">
                <a16:creationId xmlns:a16="http://schemas.microsoft.com/office/drawing/2014/main" id="{F6400E15-B0CB-A0CC-F112-CC8EC9F9B9F7}"/>
              </a:ext>
            </a:extLst>
          </p:cNvPr>
          <p:cNvSpPr/>
          <p:nvPr>
            <p:custDataLst>
              <p:tags r:id="rId1"/>
            </p:custDataLst>
          </p:nvPr>
        </p:nvSpPr>
        <p:spPr>
          <a:xfrm>
            <a:off x="2756749" y="2454040"/>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MH_Other_2">
            <a:extLst>
              <a:ext uri="{FF2B5EF4-FFF2-40B4-BE49-F238E27FC236}">
                <a16:creationId xmlns:a16="http://schemas.microsoft.com/office/drawing/2014/main" id="{58409C61-624B-69C9-33E2-D856F66DF78B}"/>
              </a:ext>
            </a:extLst>
          </p:cNvPr>
          <p:cNvSpPr/>
          <p:nvPr>
            <p:custDataLst>
              <p:tags r:id="rId2"/>
            </p:custDataLst>
          </p:nvPr>
        </p:nvSpPr>
        <p:spPr>
          <a:xfrm>
            <a:off x="2671131" y="4012342"/>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8887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Vector khung với chủ đề học sinh | Thư viện stock vector đẹp miễn phí |  Sách giáo khoa, Khung, Nghệ thuật"/>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TextBox 4"/>
          <p:cNvSpPr txBox="1"/>
          <p:nvPr/>
        </p:nvSpPr>
        <p:spPr>
          <a:xfrm>
            <a:off x="2181497" y="1711234"/>
            <a:ext cx="8739052" cy="1446550"/>
          </a:xfrm>
          <a:prstGeom prst="rect">
            <a:avLst/>
          </a:prstGeom>
          <a:noFill/>
        </p:spPr>
        <p:txBody>
          <a:bodyPr wrap="square" rtlCol="0">
            <a:spAutoFit/>
          </a:bodyPr>
          <a:lstStyle/>
          <a:p>
            <a:pPr algn="ctr"/>
            <a:r>
              <a:rPr lang="en-US" sz="8800"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141654" y="0"/>
            <a:ext cx="3908692" cy="647700"/>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Box 12">
            <a:extLst>
              <a:ext uri="{FF2B5EF4-FFF2-40B4-BE49-F238E27FC236}">
                <a16:creationId xmlns:a16="http://schemas.microsoft.com/office/drawing/2014/main" id="{9A9BB9E1-706B-47DC-96BB-A762A85D8C2B}"/>
              </a:ext>
            </a:extLst>
          </p:cNvPr>
          <p:cNvSpPr txBox="1"/>
          <p:nvPr/>
        </p:nvSpPr>
        <p:spPr>
          <a:xfrm>
            <a:off x="1162595" y="259998"/>
            <a:ext cx="9966960" cy="9233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1.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Xếp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đây</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vào</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nhóm</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thích</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a:t>
            </a:r>
          </a:p>
        </p:txBody>
      </p:sp>
      <p:sp>
        <p:nvSpPr>
          <p:cNvPr id="14" name="Rounded Rectangle 21">
            <a:extLst>
              <a:ext uri="{FF2B5EF4-FFF2-40B4-BE49-F238E27FC236}">
                <a16:creationId xmlns:a16="http://schemas.microsoft.com/office/drawing/2014/main" id="{EA086F2F-AE76-4B06-92CE-72659264E6C4}"/>
              </a:ext>
            </a:extLst>
          </p:cNvPr>
          <p:cNvSpPr/>
          <p:nvPr/>
        </p:nvSpPr>
        <p:spPr>
          <a:xfrm>
            <a:off x="5153741" y="1264907"/>
            <a:ext cx="2185685"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kính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yêu</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5" name="Rounded Rectangle 21">
            <a:extLst>
              <a:ext uri="{FF2B5EF4-FFF2-40B4-BE49-F238E27FC236}">
                <a16:creationId xmlns:a16="http://schemas.microsoft.com/office/drawing/2014/main" id="{E0B1CBB9-8D09-4563-865E-8C89C4E17963}"/>
              </a:ext>
            </a:extLst>
          </p:cNvPr>
          <p:cNvSpPr/>
          <p:nvPr/>
        </p:nvSpPr>
        <p:spPr>
          <a:xfrm>
            <a:off x="7681590" y="1330036"/>
            <a:ext cx="2050713" cy="48893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chăm</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lo</a:t>
            </a:r>
          </a:p>
        </p:txBody>
      </p:sp>
      <p:sp>
        <p:nvSpPr>
          <p:cNvPr id="16" name="Rounded Rectangle 21">
            <a:extLst>
              <a:ext uri="{FF2B5EF4-FFF2-40B4-BE49-F238E27FC236}">
                <a16:creationId xmlns:a16="http://schemas.microsoft.com/office/drawing/2014/main" id="{E213C702-E960-4F78-BBAA-CD5034553CBF}"/>
              </a:ext>
            </a:extLst>
          </p:cNvPr>
          <p:cNvSpPr/>
          <p:nvPr/>
        </p:nvSpPr>
        <p:spPr>
          <a:xfrm>
            <a:off x="2009780" y="1251052"/>
            <a:ext cx="2587309" cy="577748"/>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yêu</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thương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7" name="Rounded Rectangle 21">
            <a:extLst>
              <a:ext uri="{FF2B5EF4-FFF2-40B4-BE49-F238E27FC236}">
                <a16:creationId xmlns:a16="http://schemas.microsoft.com/office/drawing/2014/main" id="{A6932442-E17A-4F80-A78E-EB4E1CAB75B9}"/>
              </a:ext>
            </a:extLst>
          </p:cNvPr>
          <p:cNvSpPr/>
          <p:nvPr/>
        </p:nvSpPr>
        <p:spPr>
          <a:xfrm>
            <a:off x="2075093" y="2175855"/>
            <a:ext cx="2318430" cy="53963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nhớ</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ơn</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8" name="Rounded Rectangle 21">
            <a:extLst>
              <a:ext uri="{FF2B5EF4-FFF2-40B4-BE49-F238E27FC236}">
                <a16:creationId xmlns:a16="http://schemas.microsoft.com/office/drawing/2014/main" id="{42D7C47F-8299-4250-A715-71FEF5863F91}"/>
              </a:ext>
            </a:extLst>
          </p:cNvPr>
          <p:cNvSpPr/>
          <p:nvPr/>
        </p:nvSpPr>
        <p:spPr>
          <a:xfrm>
            <a:off x="4889468" y="2189713"/>
            <a:ext cx="2370225"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kính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trọng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9" name="Rounded Rectangle 21">
            <a:extLst>
              <a:ext uri="{FF2B5EF4-FFF2-40B4-BE49-F238E27FC236}">
                <a16:creationId xmlns:a16="http://schemas.microsoft.com/office/drawing/2014/main" id="{C157DF3C-1196-4558-BDEC-458BE021350A}"/>
              </a:ext>
            </a:extLst>
          </p:cNvPr>
          <p:cNvSpPr/>
          <p:nvPr/>
        </p:nvSpPr>
        <p:spPr>
          <a:xfrm>
            <a:off x="7507738" y="2157644"/>
            <a:ext cx="2257346"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quan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tâm</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20" name="Rectangle 19">
            <a:extLst>
              <a:ext uri="{FF2B5EF4-FFF2-40B4-BE49-F238E27FC236}">
                <a16:creationId xmlns:a16="http://schemas.microsoft.com/office/drawing/2014/main" id="{80580B39-D631-4C69-8754-623D0715B424}"/>
              </a:ext>
            </a:extLst>
          </p:cNvPr>
          <p:cNvSpPr/>
          <p:nvPr/>
        </p:nvSpPr>
        <p:spPr>
          <a:xfrm>
            <a:off x="1163782" y="2461426"/>
            <a:ext cx="10196945" cy="3046988"/>
          </a:xfrm>
          <a:prstGeom prst="rect">
            <a:avLst/>
          </a:prstGeom>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thiếu</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200000"/>
              </a:lnSpc>
              <a:spcBef>
                <a:spcPts val="0"/>
              </a:spcBef>
              <a:spcAft>
                <a:spcPts val="0"/>
              </a:spcAft>
              <a:buClrTx/>
              <a:buSzTx/>
              <a:buFontTx/>
              <a:buNone/>
              <a:tabLst/>
              <a:defRPr/>
            </a:pPr>
            <a:endPar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2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2</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thiếu</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vi-VN"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442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iterate type="lt">
                                    <p:tmPct val="0"/>
                                  </p:iterate>
                                  <p:childTnLst>
                                    <p:animMotion origin="layout" path="M -1.66667E-6 -1.11111E-6 L -0.06823 0.32963 " pathEditMode="relative" rAng="0" ptsTypes="AA">
                                      <p:cBhvr>
                                        <p:cTn id="6" dur="2000" fill="hold"/>
                                        <p:tgtEl>
                                          <p:spTgt spid="16"/>
                                        </p:tgtEl>
                                        <p:attrNameLst>
                                          <p:attrName>ppt_x</p:attrName>
                                          <p:attrName>ppt_y</p:attrName>
                                        </p:attrNameLst>
                                      </p:cBhvr>
                                      <p:rCtr x="-34" y="1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iterate type="lt">
                                    <p:tmPct val="0"/>
                                  </p:iterate>
                                  <p:childTnLst>
                                    <p:animMotion origin="layout" path="M 2.08333E-6 -4.81481E-6 L -0.32787 0.597 " pathEditMode="relative" rAng="0" ptsTypes="AA">
                                      <p:cBhvr>
                                        <p:cTn id="10" dur="2000" fill="hold"/>
                                        <p:tgtEl>
                                          <p:spTgt spid="14"/>
                                        </p:tgtEl>
                                        <p:attrNameLst>
                                          <p:attrName>ppt_x</p:attrName>
                                          <p:attrName>ppt_y</p:attrName>
                                        </p:attrNameLst>
                                      </p:cBhvr>
                                      <p:rCtr x="-164" y="2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3.7037E-7 L -0.24531 0.33032 " pathEditMode="relative" rAng="0" ptsTypes="AA">
                                      <p:cBhvr>
                                        <p:cTn id="14" dur="2000" fill="hold"/>
                                        <p:tgtEl>
                                          <p:spTgt spid="15"/>
                                        </p:tgtEl>
                                        <p:attrNameLst>
                                          <p:attrName>ppt_x</p:attrName>
                                          <p:attrName>ppt_y</p:attrName>
                                        </p:attrNameLst>
                                      </p:cBhvr>
                                      <p:rCtr x="-123" y="16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iterate type="lt">
                                    <p:tmPct val="0"/>
                                  </p:iterate>
                                  <p:childTnLst>
                                    <p:animMotion origin="layout" path="M -2.70833E-6 4.81481E-6 L 0.17943 0.46759 " pathEditMode="relative" rAng="0" ptsTypes="AA">
                                      <p:cBhvr>
                                        <p:cTn id="18" dur="2000" fill="hold"/>
                                        <p:tgtEl>
                                          <p:spTgt spid="17"/>
                                        </p:tgtEl>
                                        <p:attrNameLst>
                                          <p:attrName>ppt_x</p:attrName>
                                          <p:attrName>ppt_y</p:attrName>
                                        </p:attrNameLst>
                                      </p:cBhvr>
                                      <p:rCtr x="90" y="23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07407E-6 1.11111E-6 L 0.0051 0.20092 " pathEditMode="relative" rAng="0" ptsTypes="AA">
                                      <p:cBhvr>
                                        <p:cTn id="22" dur="2000" fill="hold"/>
                                        <p:tgtEl>
                                          <p:spTgt spid="19"/>
                                        </p:tgtEl>
                                        <p:attrNameLst>
                                          <p:attrName>ppt_x</p:attrName>
                                          <p:attrName>ppt_y</p:attrName>
                                        </p:attrNameLst>
                                      </p:cBhvr>
                                      <p:rCtr x="255" y="100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iterate type="lt">
                                    <p:tmPct val="0"/>
                                  </p:iterate>
                                  <p:childTnLst>
                                    <p:animMotion origin="layout" path="M 2.91667E-6 2.96296E-6 L 0.24062 0.46643 " pathEditMode="relative" rAng="0" ptsTypes="AA">
                                      <p:cBhvr>
                                        <p:cTn id="26" dur="2000" fill="hold"/>
                                        <p:tgtEl>
                                          <p:spTgt spid="18"/>
                                        </p:tgtEl>
                                        <p:attrNameLst>
                                          <p:attrName>ppt_x</p:attrName>
                                          <p:attrName>ppt_y</p:attrName>
                                        </p:attrNameLst>
                                      </p:cBhvr>
                                      <p:rCtr x="120" y="2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2205" y="1040782"/>
            <a:ext cx="12187592" cy="45708"/>
          </a:xfrm>
          <a:prstGeom prst="rect">
            <a:avLst/>
          </a:prstGeom>
          <a:solidFill>
            <a:srgbClr val="75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sz="2400">
              <a:solidFill>
                <a:srgbClr val="FFFFFF"/>
              </a:solidFill>
              <a:latin typeface="Times New Roman" panose="02020603050405020304" pitchFamily="18" charset="0"/>
              <a:ea typeface="字魂35号-经典雅黑" panose="00000500000000000000" pitchFamily="2" charset="-122"/>
              <a:cs typeface="Times New Roman" panose="02020603050405020304" pitchFamily="18" charset="0"/>
              <a:sym typeface=""/>
            </a:endParaRPr>
          </a:p>
        </p:txBody>
      </p:sp>
      <p:cxnSp>
        <p:nvCxnSpPr>
          <p:cNvPr id="20" name="30">
            <a:extLst>
              <a:ext uri="{FF2B5EF4-FFF2-40B4-BE49-F238E27FC236}">
                <a16:creationId xmlns:a16="http://schemas.microsoft.com/office/drawing/2014/main" id="{F5229C80-1FED-4B9B-A731-14A567100433}"/>
              </a:ext>
            </a:extLst>
          </p:cNvPr>
          <p:cNvCxnSpPr/>
          <p:nvPr/>
        </p:nvCxnSpPr>
        <p:spPr>
          <a:xfrm>
            <a:off x="1530206" y="2971960"/>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31">
            <a:extLst>
              <a:ext uri="{FF2B5EF4-FFF2-40B4-BE49-F238E27FC236}">
                <a16:creationId xmlns:a16="http://schemas.microsoft.com/office/drawing/2014/main" id="{97CEFCB1-9421-4B34-BE4F-D64631E6410E}"/>
              </a:ext>
            </a:extLst>
          </p:cNvPr>
          <p:cNvCxnSpPr/>
          <p:nvPr/>
        </p:nvCxnSpPr>
        <p:spPr>
          <a:xfrm>
            <a:off x="1530206" y="4692022"/>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C537BA-21D1-4E3C-8EB7-24C43E3A0716}"/>
              </a:ext>
            </a:extLst>
          </p:cNvPr>
          <p:cNvSpPr txBox="1"/>
          <p:nvPr/>
        </p:nvSpPr>
        <p:spPr>
          <a:xfrm>
            <a:off x="1862575" y="139643"/>
            <a:ext cx="10238288" cy="82375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2.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Chọn</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phù</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để</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hoàn</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thành</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a:t>
            </a:r>
          </a:p>
        </p:txBody>
      </p:sp>
      <p:sp>
        <p:nvSpPr>
          <p:cNvPr id="13" name="Rounded Rectangle 21">
            <a:extLst>
              <a:ext uri="{FF2B5EF4-FFF2-40B4-BE49-F238E27FC236}">
                <a16:creationId xmlns:a16="http://schemas.microsoft.com/office/drawing/2014/main" id="{7DBAFED0-043D-48F8-B2D1-7F6A775D79C9}"/>
              </a:ext>
            </a:extLst>
          </p:cNvPr>
          <p:cNvSpPr/>
          <p:nvPr/>
        </p:nvSpPr>
        <p:spPr>
          <a:xfrm>
            <a:off x="2025067" y="1336583"/>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anh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dũng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4" name="Rounded Rectangle 21">
            <a:extLst>
              <a:ext uri="{FF2B5EF4-FFF2-40B4-BE49-F238E27FC236}">
                <a16:creationId xmlns:a16="http://schemas.microsoft.com/office/drawing/2014/main" id="{9A3C7A02-123A-4C71-9109-55C9016A4CC5}"/>
              </a:ext>
            </a:extLst>
          </p:cNvPr>
          <p:cNvSpPr/>
          <p:nvPr/>
        </p:nvSpPr>
        <p:spPr>
          <a:xfrm>
            <a:off x="5022022" y="1349648"/>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thân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thiện</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5" name="Rounded Rectangle 21">
            <a:extLst>
              <a:ext uri="{FF2B5EF4-FFF2-40B4-BE49-F238E27FC236}">
                <a16:creationId xmlns:a16="http://schemas.microsoft.com/office/drawing/2014/main" id="{B7BEF07A-0AEC-4EF6-9842-B1748BFBF2E2}"/>
              </a:ext>
            </a:extLst>
          </p:cNvPr>
          <p:cNvSpPr/>
          <p:nvPr/>
        </p:nvSpPr>
        <p:spPr>
          <a:xfrm>
            <a:off x="7917719" y="1349648"/>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cần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cù</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6" name="Rectangle 15">
            <a:extLst>
              <a:ext uri="{FF2B5EF4-FFF2-40B4-BE49-F238E27FC236}">
                <a16:creationId xmlns:a16="http://schemas.microsoft.com/office/drawing/2014/main" id="{1587415B-7DA0-42BF-AC8F-573DDCC17FC5}"/>
              </a:ext>
            </a:extLst>
          </p:cNvPr>
          <p:cNvSpPr/>
          <p:nvPr/>
        </p:nvSpPr>
        <p:spPr>
          <a:xfrm>
            <a:off x="876982" y="1748355"/>
            <a:ext cx="10971029" cy="3785652"/>
          </a:xfrm>
          <a:prstGeom prst="rect">
            <a:avLst/>
          </a:prstGeom>
        </p:spPr>
        <p:txBody>
          <a:bodyPr wrap="square">
            <a:spAutoFit/>
          </a:bodyPr>
          <a:lstStyle/>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lao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vệ</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Tổ</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khách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ngoài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1587415B-7DA0-42BF-AC8F-573DDCC17FC5}"/>
              </a:ext>
            </a:extLst>
          </p:cNvPr>
          <p:cNvSpPr/>
          <p:nvPr/>
        </p:nvSpPr>
        <p:spPr>
          <a:xfrm>
            <a:off x="876982" y="2266338"/>
            <a:ext cx="12494833" cy="3785652"/>
          </a:xfrm>
          <a:prstGeom prst="rect">
            <a:avLst/>
          </a:prstGeom>
        </p:spPr>
        <p:txBody>
          <a:bodyPr wrap="square">
            <a:spAutoFit/>
          </a:bodyPr>
          <a:lstStyle/>
          <a:p>
            <a:pPr marR="0" lvl="0" algn="just" defTabSz="914400" eaLnBrk="1" fontAlgn="auto" latinLnBrk="0" hangingPunct="1">
              <a:lnSpc>
                <a:spcPct val="250000"/>
              </a:lnSpc>
              <a:spcBef>
                <a:spcPts val="0"/>
              </a:spcBef>
              <a:spcAft>
                <a:spcPts val="0"/>
              </a:spcAft>
              <a:buClrTx/>
              <a:buSzTx/>
              <a:tabLst/>
              <a:defRPr/>
            </a:pPr>
            <a:r>
              <a:rPr lang="en-US" sz="3200" kern="0" dirty="0">
                <a:solidFill>
                  <a:prstClr val="black"/>
                </a:solidFill>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dân Việt Nam lao động rất </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sz="3200"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cù</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250000"/>
              </a:lnSpc>
              <a:spcBef>
                <a:spcPts val="0"/>
              </a:spcBef>
              <a:spcAft>
                <a:spcPts val="0"/>
              </a:spcAft>
              <a:buClrTx/>
              <a:buSzTx/>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Các chú bộ đội chiến đấu </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anh dũng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để bảo vệ Tổ quốc.</a:t>
            </a:r>
          </a:p>
          <a:p>
            <a:pPr marR="0" lvl="0" algn="just" defTabSz="914400" eaLnBrk="1" fontAlgn="auto" latinLnBrk="0" hangingPunct="1">
              <a:lnSpc>
                <a:spcPct val="250000"/>
              </a:lnSpc>
              <a:spcBef>
                <a:spcPts val="0"/>
              </a:spcBef>
              <a:spcAft>
                <a:spcPts val="0"/>
              </a:spcAft>
              <a:buClrTx/>
              <a:buSzTx/>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Người Việt Nam luôn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thân thiện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với du khách nước ngoài.</a:t>
            </a:r>
          </a:p>
        </p:txBody>
      </p:sp>
      <p:sp>
        <p:nvSpPr>
          <p:cNvPr id="17" name="Rounded Rectangle 21">
            <a:extLst>
              <a:ext uri="{FF2B5EF4-FFF2-40B4-BE49-F238E27FC236}">
                <a16:creationId xmlns:a16="http://schemas.microsoft.com/office/drawing/2014/main" id="{7DBAFED0-043D-48F8-B2D1-7F6A775D79C9}"/>
              </a:ext>
            </a:extLst>
          </p:cNvPr>
          <p:cNvSpPr/>
          <p:nvPr/>
        </p:nvSpPr>
        <p:spPr>
          <a:xfrm>
            <a:off x="1000045" y="1902533"/>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anh dũng: hành</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động cao đẹp không sợ khó khăn, nguy hiểm.</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
        <p:nvSpPr>
          <p:cNvPr id="19" name="Rounded Rectangle 21">
            <a:extLst>
              <a:ext uri="{FF2B5EF4-FFF2-40B4-BE49-F238E27FC236}">
                <a16:creationId xmlns:a16="http://schemas.microsoft.com/office/drawing/2014/main" id="{7DBAFED0-043D-48F8-B2D1-7F6A775D79C9}"/>
              </a:ext>
            </a:extLst>
          </p:cNvPr>
          <p:cNvSpPr/>
          <p:nvPr/>
        </p:nvSpPr>
        <p:spPr>
          <a:xfrm>
            <a:off x="987938" y="1902533"/>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7030A0"/>
                </a:solidFill>
                <a:latin typeface="Times New Roman" panose="02020603050405020304" pitchFamily="18" charset="0"/>
                <a:ea typeface="Arial-Rounded"/>
                <a:cs typeface="Times New Roman" panose="02020603050405020304" pitchFamily="18" charset="0"/>
              </a:rPr>
              <a:t>t</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hân</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thiện</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cách</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đối xử thể hiện sự tử tế, có thiện cảm với nhau.</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
        <p:nvSpPr>
          <p:cNvPr id="22" name="Rounded Rectangle 21">
            <a:extLst>
              <a:ext uri="{FF2B5EF4-FFF2-40B4-BE49-F238E27FC236}">
                <a16:creationId xmlns:a16="http://schemas.microsoft.com/office/drawing/2014/main" id="{7DBAFED0-043D-48F8-B2D1-7F6A775D79C9}"/>
              </a:ext>
            </a:extLst>
          </p:cNvPr>
          <p:cNvSpPr/>
          <p:nvPr/>
        </p:nvSpPr>
        <p:spPr>
          <a:xfrm>
            <a:off x="987938" y="1937218"/>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7030A0"/>
                </a:solidFill>
                <a:latin typeface="Times New Roman" panose="02020603050405020304" pitchFamily="18" charset="0"/>
                <a:ea typeface="Arial-Rounded"/>
                <a:cs typeface="Times New Roman" panose="02020603050405020304" pitchFamily="18" charset="0"/>
              </a:rPr>
              <a:t>c</a:t>
            </a:r>
            <a:r>
              <a:rPr kumimoji="0" lang="en-US" sz="3200" b="0" i="0" u="none" strike="noStrike" kern="0" cap="none" spc="0" normalizeH="0" baseline="0" noProof="0" dirty="0" err="1">
                <a:ln>
                  <a:noFill/>
                </a:ln>
                <a:solidFill>
                  <a:srgbClr val="7030A0"/>
                </a:solidFill>
                <a:effectLst/>
                <a:uLnTx/>
                <a:uFillTx/>
                <a:latin typeface="Times New Roman" panose="02020603050405020304" pitchFamily="18" charset="0"/>
                <a:ea typeface="Arial-Rounded"/>
                <a:cs typeface="Times New Roman" panose="02020603050405020304" pitchFamily="18" charset="0"/>
              </a:rPr>
              <a:t>ần</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cù: chăm</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chỉ, chịu khó một cách thường xuyên.</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Tree>
    <p:extLst>
      <p:ext uri="{BB962C8B-B14F-4D97-AF65-F5344CB8AC3E}">
        <p14:creationId xmlns:p14="http://schemas.microsoft.com/office/powerpoint/2010/main" val="391064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0"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7" grpId="0" animBg="1"/>
      <p:bldP spid="17" grpId="1" animBg="1"/>
      <p:bldP spid="19" grpId="0" animBg="1"/>
      <p:bldP spid="19" grpId="1" animBg="1"/>
      <p:bldP spid="22" grpId="0" animBg="1"/>
      <p:bldP spid="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B9088-9E4D-486F-8FFB-0D8896CB9EF4}"/>
              </a:ext>
            </a:extLst>
          </p:cNvPr>
          <p:cNvSpPr txBox="1"/>
          <p:nvPr/>
        </p:nvSpPr>
        <p:spPr>
          <a:xfrm>
            <a:off x="1177636" y="0"/>
            <a:ext cx="12192000" cy="2214902"/>
          </a:xfrm>
          <a:prstGeom prst="rect">
            <a:avLst/>
          </a:prstGeom>
          <a:noFill/>
        </p:spPr>
        <p:txBody>
          <a:bodyPr wrap="square" rtlCol="0">
            <a:spAutoFit/>
          </a:bodyPr>
          <a:lstStyle/>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3. Quan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sát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tranh</a:t>
            </a:r>
            <a:r>
              <a:rPr lang="en-US" sz="3200" b="1" dirty="0">
                <a:solidFill>
                  <a:schemeClr val="accent4">
                    <a:lumMod val="50000"/>
                  </a:schemeClr>
                </a:solidFill>
                <a:latin typeface="Times New Roman" panose="02020603050405020304" pitchFamily="18" charset="0"/>
                <a:cs typeface="Times New Roman" panose="02020603050405020304" pitchFamily="18" charset="0"/>
              </a:rPr>
              <a:t>:</a:t>
            </a:r>
          </a:p>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a.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cho</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bức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tranh</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Bác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Hồ</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6247E60-C49E-424D-A904-AE2F47BA4654}"/>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342378" y="2313710"/>
            <a:ext cx="11014364" cy="45442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47E60-C49E-424D-A904-AE2F47BA4654}"/>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0" y="858982"/>
            <a:ext cx="12192000" cy="4087115"/>
          </a:xfrm>
          <a:prstGeom prst="rect">
            <a:avLst/>
          </a:prstGeom>
        </p:spPr>
      </p:pic>
      <p:sp>
        <p:nvSpPr>
          <p:cNvPr id="4" name="Rectangle 3"/>
          <p:cNvSpPr/>
          <p:nvPr/>
        </p:nvSpPr>
        <p:spPr>
          <a:xfrm>
            <a:off x="6810760" y="74152"/>
            <a:ext cx="5955269" cy="2062103"/>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+Tranh vẽ gì?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+Bác Hồ đang làm gì?</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+Em đoán Bác đang ở đâu?</a:t>
            </a:r>
          </a:p>
          <a:p>
            <a:r>
              <a:rPr lang="vi-VN" sz="3200" dirty="0">
                <a:latin typeface="Times New Roman" panose="02020603050405020304" pitchFamily="18" charset="0"/>
                <a:cs typeface="Times New Roman" panose="02020603050405020304" pitchFamily="18" charset="0"/>
              </a:rPr>
              <a:t>+Đặt tên cho bức tranh.</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0" y="0"/>
            <a:ext cx="1357745" cy="1191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180108" y="0"/>
            <a:ext cx="7135091" cy="656911"/>
          </a:xfrm>
          <a:prstGeom prst="rect">
            <a:avLst/>
          </a:prstGeom>
        </p:spPr>
        <p:txBody>
          <a:bodyPr wrap="square">
            <a:spAutoFit/>
          </a:bodyPr>
          <a:lstStyle/>
          <a:p>
            <a:pPr>
              <a:lnSpc>
                <a:spcPct val="150000"/>
              </a:lnSpc>
            </a:pPr>
            <a:r>
              <a:rPr lang="en-US" sz="2800" b="1" dirty="0">
                <a:solidFill>
                  <a:schemeClr val="accent4">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cho</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bức</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tranh</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8" name="Rounded Rectangle 21">
            <a:extLst>
              <a:ext uri="{FF2B5EF4-FFF2-40B4-BE49-F238E27FC236}">
                <a16:creationId xmlns:a16="http://schemas.microsoft.com/office/drawing/2014/main" id="{7DBAFED0-043D-48F8-B2D1-7F6A775D79C9}"/>
              </a:ext>
            </a:extLst>
          </p:cNvPr>
          <p:cNvSpPr/>
          <p:nvPr/>
        </p:nvSpPr>
        <p:spPr>
          <a:xfrm>
            <a:off x="4050755" y="4222909"/>
            <a:ext cx="5737639" cy="2502569"/>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Times New Roman" panose="02020603050405020304" pitchFamily="18" charset="0"/>
                <a:ea typeface="Arial-Rounded"/>
                <a:cs typeface="Times New Roman" panose="02020603050405020304" pitchFamily="18" charset="0"/>
              </a:rPr>
              <a:t>- Bác</a:t>
            </a:r>
            <a:r>
              <a:rPr kumimoji="0" lang="en-US" sz="3200" b="0" i="0" u="none" strike="noStrike" kern="0" cap="none" spc="0" normalizeH="0" noProof="0" dirty="0">
                <a:ln>
                  <a:noFill/>
                </a:ln>
                <a:solidFill>
                  <a:srgbClr val="0070C0"/>
                </a:solidFill>
                <a:effectLst/>
                <a:uLnTx/>
                <a:uFillTx/>
                <a:latin typeface="Times New Roman" panose="02020603050405020304" pitchFamily="18" charset="0"/>
                <a:ea typeface="Arial-Rounded"/>
                <a:cs typeface="Times New Roman" panose="02020603050405020304" pitchFamily="18" charset="0"/>
              </a:rPr>
              <a:t> Hồ đang tưới cây</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baseline="0" dirty="0">
                <a:solidFill>
                  <a:srgbClr val="0070C0"/>
                </a:solidFill>
                <a:latin typeface="Times New Roman" panose="02020603050405020304" pitchFamily="18" charset="0"/>
                <a:ea typeface="Arial-Rounded"/>
                <a:cs typeface="Times New Roman" panose="02020603050405020304" pitchFamily="18" charset="0"/>
              </a:rPr>
              <a:t>- Bác</a:t>
            </a:r>
            <a:r>
              <a:rPr lang="en-US" sz="3200" kern="0" dirty="0">
                <a:solidFill>
                  <a:srgbClr val="0070C0"/>
                </a:solidFill>
                <a:latin typeface="Times New Roman" panose="02020603050405020304" pitchFamily="18" charset="0"/>
                <a:ea typeface="Arial-Rounded"/>
                <a:cs typeface="Times New Roman" panose="02020603050405020304" pitchFamily="18" charset="0"/>
              </a:rPr>
              <a:t> Hồ và cây xanh</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0070C0"/>
                </a:solidFill>
                <a:latin typeface="Times New Roman" panose="02020603050405020304" pitchFamily="18" charset="0"/>
                <a:ea typeface="Arial-Rounded"/>
                <a:cs typeface="Times New Roman" panose="02020603050405020304" pitchFamily="18" charset="0"/>
              </a:rPr>
              <a:t>- Bác Hồ với thiên nhiên</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0070C0"/>
                </a:solidFill>
                <a:latin typeface="Times New Roman" panose="02020603050405020304" pitchFamily="18" charset="0"/>
                <a:ea typeface="Arial-Rounded"/>
                <a:cs typeface="Times New Roman" panose="02020603050405020304" pitchFamily="18" charset="0"/>
              </a:rPr>
              <a:t>- Bác Hồ với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6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47E60-C49E-424D-A904-AE2F47BA4654}"/>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0" y="1537855"/>
            <a:ext cx="12192000" cy="4239515"/>
          </a:xfrm>
          <a:prstGeom prst="rect">
            <a:avLst/>
          </a:prstGeom>
        </p:spPr>
      </p:pic>
      <p:sp>
        <p:nvSpPr>
          <p:cNvPr id="6" name="Rectangle 5"/>
          <p:cNvSpPr/>
          <p:nvPr/>
        </p:nvSpPr>
        <p:spPr>
          <a:xfrm>
            <a:off x="0" y="0"/>
            <a:ext cx="1357745" cy="1191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180108" y="0"/>
            <a:ext cx="7135091" cy="737574"/>
          </a:xfrm>
          <a:prstGeom prst="rect">
            <a:avLst/>
          </a:prstGeom>
        </p:spPr>
        <p:txBody>
          <a:bodyPr wrap="square">
            <a:spAutoFit/>
          </a:bodyPr>
          <a:lstStyle/>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Bác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Hồ</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20621" y="5813878"/>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đang tưới cây trong vườn.</a:t>
            </a:r>
          </a:p>
        </p:txBody>
      </p:sp>
      <p:sp>
        <p:nvSpPr>
          <p:cNvPr id="8" name="Rectangle 7"/>
          <p:cNvSpPr/>
          <p:nvPr/>
        </p:nvSpPr>
        <p:spPr>
          <a:xfrm>
            <a:off x="1720621" y="5777370"/>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rất yêu thiên nhiên.</a:t>
            </a:r>
          </a:p>
        </p:txBody>
      </p:sp>
      <p:sp>
        <p:nvSpPr>
          <p:cNvPr id="9" name="Rectangle 8"/>
          <p:cNvSpPr/>
          <p:nvPr/>
        </p:nvSpPr>
        <p:spPr>
          <a:xfrm>
            <a:off x="1720621" y="5795624"/>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đang chăm sóc cây trong vườn.</a:t>
            </a:r>
          </a:p>
        </p:txBody>
      </p:sp>
      <p:sp>
        <p:nvSpPr>
          <p:cNvPr id="10" name="Rectangle 9"/>
          <p:cNvSpPr/>
          <p:nvPr/>
        </p:nvSpPr>
        <p:spPr>
          <a:xfrm>
            <a:off x="1720621" y="5729749"/>
            <a:ext cx="10108504" cy="1077218"/>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Mặc dù bận trăm công nghìn việc nhưng Bác Hồ vẫn dành thời gian chăm sóc cây cối trong vườn.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F363A-8731-BB2F-992A-7135F7352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 y="-37494"/>
            <a:ext cx="12109091" cy="6853476"/>
          </a:xfrm>
          <a:prstGeom prst="rect">
            <a:avLst/>
          </a:prstGeom>
        </p:spPr>
      </p:pic>
      <p:sp>
        <p:nvSpPr>
          <p:cNvPr id="4" name="TextBox 3">
            <a:extLst>
              <a:ext uri="{FF2B5EF4-FFF2-40B4-BE49-F238E27FC236}">
                <a16:creationId xmlns:a16="http://schemas.microsoft.com/office/drawing/2014/main" id="{55DAD8CF-6BB4-39D7-F1B8-B2930A193A56}"/>
              </a:ext>
            </a:extLst>
          </p:cNvPr>
          <p:cNvSpPr txBox="1"/>
          <p:nvPr/>
        </p:nvSpPr>
        <p:spPr>
          <a:xfrm>
            <a:off x="3254078" y="2406296"/>
            <a:ext cx="8367941" cy="584775"/>
          </a:xfrm>
          <a:prstGeom prst="rect">
            <a:avLst/>
          </a:prstGeom>
          <a:noFill/>
        </p:spPr>
        <p:txBody>
          <a:bodyPr wrap="square">
            <a:spAutoFit/>
          </a:bodyPr>
          <a:lstStyle/>
          <a:p>
            <a:r>
              <a:rPr lang="en-US" sz="3200" b="1" dirty="0">
                <a:solidFill>
                  <a:srgbClr val="0070C0"/>
                </a:solidFill>
              </a:rPr>
              <a:t>- Phát triển vốn từ về Bác Hồ và nhân dân.</a:t>
            </a:r>
            <a:endParaRPr lang="vi-VN" sz="3200" b="1" dirty="0">
              <a:solidFill>
                <a:srgbClr val="0070C0"/>
              </a:solidFill>
            </a:endParaRPr>
          </a:p>
        </p:txBody>
      </p:sp>
      <p:sp>
        <p:nvSpPr>
          <p:cNvPr id="5" name="TextBox 4">
            <a:extLst>
              <a:ext uri="{FF2B5EF4-FFF2-40B4-BE49-F238E27FC236}">
                <a16:creationId xmlns:a16="http://schemas.microsoft.com/office/drawing/2014/main" id="{805131C9-E5CA-6B62-8369-C9D41419B4DF}"/>
              </a:ext>
            </a:extLst>
          </p:cNvPr>
          <p:cNvSpPr txBox="1"/>
          <p:nvPr/>
        </p:nvSpPr>
        <p:spPr>
          <a:xfrm>
            <a:off x="3252784" y="3017500"/>
            <a:ext cx="7873200" cy="2653034"/>
          </a:xfrm>
          <a:prstGeom prst="rect">
            <a:avLst/>
          </a:prstGeom>
          <a:noFill/>
        </p:spPr>
        <p:txBody>
          <a:bodyPr wrap="square">
            <a:spAutoFit/>
          </a:bodyPr>
          <a:lstStyle/>
          <a:p>
            <a:pPr>
              <a:lnSpc>
                <a:spcPct val="130000"/>
              </a:lnSpc>
            </a:pPr>
            <a:r>
              <a:rPr lang="en-US" sz="3200" b="1" dirty="0">
                <a:solidFill>
                  <a:srgbClr val="0070C0"/>
                </a:solidFill>
              </a:rPr>
              <a:t>-  Nêu được một số từ ngữ nói về tình cảm của Bác Hồ dành cho thiếu nhi và tình cảm của các cháu thiếu nhi đối với Bác và biết đặt câu nói về Bác Hồ</a:t>
            </a:r>
            <a:r>
              <a:rPr lang="en-US" sz="3200" b="1" dirty="0">
                <a:solidFill>
                  <a:srgbClr val="0070C0"/>
                </a:solidFill>
                <a:cs typeface="Arial" panose="020B0604020202020204" pitchFamily="34" charset="0"/>
              </a:rPr>
              <a:t>.</a:t>
            </a:r>
            <a:endParaRPr lang="vi-VN" sz="3200" b="1" dirty="0">
              <a:solidFill>
                <a:srgbClr val="0070C0"/>
              </a:solidFill>
            </a:endParaRPr>
          </a:p>
        </p:txBody>
      </p:sp>
      <p:sp>
        <p:nvSpPr>
          <p:cNvPr id="6" name="TextBox 5">
            <a:extLst>
              <a:ext uri="{FF2B5EF4-FFF2-40B4-BE49-F238E27FC236}">
                <a16:creationId xmlns:a16="http://schemas.microsoft.com/office/drawing/2014/main" id="{2A710C50-060E-F038-3D6B-03D8FE8957E2}"/>
              </a:ext>
            </a:extLst>
          </p:cNvPr>
          <p:cNvSpPr txBox="1"/>
          <p:nvPr/>
        </p:nvSpPr>
        <p:spPr>
          <a:xfrm>
            <a:off x="4769108" y="1379401"/>
            <a:ext cx="5241760" cy="737574"/>
          </a:xfrm>
          <a:prstGeom prst="rect">
            <a:avLst/>
          </a:prstGeom>
          <a:noFill/>
        </p:spPr>
        <p:txBody>
          <a:bodyPr wrap="square">
            <a:spAutoFit/>
          </a:bodyPr>
          <a:lstStyle/>
          <a:p>
            <a:pPr>
              <a:lnSpc>
                <a:spcPct val="130000"/>
              </a:lnSpc>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CẦN ĐẠT</a:t>
            </a:r>
          </a:p>
        </p:txBody>
      </p:sp>
      <p:grpSp>
        <p:nvGrpSpPr>
          <p:cNvPr id="8" name="Graphic 4">
            <a:extLst>
              <a:ext uri="{FF2B5EF4-FFF2-40B4-BE49-F238E27FC236}">
                <a16:creationId xmlns:a16="http://schemas.microsoft.com/office/drawing/2014/main" id="{36129AE3-274E-F3FF-98CC-BE8E727D723A}"/>
              </a:ext>
            </a:extLst>
          </p:cNvPr>
          <p:cNvGrpSpPr/>
          <p:nvPr/>
        </p:nvGrpSpPr>
        <p:grpSpPr>
          <a:xfrm>
            <a:off x="11014376" y="619763"/>
            <a:ext cx="1136169" cy="675741"/>
            <a:chOff x="3096322" y="1886927"/>
            <a:chExt cx="1136169" cy="675741"/>
          </a:xfrm>
        </p:grpSpPr>
        <p:grpSp>
          <p:nvGrpSpPr>
            <p:cNvPr id="9" name="Graphic 4">
              <a:extLst>
                <a:ext uri="{FF2B5EF4-FFF2-40B4-BE49-F238E27FC236}">
                  <a16:creationId xmlns:a16="http://schemas.microsoft.com/office/drawing/2014/main" id="{A67A9DDC-5133-075B-904C-1E626DDA08A0}"/>
                </a:ext>
              </a:extLst>
            </p:cNvPr>
            <p:cNvGrpSpPr/>
            <p:nvPr/>
          </p:nvGrpSpPr>
          <p:grpSpPr>
            <a:xfrm>
              <a:off x="3130938" y="1886927"/>
              <a:ext cx="1101552" cy="675741"/>
              <a:chOff x="3130938" y="1886927"/>
              <a:chExt cx="1101552" cy="675741"/>
            </a:xfrm>
          </p:grpSpPr>
          <p:sp>
            <p:nvSpPr>
              <p:cNvPr id="12" name="Freeform: Shape 11">
                <a:extLst>
                  <a:ext uri="{FF2B5EF4-FFF2-40B4-BE49-F238E27FC236}">
                    <a16:creationId xmlns:a16="http://schemas.microsoft.com/office/drawing/2014/main" id="{30BD847B-AB6A-741A-4E1A-86E8E2656DD7}"/>
                  </a:ext>
                </a:extLst>
              </p:cNvPr>
              <p:cNvSpPr/>
              <p:nvPr/>
            </p:nvSpPr>
            <p:spPr>
              <a:xfrm>
                <a:off x="3339672" y="1912250"/>
                <a:ext cx="887557" cy="611297"/>
              </a:xfrm>
              <a:custGeom>
                <a:avLst/>
                <a:gdLst>
                  <a:gd name="connsiteX0" fmla="*/ 0 w 887557"/>
                  <a:gd name="connsiteY0" fmla="*/ 189842 h 611297"/>
                  <a:gd name="connsiteX1" fmla="*/ 31095 w 887557"/>
                  <a:gd name="connsiteY1" fmla="*/ 611297 h 611297"/>
                  <a:gd name="connsiteX2" fmla="*/ 131555 w 887557"/>
                  <a:gd name="connsiteY2" fmla="*/ 310636 h 611297"/>
                  <a:gd name="connsiteX3" fmla="*/ 887557 w 887557"/>
                  <a:gd name="connsiteY3" fmla="*/ 0 h 611297"/>
                </a:gdLst>
                <a:ahLst/>
                <a:cxnLst>
                  <a:cxn ang="0">
                    <a:pos x="connsiteX0" y="connsiteY0"/>
                  </a:cxn>
                  <a:cxn ang="0">
                    <a:pos x="connsiteX1" y="connsiteY1"/>
                  </a:cxn>
                  <a:cxn ang="0">
                    <a:pos x="connsiteX2" y="connsiteY2"/>
                  </a:cxn>
                  <a:cxn ang="0">
                    <a:pos x="connsiteX3" y="connsiteY3"/>
                  </a:cxn>
                </a:cxnLst>
                <a:rect l="l" t="t" r="r" b="b"/>
                <a:pathLst>
                  <a:path w="887557" h="611297">
                    <a:moveTo>
                      <a:pt x="0" y="189842"/>
                    </a:moveTo>
                    <a:lnTo>
                      <a:pt x="31095" y="611297"/>
                    </a:lnTo>
                    <a:lnTo>
                      <a:pt x="131555" y="310636"/>
                    </a:lnTo>
                    <a:lnTo>
                      <a:pt x="887557" y="0"/>
                    </a:lnTo>
                    <a:close/>
                  </a:path>
                </a:pathLst>
              </a:custGeom>
              <a:solidFill>
                <a:srgbClr val="002C44"/>
              </a:solidFill>
              <a:ln w="15942" cap="flat">
                <a:noFill/>
                <a:prstDash val="solid"/>
                <a:miter/>
              </a:ln>
            </p:spPr>
            <p:txBody>
              <a:bodyPr rtlCol="0" anchor="ctr"/>
              <a:lstStyle/>
              <a:p>
                <a:endParaRPr lang="en-US" sz="2800" b="1">
                  <a:solidFill>
                    <a:prstClr val="black"/>
                  </a:solidFill>
                </a:endParaRPr>
              </a:p>
            </p:txBody>
          </p:sp>
          <p:sp>
            <p:nvSpPr>
              <p:cNvPr id="13" name="Freeform: Shape 12">
                <a:extLst>
                  <a:ext uri="{FF2B5EF4-FFF2-40B4-BE49-F238E27FC236}">
                    <a16:creationId xmlns:a16="http://schemas.microsoft.com/office/drawing/2014/main" id="{800BD17A-E65A-2539-D60C-B5CFC9FB8822}"/>
                  </a:ext>
                </a:extLst>
              </p:cNvPr>
              <p:cNvSpPr/>
              <p:nvPr/>
            </p:nvSpPr>
            <p:spPr>
              <a:xfrm>
                <a:off x="3130938" y="1886927"/>
                <a:ext cx="1087201" cy="219996"/>
              </a:xfrm>
              <a:custGeom>
                <a:avLst/>
                <a:gdLst>
                  <a:gd name="connsiteX0" fmla="*/ 0 w 1087201"/>
                  <a:gd name="connsiteY0" fmla="*/ 109645 h 219996"/>
                  <a:gd name="connsiteX1" fmla="*/ 209212 w 1087201"/>
                  <a:gd name="connsiteY1" fmla="*/ 219997 h 219996"/>
                  <a:gd name="connsiteX2" fmla="*/ 1087202 w 1087201"/>
                  <a:gd name="connsiteY2" fmla="*/ 24388 h 219996"/>
                  <a:gd name="connsiteX3" fmla="*/ 0 w 1087201"/>
                  <a:gd name="connsiteY3" fmla="*/ 109645 h 219996"/>
                </a:gdLst>
                <a:ahLst/>
                <a:cxnLst>
                  <a:cxn ang="0">
                    <a:pos x="connsiteX0" y="connsiteY0"/>
                  </a:cxn>
                  <a:cxn ang="0">
                    <a:pos x="connsiteX1" y="connsiteY1"/>
                  </a:cxn>
                  <a:cxn ang="0">
                    <a:pos x="connsiteX2" y="connsiteY2"/>
                  </a:cxn>
                  <a:cxn ang="0">
                    <a:pos x="connsiteX3" y="connsiteY3"/>
                  </a:cxn>
                </a:cxnLst>
                <a:rect l="l" t="t" r="r" b="b"/>
                <a:pathLst>
                  <a:path w="1087201" h="219996">
                    <a:moveTo>
                      <a:pt x="0" y="109645"/>
                    </a:moveTo>
                    <a:cubicBezTo>
                      <a:pt x="0" y="109645"/>
                      <a:pt x="210966" y="170120"/>
                      <a:pt x="209212" y="219997"/>
                    </a:cubicBezTo>
                    <a:lnTo>
                      <a:pt x="1087202" y="24388"/>
                    </a:lnTo>
                    <a:cubicBezTo>
                      <a:pt x="1087042" y="24388"/>
                      <a:pt x="577566" y="-68975"/>
                      <a:pt x="0" y="109645"/>
                    </a:cubicBez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4" name="Freeform: Shape 13">
                <a:extLst>
                  <a:ext uri="{FF2B5EF4-FFF2-40B4-BE49-F238E27FC236}">
                    <a16:creationId xmlns:a16="http://schemas.microsoft.com/office/drawing/2014/main" id="{957F1B53-007A-2724-E5C2-2524A1A4BE31}"/>
                  </a:ext>
                </a:extLst>
              </p:cNvPr>
              <p:cNvSpPr/>
              <p:nvPr/>
            </p:nvSpPr>
            <p:spPr>
              <a:xfrm>
                <a:off x="3367894" y="2221951"/>
                <a:ext cx="290060" cy="312054"/>
              </a:xfrm>
              <a:custGeom>
                <a:avLst/>
                <a:gdLst>
                  <a:gd name="connsiteX0" fmla="*/ 2 w 290060"/>
                  <a:gd name="connsiteY0" fmla="*/ 311260 h 312054"/>
                  <a:gd name="connsiteX1" fmla="*/ 290061 w 290060"/>
                  <a:gd name="connsiteY1" fmla="*/ 145109 h 312054"/>
                  <a:gd name="connsiteX2" fmla="*/ 93925 w 290060"/>
                  <a:gd name="connsiteY2" fmla="*/ 0 h 312054"/>
                  <a:gd name="connsiteX3" fmla="*/ 2 w 290060"/>
                  <a:gd name="connsiteY3" fmla="*/ 311260 h 312054"/>
                </a:gdLst>
                <a:ahLst/>
                <a:cxnLst>
                  <a:cxn ang="0">
                    <a:pos x="connsiteX0" y="connsiteY0"/>
                  </a:cxn>
                  <a:cxn ang="0">
                    <a:pos x="connsiteX1" y="connsiteY1"/>
                  </a:cxn>
                  <a:cxn ang="0">
                    <a:pos x="connsiteX2" y="connsiteY2"/>
                  </a:cxn>
                  <a:cxn ang="0">
                    <a:pos x="connsiteX3" y="connsiteY3"/>
                  </a:cxn>
                </a:cxnLst>
                <a:rect l="l" t="t" r="r" b="b"/>
                <a:pathLst>
                  <a:path w="290060" h="312054">
                    <a:moveTo>
                      <a:pt x="2" y="311260"/>
                    </a:moveTo>
                    <a:cubicBezTo>
                      <a:pt x="-955" y="325443"/>
                      <a:pt x="290061" y="145109"/>
                      <a:pt x="290061" y="145109"/>
                    </a:cubicBezTo>
                    <a:lnTo>
                      <a:pt x="93925" y="0"/>
                    </a:lnTo>
                    <a:cubicBezTo>
                      <a:pt x="94084" y="0"/>
                      <a:pt x="8294" y="186257"/>
                      <a:pt x="2" y="311260"/>
                    </a:cubicBezTo>
                    <a:close/>
                  </a:path>
                </a:pathLst>
              </a:custGeom>
              <a:solidFill>
                <a:srgbClr val="01B8C1"/>
              </a:solidFill>
              <a:ln w="15942" cap="flat">
                <a:noFill/>
                <a:prstDash val="solid"/>
                <a:miter/>
              </a:ln>
            </p:spPr>
            <p:txBody>
              <a:bodyPr rtlCol="0" anchor="ctr"/>
              <a:lstStyle/>
              <a:p>
                <a:endParaRPr lang="en-US" sz="2800" b="1">
                  <a:solidFill>
                    <a:prstClr val="black"/>
                  </a:solidFill>
                </a:endParaRPr>
              </a:p>
            </p:txBody>
          </p:sp>
          <p:sp>
            <p:nvSpPr>
              <p:cNvPr id="15" name="Freeform: Shape 14">
                <a:extLst>
                  <a:ext uri="{FF2B5EF4-FFF2-40B4-BE49-F238E27FC236}">
                    <a16:creationId xmlns:a16="http://schemas.microsoft.com/office/drawing/2014/main" id="{48A9F66C-ADCB-3C28-7329-CC2A1971BF35}"/>
                  </a:ext>
                </a:extLst>
              </p:cNvPr>
              <p:cNvSpPr/>
              <p:nvPr/>
            </p:nvSpPr>
            <p:spPr>
              <a:xfrm>
                <a:off x="3461978" y="1908510"/>
                <a:ext cx="770512" cy="654159"/>
              </a:xfrm>
              <a:custGeom>
                <a:avLst/>
                <a:gdLst>
                  <a:gd name="connsiteX0" fmla="*/ 0 w 770512"/>
                  <a:gd name="connsiteY0" fmla="*/ 313442 h 654159"/>
                  <a:gd name="connsiteX1" fmla="*/ 236002 w 770512"/>
                  <a:gd name="connsiteY1" fmla="*/ 654160 h 654159"/>
                  <a:gd name="connsiteX2" fmla="*/ 770513 w 770512"/>
                  <a:gd name="connsiteY2" fmla="*/ 0 h 654159"/>
                  <a:gd name="connsiteX3" fmla="*/ 0 w 770512"/>
                  <a:gd name="connsiteY3" fmla="*/ 313442 h 654159"/>
                </a:gdLst>
                <a:ahLst/>
                <a:cxnLst>
                  <a:cxn ang="0">
                    <a:pos x="connsiteX0" y="connsiteY0"/>
                  </a:cxn>
                  <a:cxn ang="0">
                    <a:pos x="connsiteX1" y="connsiteY1"/>
                  </a:cxn>
                  <a:cxn ang="0">
                    <a:pos x="connsiteX2" y="connsiteY2"/>
                  </a:cxn>
                  <a:cxn ang="0">
                    <a:pos x="connsiteX3" y="connsiteY3"/>
                  </a:cxn>
                </a:cxnLst>
                <a:rect l="l" t="t" r="r" b="b"/>
                <a:pathLst>
                  <a:path w="770512" h="654159">
                    <a:moveTo>
                      <a:pt x="0" y="313442"/>
                    </a:moveTo>
                    <a:cubicBezTo>
                      <a:pt x="0" y="313442"/>
                      <a:pt x="254658" y="482086"/>
                      <a:pt x="236002" y="654160"/>
                    </a:cubicBezTo>
                    <a:lnTo>
                      <a:pt x="770513" y="0"/>
                    </a:lnTo>
                    <a:cubicBezTo>
                      <a:pt x="770354" y="0"/>
                      <a:pt x="67452" y="266995"/>
                      <a:pt x="0" y="313442"/>
                    </a:cubicBez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10" name="Freeform: Shape 9">
              <a:extLst>
                <a:ext uri="{FF2B5EF4-FFF2-40B4-BE49-F238E27FC236}">
                  <a16:creationId xmlns:a16="http://schemas.microsoft.com/office/drawing/2014/main" id="{54262618-D727-2D96-4EFA-38A09C3E553A}"/>
                </a:ext>
              </a:extLst>
            </p:cNvPr>
            <p:cNvSpPr/>
            <p:nvPr/>
          </p:nvSpPr>
          <p:spPr>
            <a:xfrm>
              <a:off x="3096322" y="2028644"/>
              <a:ext cx="189825" cy="93694"/>
            </a:xfrm>
            <a:custGeom>
              <a:avLst/>
              <a:gdLst>
                <a:gd name="connsiteX0" fmla="*/ 23933 w 189825"/>
                <a:gd name="connsiteY0" fmla="*/ 46951 h 93694"/>
                <a:gd name="connsiteX1" fmla="*/ 56463 w 189825"/>
                <a:gd name="connsiteY1" fmla="*/ 50848 h 93694"/>
                <a:gd name="connsiteX2" fmla="*/ 91863 w 189825"/>
                <a:gd name="connsiteY2" fmla="*/ 60044 h 93694"/>
                <a:gd name="connsiteX3" fmla="*/ 107968 w 189825"/>
                <a:gd name="connsiteY3" fmla="*/ 65810 h 93694"/>
                <a:gd name="connsiteX4" fmla="*/ 109085 w 189825"/>
                <a:gd name="connsiteY4" fmla="*/ 66278 h 93694"/>
                <a:gd name="connsiteX5" fmla="*/ 113550 w 189825"/>
                <a:gd name="connsiteY5" fmla="*/ 68304 h 93694"/>
                <a:gd name="connsiteX6" fmla="*/ 122320 w 189825"/>
                <a:gd name="connsiteY6" fmla="*/ 72357 h 93694"/>
                <a:gd name="connsiteX7" fmla="*/ 154053 w 189825"/>
                <a:gd name="connsiteY7" fmla="*/ 90437 h 93694"/>
                <a:gd name="connsiteX8" fmla="*/ 186742 w 189825"/>
                <a:gd name="connsiteY8" fmla="*/ 82020 h 93694"/>
                <a:gd name="connsiteX9" fmla="*/ 178131 w 189825"/>
                <a:gd name="connsiteY9" fmla="*/ 50068 h 93694"/>
                <a:gd name="connsiteX10" fmla="*/ 23933 w 189825"/>
                <a:gd name="connsiteY10" fmla="*/ 36 h 93694"/>
                <a:gd name="connsiteX11" fmla="*/ 14 w 189825"/>
                <a:gd name="connsiteY11" fmla="*/ 23416 h 93694"/>
                <a:gd name="connsiteX12" fmla="*/ 23933 w 189825"/>
                <a:gd name="connsiteY12" fmla="*/ 46951 h 93694"/>
                <a:gd name="connsiteX13" fmla="*/ 23933 w 189825"/>
                <a:gd name="connsiteY13" fmla="*/ 46951 h 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825" h="93694">
                  <a:moveTo>
                    <a:pt x="23933" y="46951"/>
                  </a:moveTo>
                  <a:cubicBezTo>
                    <a:pt x="38284" y="47730"/>
                    <a:pt x="43387" y="48354"/>
                    <a:pt x="56463" y="50848"/>
                  </a:cubicBezTo>
                  <a:cubicBezTo>
                    <a:pt x="68422" y="53186"/>
                    <a:pt x="80382" y="56303"/>
                    <a:pt x="91863" y="60044"/>
                  </a:cubicBezTo>
                  <a:cubicBezTo>
                    <a:pt x="97285" y="61758"/>
                    <a:pt x="102706" y="63784"/>
                    <a:pt x="107968" y="65810"/>
                  </a:cubicBezTo>
                  <a:cubicBezTo>
                    <a:pt x="110679" y="66902"/>
                    <a:pt x="110998" y="67057"/>
                    <a:pt x="109085" y="66278"/>
                  </a:cubicBezTo>
                  <a:cubicBezTo>
                    <a:pt x="110520" y="66902"/>
                    <a:pt x="112115" y="67525"/>
                    <a:pt x="113550" y="68304"/>
                  </a:cubicBezTo>
                  <a:cubicBezTo>
                    <a:pt x="116579" y="69551"/>
                    <a:pt x="119450" y="70954"/>
                    <a:pt x="122320" y="72357"/>
                  </a:cubicBezTo>
                  <a:cubicBezTo>
                    <a:pt x="133323" y="77656"/>
                    <a:pt x="143847" y="83735"/>
                    <a:pt x="154053" y="90437"/>
                  </a:cubicBezTo>
                  <a:cubicBezTo>
                    <a:pt x="164418" y="97295"/>
                    <a:pt x="181001" y="92775"/>
                    <a:pt x="186742" y="82020"/>
                  </a:cubicBezTo>
                  <a:cubicBezTo>
                    <a:pt x="193121" y="70175"/>
                    <a:pt x="189293" y="57238"/>
                    <a:pt x="178131" y="50068"/>
                  </a:cubicBezTo>
                  <a:cubicBezTo>
                    <a:pt x="132366" y="20143"/>
                    <a:pt x="78787" y="3309"/>
                    <a:pt x="23933" y="36"/>
                  </a:cubicBezTo>
                  <a:cubicBezTo>
                    <a:pt x="11495" y="-743"/>
                    <a:pt x="-465" y="11258"/>
                    <a:pt x="14" y="23416"/>
                  </a:cubicBezTo>
                  <a:cubicBezTo>
                    <a:pt x="492" y="36820"/>
                    <a:pt x="10538" y="46172"/>
                    <a:pt x="23933" y="46951"/>
                  </a:cubicBezTo>
                  <a:lnTo>
                    <a:pt x="23933" y="46951"/>
                  </a:ln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1" name="Freeform: Shape 10">
              <a:extLst>
                <a:ext uri="{FF2B5EF4-FFF2-40B4-BE49-F238E27FC236}">
                  <a16:creationId xmlns:a16="http://schemas.microsoft.com/office/drawing/2014/main" id="{D0B839E1-F21A-4D66-D2BC-0E1C53DF029E}"/>
                </a:ext>
              </a:extLst>
            </p:cNvPr>
            <p:cNvSpPr/>
            <p:nvPr/>
          </p:nvSpPr>
          <p:spPr>
            <a:xfrm>
              <a:off x="3820377" y="2074362"/>
              <a:ext cx="362721" cy="428433"/>
            </a:xfrm>
            <a:custGeom>
              <a:avLst/>
              <a:gdLst>
                <a:gd name="connsiteX0" fmla="*/ 45674 w 362721"/>
                <a:gd name="connsiteY0" fmla="*/ 418169 h 428433"/>
                <a:gd name="connsiteX1" fmla="*/ 356303 w 362721"/>
                <a:gd name="connsiteY1" fmla="*/ 40511 h 428433"/>
                <a:gd name="connsiteX2" fmla="*/ 322497 w 362721"/>
                <a:gd name="connsiteY2" fmla="*/ 7468 h 428433"/>
                <a:gd name="connsiteX3" fmla="*/ 4374 w 362721"/>
                <a:gd name="connsiteY3" fmla="*/ 394634 h 428433"/>
                <a:gd name="connsiteX4" fmla="*/ 45674 w 362721"/>
                <a:gd name="connsiteY4" fmla="*/ 418169 h 428433"/>
                <a:gd name="connsiteX5" fmla="*/ 45674 w 362721"/>
                <a:gd name="connsiteY5" fmla="*/ 418169 h 4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721" h="428433">
                  <a:moveTo>
                    <a:pt x="45674" y="418169"/>
                  </a:moveTo>
                  <a:cubicBezTo>
                    <a:pt x="141510" y="286308"/>
                    <a:pt x="245159" y="160371"/>
                    <a:pt x="356303" y="40511"/>
                  </a:cubicBezTo>
                  <a:cubicBezTo>
                    <a:pt x="376873" y="18223"/>
                    <a:pt x="343227" y="-14976"/>
                    <a:pt x="322497" y="7468"/>
                  </a:cubicBezTo>
                  <a:cubicBezTo>
                    <a:pt x="208643" y="130133"/>
                    <a:pt x="102442" y="259500"/>
                    <a:pt x="4374" y="394634"/>
                  </a:cubicBezTo>
                  <a:cubicBezTo>
                    <a:pt x="-13486" y="419104"/>
                    <a:pt x="27974" y="442484"/>
                    <a:pt x="45674" y="418169"/>
                  </a:cubicBezTo>
                  <a:lnTo>
                    <a:pt x="45674" y="418169"/>
                  </a:ln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2" name="MH_Other_2">
            <a:extLst>
              <a:ext uri="{FF2B5EF4-FFF2-40B4-BE49-F238E27FC236}">
                <a16:creationId xmlns:a16="http://schemas.microsoft.com/office/drawing/2014/main" id="{F6400E15-B0CB-A0CC-F112-CC8EC9F9B9F7}"/>
              </a:ext>
            </a:extLst>
          </p:cNvPr>
          <p:cNvSpPr/>
          <p:nvPr>
            <p:custDataLst>
              <p:tags r:id="rId1"/>
            </p:custDataLst>
          </p:nvPr>
        </p:nvSpPr>
        <p:spPr>
          <a:xfrm>
            <a:off x="2756749" y="2454040"/>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MH_Other_2">
            <a:extLst>
              <a:ext uri="{FF2B5EF4-FFF2-40B4-BE49-F238E27FC236}">
                <a16:creationId xmlns:a16="http://schemas.microsoft.com/office/drawing/2014/main" id="{58409C61-624B-69C9-33E2-D856F66DF78B}"/>
              </a:ext>
            </a:extLst>
          </p:cNvPr>
          <p:cNvSpPr/>
          <p:nvPr>
            <p:custDataLst>
              <p:tags r:id="rId2"/>
            </p:custDataLst>
          </p:nvPr>
        </p:nvSpPr>
        <p:spPr>
          <a:xfrm>
            <a:off x="2671131" y="4012342"/>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88167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473</Words>
  <Application>Microsoft Office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10</vt:i4>
      </vt:variant>
    </vt:vector>
  </HeadingPairs>
  <TitlesOfParts>
    <vt:vector size="28" baseType="lpstr">
      <vt:lpstr>等线</vt:lpstr>
      <vt:lpstr>等线 Light</vt:lpstr>
      <vt:lpstr>微软雅黑</vt:lpstr>
      <vt:lpstr>Arial</vt:lpstr>
      <vt:lpstr>Arial-Rounded</vt:lpstr>
      <vt:lpstr>Calibri</vt:lpstr>
      <vt:lpstr>Calibri Light</vt:lpstr>
      <vt:lpstr>ITC Avant Garde Std Bk</vt:lpstr>
      <vt:lpstr>Times New Roman</vt:lpstr>
      <vt:lpstr>方正兰亭粗黑_GBK</vt:lpstr>
      <vt:lpstr>1_Office 主题</vt:lpstr>
      <vt:lpstr>2_Office 主题</vt:lpstr>
      <vt:lpstr>https://www.freeppt7.com</vt:lpstr>
      <vt:lpstr>1_Office Theme</vt:lpstr>
      <vt:lpstr>4_Office 主题</vt:lpstr>
      <vt:lpstr>2_Office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73</cp:revision>
  <dcterms:created xsi:type="dcterms:W3CDTF">2021-07-20T01:55:21Z</dcterms:created>
  <dcterms:modified xsi:type="dcterms:W3CDTF">2023-07-23T05:33:23Z</dcterms:modified>
</cp:coreProperties>
</file>