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0" r:id="rId4"/>
    <p:sldMasterId id="2147483712" r:id="rId5"/>
    <p:sldMasterId id="2147483724" r:id="rId6"/>
    <p:sldMasterId id="2147483733" r:id="rId7"/>
    <p:sldMasterId id="2147483738" r:id="rId8"/>
    <p:sldMasterId id="2147483743" r:id="rId9"/>
    <p:sldMasterId id="2147483746" r:id="rId10"/>
  </p:sldMasterIdLst>
  <p:notesMasterIdLst>
    <p:notesMasterId r:id="rId40"/>
  </p:notesMasterIdLst>
  <p:sldIdLst>
    <p:sldId id="264" r:id="rId11"/>
    <p:sldId id="265" r:id="rId12"/>
    <p:sldId id="266" r:id="rId13"/>
    <p:sldId id="267" r:id="rId14"/>
    <p:sldId id="259" r:id="rId15"/>
    <p:sldId id="2007577144" r:id="rId16"/>
    <p:sldId id="2007577143" r:id="rId17"/>
    <p:sldId id="258" r:id="rId18"/>
    <p:sldId id="2007577096" r:id="rId19"/>
    <p:sldId id="2007577126" r:id="rId20"/>
    <p:sldId id="2007577140" r:id="rId21"/>
    <p:sldId id="2007577136" r:id="rId22"/>
    <p:sldId id="282" r:id="rId23"/>
    <p:sldId id="2007577145" r:id="rId24"/>
    <p:sldId id="2007577146" r:id="rId25"/>
    <p:sldId id="2007577147" r:id="rId26"/>
    <p:sldId id="2007577137" r:id="rId27"/>
    <p:sldId id="367" r:id="rId28"/>
    <p:sldId id="2007577138" r:id="rId29"/>
    <p:sldId id="2007577139" r:id="rId30"/>
    <p:sldId id="2007577148" r:id="rId31"/>
    <p:sldId id="2007577149" r:id="rId32"/>
    <p:sldId id="2007577150" r:id="rId33"/>
    <p:sldId id="2007577127" r:id="rId34"/>
    <p:sldId id="2007577141" r:id="rId35"/>
    <p:sldId id="2007577131" r:id="rId36"/>
    <p:sldId id="2007577142" r:id="rId37"/>
    <p:sldId id="2007577132" r:id="rId38"/>
    <p:sldId id="200757713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EBFE"/>
    <a:srgbClr val="FFC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8FCCDD9A-FC11-45C4-AB31-3CA70FE6619B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0102AD6C-068B-49F7-98F9-1332A8974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8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907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415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93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205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2726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27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60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5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5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4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61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60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45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2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01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53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82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8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39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6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81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6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64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5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0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86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4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8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3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6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6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5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1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5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5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77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2538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5403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4458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9301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50246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755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3220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320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786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5384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198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840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276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666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492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203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178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01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3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057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976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14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6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78D78A31-B58C-4F22-8C52-A961D950D026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73931" y="64835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>
                <a:latin typeface="Times New Roman" panose="02020603050405020304" pitchFamily="18" charset="0"/>
              </a:rPr>
              <a:t>Hương Thảo: tranthao121004@gmail.com</a:t>
            </a:r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38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8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CCDDC5-61BC-42F1-9636-4DD605E8B547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3026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17FA3A-EC0B-4242-8D35-0F454B149BC8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623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A3C39D9B-1707-4BC2-A8DF-A9A95A2D1DDF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0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9426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7" y="6570742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x-none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758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7" y="6570742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x-none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7356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289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5.jpe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15.jpe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11" Type="http://schemas.openxmlformats.org/officeDocument/2006/relationships/image" Target="../media/image9.png"/><Relationship Id="rId5" Type="http://schemas.openxmlformats.org/officeDocument/2006/relationships/image" Target="../media/image20.jpeg"/><Relationship Id="rId1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0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7.wdp"/><Relationship Id="rId12" Type="http://schemas.openxmlformats.org/officeDocument/2006/relationships/image" Target="../media/image27.png"/><Relationship Id="rId17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microsoft.com/office/2007/relationships/hdphoto" Target="../media/hdphoto4.wdp"/><Relationship Id="rId20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11" Type="http://schemas.microsoft.com/office/2007/relationships/hdphoto" Target="../media/hdphoto9.wdp"/><Relationship Id="rId5" Type="http://schemas.openxmlformats.org/officeDocument/2006/relationships/image" Target="../media/image23.jpeg"/><Relationship Id="rId15" Type="http://schemas.openxmlformats.org/officeDocument/2006/relationships/image" Target="../media/image15.jpeg"/><Relationship Id="rId10" Type="http://schemas.openxmlformats.org/officeDocument/2006/relationships/image" Target="../media/image26.png"/><Relationship Id="rId19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microsoft.com/office/2007/relationships/hdphoto" Target="../media/hdphoto8.wdp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1.wdp"/><Relationship Id="rId12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11" Type="http://schemas.openxmlformats.org/officeDocument/2006/relationships/image" Target="../media/image16.png"/><Relationship Id="rId5" Type="http://schemas.openxmlformats.org/officeDocument/2006/relationships/image" Target="../media/image28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15.jpe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6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3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189172" y="2284988"/>
                <a:ext cx="2020682" cy="1485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tâm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lưu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luyến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ngợi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21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1874532" y="1065736"/>
            <a:ext cx="362191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1247C1-6F34-FC4D-B310-4530610AC21F}"/>
              </a:ext>
            </a:extLst>
          </p:cNvPr>
          <p:cNvSpPr/>
          <p:nvPr/>
        </p:nvSpPr>
        <p:spPr>
          <a:xfrm>
            <a:off x="4296437" y="785163"/>
            <a:ext cx="7450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là một bộ phận của vó bắt cá.</a:t>
            </a:r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00572A-79BD-EC42-8362-0265447F1B81}"/>
              </a:ext>
            </a:extLst>
          </p:cNvPr>
          <p:cNvSpPr/>
          <p:nvPr/>
        </p:nvSpPr>
        <p:spPr>
          <a:xfrm>
            <a:off x="2301875" y="600420"/>
            <a:ext cx="55954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gọng vó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Cất vó trên sông mùa nước đục">
            <a:extLst>
              <a:ext uri="{FF2B5EF4-FFF2-40B4-BE49-F238E27FC236}">
                <a16:creationId xmlns:a16="http://schemas.microsoft.com/office/drawing/2014/main" id="{9AE08F46-1453-9E49-8623-A012A5EB3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206" y="1575583"/>
            <a:ext cx="8679766" cy="495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584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origami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389432" cy="5856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0256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trời xuống núi ngủ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nâng vầng trăng lên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sao treo đầy cành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539041" y="0"/>
            <a:ext cx="3783588" cy="113872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4D1656EC-6174-42AA-B638-4D2D2CCF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98" y="107508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D851A1C4-E72E-4C97-9CF0-9E2EB8E59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43" y="3190006"/>
            <a:ext cx="527050" cy="193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66659D98-67C6-4E2F-8299-3629FC5CE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860" y="1048957"/>
            <a:ext cx="527050" cy="195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10F5F00F-A33C-4E47-8D34-9282CCEC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67" y="3253645"/>
            <a:ext cx="527050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373122F-57D8-4F82-9B58-A2E370321FBF}"/>
              </a:ext>
            </a:extLst>
          </p:cNvPr>
          <p:cNvSpPr/>
          <p:nvPr/>
        </p:nvSpPr>
        <p:spPr>
          <a:xfrm>
            <a:off x="3414794" y="129227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0B90CE-F60E-4ED1-BAAD-8F82A92AEB35}"/>
              </a:ext>
            </a:extLst>
          </p:cNvPr>
          <p:cNvSpPr/>
          <p:nvPr/>
        </p:nvSpPr>
        <p:spPr>
          <a:xfrm>
            <a:off x="3244152" y="3493029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065786-6752-43B8-9F3B-5D672C198BA6}"/>
              </a:ext>
            </a:extLst>
          </p:cNvPr>
          <p:cNvSpPr/>
          <p:nvPr/>
        </p:nvSpPr>
        <p:spPr>
          <a:xfrm>
            <a:off x="7569393" y="1316485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57FD5B-6E3D-4B56-AFA7-D30299D6D4F4}"/>
              </a:ext>
            </a:extLst>
          </p:cNvPr>
          <p:cNvSpPr/>
          <p:nvPr/>
        </p:nvSpPr>
        <p:spPr>
          <a:xfrm>
            <a:off x="7732788" y="3220293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2929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9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5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8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8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8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8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câu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3713472" y="3543736"/>
            <a:ext cx="74804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 sớm mai thức dậy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 tre xanh rì rào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 tre cong gọng vó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 mặt trời lên cao.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rgbClr val="AFEBFE"/>
          </a:solidFill>
          <a:ln>
            <a:solidFill>
              <a:srgbClr val="AFEB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686259" y="3654694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8007" y="4174315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320747" y="4681738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162800" y="4174316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671633" y="4632300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015682" y="5152358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087194" y="3682152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453698" y="5158985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513332" y="5158985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733932" y="804266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câu</a:t>
            </a:r>
          </a:p>
        </p:txBody>
      </p:sp>
      <p:sp>
        <p:nvSpPr>
          <p:cNvPr id="5" name="Rectangle 4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rgbClr val="AFEBFE"/>
          </a:solidFill>
          <a:ln>
            <a:solidFill>
              <a:srgbClr val="AFEB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582074" y="358972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7832041" y="3719503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412499" y="4128867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613380" y="4181297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623374" y="4529339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862180" y="4982241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971507" y="4581769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464349" y="3734208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292443" y="4982241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345457" y="4982241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8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câu</a:t>
            </a:r>
          </a:p>
        </p:txBody>
      </p:sp>
      <p:sp>
        <p:nvSpPr>
          <p:cNvPr id="5" name="Rectangle 4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rgbClr val="AFEBFE"/>
          </a:solidFill>
          <a:ln>
            <a:solidFill>
              <a:srgbClr val="AFEB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374105" y="3543736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03697" y="3944302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155443" y="4415108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493374" y="3998094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770520" y="4852243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423093" y="4398566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099177" y="3543736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493373" y="4845603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433739" y="4845603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3680494" y="3436833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trời xuống núi ngủ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nâng vầng trăng lên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sao treo đầy cành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040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câu</a:t>
            </a:r>
          </a:p>
        </p:txBody>
      </p:sp>
      <p:sp>
        <p:nvSpPr>
          <p:cNvPr id="5" name="Rectangle 4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rgbClr val="AFEBFE"/>
          </a:solidFill>
          <a:ln>
            <a:solidFill>
              <a:srgbClr val="AFEB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4339355" y="3543736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 xao ngoài luỹ tre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chuyển dần về sáng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7685528" y="3543736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684382" y="4053712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156438" y="4922642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692155" y="4051205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182413" y="4495043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158811" y="4518446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218446" y="3623896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055786" y="4959146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115420" y="4959146"/>
            <a:ext cx="119269" cy="4004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7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41100"/>
            <a:ext cx="8445187" cy="58169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0256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 xao ngoài luỹ tre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chuyển dần về sáng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9042364" y="114813"/>
            <a:ext cx="3033132" cy="120754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bài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548804" y="1611530"/>
            <a:ext cx="11225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 những câu thơ miêu tả cây tre vào lúc mặt trời mọc.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257559" y="545681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HIỂU BÀI</a:t>
            </a:r>
            <a:endParaRPr lang="en-US" sz="4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012C5D-02DC-B244-89AC-6B146FC301A3}"/>
              </a:ext>
            </a:extLst>
          </p:cNvPr>
          <p:cNvSpPr txBox="1"/>
          <p:nvPr/>
        </p:nvSpPr>
        <p:spPr>
          <a:xfrm>
            <a:off x="2476079" y="2315113"/>
            <a:ext cx="7589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70"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vi-VN" sz="36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Luỹ </a:t>
            </a:r>
            <a:r>
              <a:rPr lang="vi-VN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tre xanh </a:t>
            </a:r>
            <a:r>
              <a:rPr lang="vi-VN" sz="36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rì rào</a:t>
            </a:r>
            <a:endParaRPr lang="en-US" sz="3600" ker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6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vi-VN" sz="36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Ngọn </a:t>
            </a:r>
            <a:r>
              <a:rPr lang="vi-VN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tre cong gọng vó.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4C0C9-1370-FE4F-9E4A-E58F0FEA7D50}"/>
              </a:ext>
            </a:extLst>
          </p:cNvPr>
          <p:cNvSpPr txBox="1"/>
          <p:nvPr/>
        </p:nvSpPr>
        <p:spPr>
          <a:xfrm>
            <a:off x="486809" y="3454225"/>
            <a:ext cx="1066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thơ nào ở khổ thơ thứ hai cho thấy tre cũng giống như người?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F907D3-87C8-D347-8A7E-D712942273EE}"/>
              </a:ext>
            </a:extLst>
          </p:cNvPr>
          <p:cNvSpPr txBox="1"/>
          <p:nvPr/>
        </p:nvSpPr>
        <p:spPr>
          <a:xfrm>
            <a:off x="2476079" y="4453877"/>
            <a:ext cx="8388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Tre bần thần nhớ gió.</a:t>
            </a:r>
          </a:p>
        </p:txBody>
      </p:sp>
      <p:pic>
        <p:nvPicPr>
          <p:cNvPr id="8" name="Picture 7" descr="Transparent Bamboo Stick Png - Cartoon Bamboo, Png Download - kindpng">
            <a:extLst>
              <a:ext uri="{FF2B5EF4-FFF2-40B4-BE49-F238E27FC236}">
                <a16:creationId xmlns:a16="http://schemas.microsoft.com/office/drawing/2014/main" id="{5BCAFDFC-0EF3-D341-9F53-06F10FC6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566" y="5125637"/>
            <a:ext cx="2348507" cy="185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EE38E-3AE0-D4CC-8DAC-10F3D70E7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673392" y="6312319"/>
            <a:ext cx="21907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trước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27943" y="3085253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805783" y="3046064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thóc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re Trúc PNG, Vector, PSD, và biểu tượng để tải về miễn phí |  pngtree">
            <a:extLst>
              <a:ext uri="{FF2B5EF4-FFF2-40B4-BE49-F238E27FC236}">
                <a16:creationId xmlns:a16="http://schemas.microsoft.com/office/drawing/2014/main" id="{D1B316C6-8815-AE49-9DB8-EED749EC6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0000" l="3056" r="90000">
                        <a14:foregroundMark x1="9444" y1="9722" x2="7500" y2="64444"/>
                        <a14:foregroundMark x1="4167" y1="69167" x2="3056" y2="74167"/>
                        <a14:foregroundMark x1="18889" y1="26944" x2="48333" y2="5278"/>
                        <a14:foregroundMark x1="48333" y1="5278" x2="56667" y2="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05" y="10937"/>
            <a:ext cx="6440127" cy="732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E6DC67-9AFD-9F44-AE16-92B28C235C95}"/>
              </a:ext>
            </a:extLst>
          </p:cNvPr>
          <p:cNvSpPr txBox="1"/>
          <p:nvPr/>
        </p:nvSpPr>
        <p:spPr>
          <a:xfrm>
            <a:off x="4602204" y="2929172"/>
            <a:ext cx="7589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 lúc chiều tối và đêm.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2932C-C682-1944-A126-1AAC4927D4E7}"/>
              </a:ext>
            </a:extLst>
          </p:cNvPr>
          <p:cNvSpPr txBox="1"/>
          <p:nvPr/>
        </p:nvSpPr>
        <p:spPr>
          <a:xfrm>
            <a:off x="4277782" y="1639864"/>
            <a:ext cx="725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 indent="50799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 khổ thơ thứ ba, hình ảnh lũy tre </a:t>
            </a:r>
            <a:r>
              <a:rPr lang="vi-VN" sz="36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 miê</a:t>
            </a:r>
            <a:r>
              <a:rPr lang="en-US" sz="36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</a:t>
            </a:r>
            <a:r>
              <a:rPr lang="vi-VN" sz="36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 vào những lúc nào?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0725AA-0FFC-FB42-8EAC-E521DF0083DF}"/>
              </a:ext>
            </a:extLst>
          </p:cNvPr>
          <p:cNvSpPr txBox="1"/>
          <p:nvPr/>
        </p:nvSpPr>
        <p:spPr>
          <a:xfrm>
            <a:off x="2897361" y="3769211"/>
            <a:ext cx="851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 indent="50799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Em thích hình ảnh nào nhất trong bài thơ?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1BFB4-6F71-6E48-B2D8-BD28FA690A02}"/>
              </a:ext>
            </a:extLst>
          </p:cNvPr>
          <p:cNvSpPr txBox="1"/>
          <p:nvPr/>
        </p:nvSpPr>
        <p:spPr>
          <a:xfrm>
            <a:off x="3206851" y="4473527"/>
            <a:ext cx="7906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ảnh em thích nhất là ……..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893226" y="513556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HIỂU BÀI</a:t>
            </a:r>
            <a:endParaRPr lang="en-US" sz="4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87E98-6B34-80BC-5DCE-50D6EAD9F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673392" y="6312319"/>
            <a:ext cx="21907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1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re Trúc PNG, Vector, PSD, và biểu tượng để tải về miễn phí |  pngtree">
            <a:extLst>
              <a:ext uri="{FF2B5EF4-FFF2-40B4-BE49-F238E27FC236}">
                <a16:creationId xmlns:a16="http://schemas.microsoft.com/office/drawing/2014/main" id="{D1B316C6-8815-AE49-9DB8-EED749EC6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0000" l="3056" r="90000">
                        <a14:foregroundMark x1="9444" y1="9722" x2="7500" y2="64444"/>
                        <a14:foregroundMark x1="4167" y1="69167" x2="3056" y2="74167"/>
                        <a14:foregroundMark x1="18889" y1="26944" x2="48333" y2="5278"/>
                        <a14:foregroundMark x1="48333" y1="5278" x2="56667" y2="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04" y="0"/>
            <a:ext cx="6440127" cy="732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82932C-C682-1944-A126-1AAC4927D4E7}"/>
              </a:ext>
            </a:extLst>
          </p:cNvPr>
          <p:cNvSpPr txBox="1"/>
          <p:nvPr/>
        </p:nvSpPr>
        <p:spPr>
          <a:xfrm>
            <a:off x="3379305" y="3236978"/>
            <a:ext cx="76752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 indent="50799" algn="ctr" defTabSz="1219170">
              <a:buClr>
                <a:srgbClr val="000000"/>
              </a:buClr>
            </a:pPr>
            <a:r>
              <a:rPr lang="vi-VN" sz="3600" b="1" i="1" dirty="0">
                <a:solidFill>
                  <a:srgbClr val="00B050"/>
                </a:solidFill>
              </a:rPr>
              <a:t>Bài đọc đã giúp các em hiểu rõ hơn về </a:t>
            </a:r>
            <a:r>
              <a:rPr lang="en-US" sz="3600" b="1" i="1" dirty="0">
                <a:solidFill>
                  <a:srgbClr val="00B050"/>
                </a:solidFill>
              </a:rPr>
              <a:t>vẻ đẹp của cây tre, sự gắn bó của cây tre với con người </a:t>
            </a:r>
            <a:endParaRPr lang="vi-VN" sz="3600" b="1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667939" y="1308686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CỦA BÀI</a:t>
            </a:r>
            <a:endParaRPr lang="en-US" sz="4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0957D-A43C-D71A-469B-4036E4147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673392" y="6312319"/>
            <a:ext cx="21907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9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re Trúc PNG, Vector, PSD, và biểu tượng để tải về miễn phí |  pngtree">
            <a:extLst>
              <a:ext uri="{FF2B5EF4-FFF2-40B4-BE49-F238E27FC236}">
                <a16:creationId xmlns:a16="http://schemas.microsoft.com/office/drawing/2014/main" id="{D1B316C6-8815-AE49-9DB8-EED749EC6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0000" l="3056" r="90000">
                        <a14:foregroundMark x1="9444" y1="9722" x2="7500" y2="64444"/>
                        <a14:foregroundMark x1="4167" y1="69167" x2="3056" y2="74167"/>
                        <a14:foregroundMark x1="18889" y1="26944" x2="48333" y2="5278"/>
                        <a14:foregroundMark x1="48333" y1="5278" x2="56667" y2="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04" y="0"/>
            <a:ext cx="6440127" cy="732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82932C-C682-1944-A126-1AAC4927D4E7}"/>
              </a:ext>
            </a:extLst>
          </p:cNvPr>
          <p:cNvSpPr txBox="1"/>
          <p:nvPr/>
        </p:nvSpPr>
        <p:spPr>
          <a:xfrm>
            <a:off x="3432313" y="2848204"/>
            <a:ext cx="76752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i="1" dirty="0">
                <a:solidFill>
                  <a:srgbClr val="00B050"/>
                </a:solidFill>
              </a:rPr>
              <a:t>Chú ý ngắt đúng nhịp thơ</a:t>
            </a:r>
          </a:p>
          <a:p>
            <a:pPr marL="571500" indent="-571500">
              <a:buFontTx/>
              <a:buChar char="-"/>
            </a:pPr>
            <a:r>
              <a:rPr lang="en-US" sz="3600" b="1" i="1" dirty="0">
                <a:solidFill>
                  <a:srgbClr val="00B050"/>
                </a:solidFill>
              </a:rPr>
              <a:t>Giọng đọc thể hiện được sự vui tươi, tự hào</a:t>
            </a:r>
            <a:endParaRPr lang="vi-VN" sz="360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667939" y="1308686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Giọng đọc</a:t>
            </a:r>
            <a:endParaRPr lang="en-US" sz="4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042DC-9740-C5DC-7284-BD80AABA9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673392" y="6312319"/>
            <a:ext cx="21907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9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41100"/>
            <a:ext cx="8445187" cy="58169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0256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 xao ngoài luỹ tre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chuyển dần về sáng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9042364" y="114813"/>
            <a:ext cx="3033132" cy="120754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7058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52940" y="1688738"/>
            <a:ext cx="68911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Luyện tập theo văn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 bản đọc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F76C2B-8132-4B06-A727-5A6CF0A61033}"/>
              </a:ext>
            </a:extLst>
          </p:cNvPr>
          <p:cNvSpPr txBox="1">
            <a:spLocks/>
          </p:cNvSpPr>
          <p:nvPr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3491451" y="5814756"/>
            <a:ext cx="7861609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Tìm từ ngữ chỉ thời gian trong bài thơ.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BDB2B9-C2BF-4C20-9E16-605B3E6A1E6B}"/>
              </a:ext>
            </a:extLst>
          </p:cNvPr>
          <p:cNvCxnSpPr>
            <a:cxnSpLocks/>
          </p:cNvCxnSpPr>
          <p:nvPr/>
        </p:nvCxnSpPr>
        <p:spPr>
          <a:xfrm>
            <a:off x="4596420" y="1767210"/>
            <a:ext cx="128610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B62A21-D254-4E59-A9AC-119132C0F37A}"/>
              </a:ext>
            </a:extLst>
          </p:cNvPr>
          <p:cNvCxnSpPr>
            <a:cxnSpLocks/>
          </p:cNvCxnSpPr>
          <p:nvPr/>
        </p:nvCxnSpPr>
        <p:spPr>
          <a:xfrm>
            <a:off x="4933659" y="3845944"/>
            <a:ext cx="63933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2CC73A-3EB1-4DD3-9889-0B8B18EF7286}"/>
              </a:ext>
            </a:extLst>
          </p:cNvPr>
          <p:cNvCxnSpPr>
            <a:cxnSpLocks/>
          </p:cNvCxnSpPr>
          <p:nvPr/>
        </p:nvCxnSpPr>
        <p:spPr>
          <a:xfrm>
            <a:off x="9015503" y="3031862"/>
            <a:ext cx="660198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C23A6A-5F4E-4CDF-9E2D-BD0671FF8CE4}"/>
              </a:ext>
            </a:extLst>
          </p:cNvPr>
          <p:cNvCxnSpPr>
            <a:cxnSpLocks/>
          </p:cNvCxnSpPr>
          <p:nvPr/>
        </p:nvCxnSpPr>
        <p:spPr>
          <a:xfrm>
            <a:off x="11169877" y="4722743"/>
            <a:ext cx="747132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4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01956" y="3963995"/>
            <a:ext cx="3190643" cy="3021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15652B-0766-49BD-9F1D-2954F78FDD22}"/>
              </a:ext>
            </a:extLst>
          </p:cNvPr>
          <p:cNvSpPr txBox="1"/>
          <p:nvPr/>
        </p:nvSpPr>
        <p:spPr>
          <a:xfrm>
            <a:off x="1643864" y="82803"/>
            <a:ext cx="954200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thêm những từ ngữ chỉ thời gian mà em biết.</a:t>
            </a: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2972E5CA-8082-4F96-85B2-18BF68C3D773}"/>
              </a:ext>
            </a:extLst>
          </p:cNvPr>
          <p:cNvSpPr/>
          <p:nvPr/>
        </p:nvSpPr>
        <p:spPr>
          <a:xfrm>
            <a:off x="2100924" y="1389682"/>
            <a:ext cx="1876926" cy="654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FB0AB16-94F3-416B-8965-21FDE81A3E8B}"/>
              </a:ext>
            </a:extLst>
          </p:cNvPr>
          <p:cNvSpPr/>
          <p:nvPr/>
        </p:nvSpPr>
        <p:spPr>
          <a:xfrm>
            <a:off x="5394357" y="1389682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23F2116C-26BD-46D2-9B22-E93D47D219B5}"/>
              </a:ext>
            </a:extLst>
          </p:cNvPr>
          <p:cNvSpPr/>
          <p:nvPr/>
        </p:nvSpPr>
        <p:spPr>
          <a:xfrm>
            <a:off x="3831065" y="2600508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9831B37E-1963-4DC4-932F-FD89DCAD1350}"/>
              </a:ext>
            </a:extLst>
          </p:cNvPr>
          <p:cNvSpPr/>
          <p:nvPr/>
        </p:nvSpPr>
        <p:spPr>
          <a:xfrm>
            <a:off x="2176971" y="3678184"/>
            <a:ext cx="1876926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qua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E16F76F9-C393-48E6-873D-CE44027063CC}"/>
              </a:ext>
            </a:extLst>
          </p:cNvPr>
          <p:cNvSpPr/>
          <p:nvPr/>
        </p:nvSpPr>
        <p:spPr>
          <a:xfrm>
            <a:off x="5365481" y="3811334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rgbClr val="AFE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763987" y="27498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4400" b="1" kern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2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565396" y="1572636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480322" y="1273199"/>
            <a:ext cx="6491709" cy="117243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 thể hiện được giọng đọc, biết nghỉ hơi sau mỗi khổ thơ. </a:t>
            </a:r>
            <a:endParaRPr lang="zh-CN" altLang="en-US" sz="2400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42887" y="3215247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08082" y="2804026"/>
            <a:ext cx="6491707" cy="139432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05164" y="487092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87707" y="4611844"/>
            <a:ext cx="6491707" cy="1241926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56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31031" y="1721773"/>
            <a:ext cx="67339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Vận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 dụng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Kết nối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27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thóc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678058" y="3033002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391905" y="3032676"/>
            <a:ext cx="349434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2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7649507" y="3046065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324199" y="3109575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miệng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nhai</a:t>
            </a: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trễ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2212455" y="3111379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dừa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572889" y="3103887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tre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816249" y="300936"/>
            <a:ext cx="69732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 gì mang dáng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 hương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Thân chia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từng đốt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rợp đường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Mầm non dành tặng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thiếu nhi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Gắn vào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huy hiệu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ghi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tạc l</a:t>
            </a:r>
            <a:r>
              <a:rPr lang="en-US" sz="3200" noProof="0">
                <a:solidFill>
                  <a:srgbClr val="0033CC"/>
                </a:solidFill>
                <a:latin typeface="Times New Roman" panose="02020603050405020304" pitchFamily="18" charset="0"/>
              </a:rPr>
              <a:t>ò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</a:t>
            </a:r>
            <a:r>
              <a:rPr lang="en-US" sz="3200">
                <a:solidFill>
                  <a:srgbClr val="0033CC"/>
                </a:solidFill>
                <a:latin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456839" y="2213594"/>
            <a:ext cx="8116462" cy="1870232"/>
            <a:chOff x="883171" y="2438144"/>
            <a:chExt cx="6813030" cy="1470931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43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171" y="243814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869737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algn="ctr">
                <a:defRPr/>
              </a:pPr>
              <a:r>
                <a:rPr lang="en-US" sz="6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Lũy tre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076183" y="668676"/>
            <a:ext cx="9295605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 đề: VẺ ĐẸP QUANH EM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61040" y="23925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algn="ctr">
              <a:defRPr/>
            </a:pPr>
            <a:r>
              <a:rPr lang="en-US" sz="3125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3125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295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0" y="-14642"/>
            <a:ext cx="7973122" cy="7973122"/>
          </a:xfrm>
          <a:prstGeom prst="rtTriangle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66318" y="3871218"/>
            <a:ext cx="52822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Đọc – tiết 1 + 2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1090" y="5088354"/>
            <a:ext cx="2626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(Trang 34)</a:t>
            </a:r>
          </a:p>
        </p:txBody>
      </p:sp>
    </p:spTree>
    <p:extLst>
      <p:ext uri="{BB962C8B-B14F-4D97-AF65-F5344CB8AC3E}">
        <p14:creationId xmlns:p14="http://schemas.microsoft.com/office/powerpoint/2010/main" val="639599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763987" y="27498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4400" b="1" kern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2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565396" y="1572636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480322" y="1273199"/>
            <a:ext cx="6491709" cy="117243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 thể hiện được giọng đọc, biết nghỉ hơi sau mỗi khổ thơ. </a:t>
            </a:r>
            <a:endParaRPr lang="zh-CN" altLang="en-US" sz="2400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42887" y="3215247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08082" y="2804026"/>
            <a:ext cx="6491707" cy="139432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05164" y="487092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87707" y="4611844"/>
            <a:ext cx="6491707" cy="1241926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98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 advTm="1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389432" cy="5856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749" y="0"/>
            <a:ext cx="391907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9042364" y="114814"/>
            <a:ext cx="3033132" cy="9056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0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/>
      <p:bldP spid="9" grpId="0"/>
      <p:bldP spid="10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ọng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ần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ầm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rgbClr val="AFEBFE"/>
          </a:solidFill>
          <a:ln>
            <a:solidFill>
              <a:srgbClr val="AFEB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1116</Words>
  <Application>Microsoft Office PowerPoint</Application>
  <PresentationFormat>Widescreen</PresentationFormat>
  <Paragraphs>216</Paragraphs>
  <Slides>29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等线</vt:lpstr>
      <vt:lpstr>等线 Light</vt:lpstr>
      <vt:lpstr>微软雅黑</vt:lpstr>
      <vt:lpstr>Arial</vt:lpstr>
      <vt:lpstr>Calibri</vt:lpstr>
      <vt:lpstr>Kalam</vt:lpstr>
      <vt:lpstr>Montserrat</vt:lpstr>
      <vt:lpstr>Times New Roman</vt:lpstr>
      <vt:lpstr>UTM Avo</vt:lpstr>
      <vt:lpstr>Wingdings</vt:lpstr>
      <vt:lpstr>1_Office Theme</vt:lpstr>
      <vt:lpstr>千图网拥有20W+精美PPT模板 更多PPT模板下载至：www.58pic.com/office/ppt​​</vt:lpstr>
      <vt:lpstr>Office 主题</vt:lpstr>
      <vt:lpstr>5_Office Theme</vt:lpstr>
      <vt:lpstr>3_Office 主题​​</vt:lpstr>
      <vt:lpstr>Office 主题​​</vt:lpstr>
      <vt:lpstr>Doodle Sketchbook by Slidesgo</vt:lpstr>
      <vt:lpstr>1_Doodle Sketchbook by Slidesgo</vt:lpstr>
      <vt:lpstr>2_Doodle Sketchbook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65</cp:revision>
  <dcterms:created xsi:type="dcterms:W3CDTF">2021-08-01T08:19:40Z</dcterms:created>
  <dcterms:modified xsi:type="dcterms:W3CDTF">2023-07-23T03:44:10Z</dcterms:modified>
</cp:coreProperties>
</file>