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</p:sldMasterIdLst>
  <p:notesMasterIdLst>
    <p:notesMasterId r:id="rId20"/>
  </p:notesMasterIdLst>
  <p:sldIdLst>
    <p:sldId id="256" r:id="rId5"/>
    <p:sldId id="301" r:id="rId6"/>
    <p:sldId id="284" r:id="rId7"/>
    <p:sldId id="296" r:id="rId8"/>
    <p:sldId id="297" r:id="rId9"/>
    <p:sldId id="308" r:id="rId10"/>
    <p:sldId id="298" r:id="rId11"/>
    <p:sldId id="290" r:id="rId12"/>
    <p:sldId id="288" r:id="rId13"/>
    <p:sldId id="292" r:id="rId14"/>
    <p:sldId id="295" r:id="rId15"/>
    <p:sldId id="289" r:id="rId16"/>
    <p:sldId id="309" r:id="rId17"/>
    <p:sldId id="272" r:id="rId18"/>
    <p:sldId id="294" r:id="rId19"/>
  </p:sldIdLst>
  <p:sldSz cx="15636875" cy="9418638"/>
  <p:notesSz cx="6858000" cy="9144000"/>
  <p:defaultTextStyle>
    <a:defPPr>
      <a:defRPr lang="en-US"/>
    </a:defPPr>
    <a:lvl1pPr marL="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274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548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82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509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636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7643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891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1018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F9"/>
    <a:srgbClr val="50AEC8"/>
    <a:srgbClr val="93CDDD"/>
    <a:srgbClr val="FCEC8E"/>
    <a:srgbClr val="00863D"/>
    <a:srgbClr val="F68426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86655" autoAdjust="0"/>
  </p:normalViewPr>
  <p:slideViewPr>
    <p:cSldViewPr>
      <p:cViewPr varScale="1">
        <p:scale>
          <a:sx n="53" d="100"/>
          <a:sy n="53" d="100"/>
        </p:scale>
        <p:origin x="732" y="90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382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76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4146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552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913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829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9678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1105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8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8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5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6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8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10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4"/>
            <a:ext cx="3518297" cy="80363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4"/>
            <a:ext cx="10294276" cy="8036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09" indent="0" algn="ctr">
              <a:buNone/>
              <a:defRPr sz="2600"/>
            </a:lvl2pPr>
            <a:lvl3pPr marL="1202619" indent="0" algn="ctr">
              <a:buNone/>
              <a:defRPr sz="2400"/>
            </a:lvl3pPr>
            <a:lvl4pPr marL="1803928" indent="0" algn="ctr">
              <a:buNone/>
              <a:defRPr sz="2100"/>
            </a:lvl4pPr>
            <a:lvl5pPr marL="2405238" indent="0" algn="ctr">
              <a:buNone/>
              <a:defRPr sz="2100"/>
            </a:lvl5pPr>
            <a:lvl6pPr marL="3006547" indent="0" algn="ctr">
              <a:buNone/>
              <a:defRPr sz="2100"/>
            </a:lvl6pPr>
            <a:lvl7pPr marL="3607857" indent="0" algn="ctr">
              <a:buNone/>
              <a:defRPr sz="2100"/>
            </a:lvl7pPr>
            <a:lvl8pPr marL="4209166" indent="0" algn="ctr">
              <a:buNone/>
              <a:defRPr sz="2100"/>
            </a:lvl8pPr>
            <a:lvl9pPr marL="481047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48120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0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6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9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2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5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1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4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440419"/>
            <a:ext cx="6647709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5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309" indent="0">
              <a:buNone/>
              <a:defRPr sz="3700"/>
            </a:lvl2pPr>
            <a:lvl3pPr marL="1202619" indent="0">
              <a:buNone/>
              <a:defRPr sz="3200"/>
            </a:lvl3pPr>
            <a:lvl4pPr marL="1803928" indent="0">
              <a:buNone/>
              <a:defRPr sz="2600"/>
            </a:lvl4pPr>
            <a:lvl5pPr marL="2405238" indent="0">
              <a:buNone/>
              <a:defRPr sz="2600"/>
            </a:lvl5pPr>
            <a:lvl6pPr marL="3006547" indent="0">
              <a:buNone/>
              <a:defRPr sz="2600"/>
            </a:lvl6pPr>
            <a:lvl7pPr marL="3607857" indent="0">
              <a:buNone/>
              <a:defRPr sz="2600"/>
            </a:lvl7pPr>
            <a:lvl8pPr marL="4209166" indent="0">
              <a:buNone/>
              <a:defRPr sz="2600"/>
            </a:lvl8pPr>
            <a:lvl9pPr marL="481047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533387" y="355601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03403" y="2437509"/>
            <a:ext cx="14676523" cy="6596793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2192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377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77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671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512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277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05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49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2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54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8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50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63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76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891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1018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734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543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99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137630"/>
      </p:ext>
    </p:extLst>
  </p:cSld>
  <p:clrMapOvr>
    <a:masterClrMapping/>
  </p:clrMapOvr>
  <p:transition spd="slow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"/>
            <a:ext cx="15636875" cy="94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58880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"/>
            <a:ext cx="15636875" cy="9410266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587247" y="1524964"/>
            <a:ext cx="143732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3245874" y="204974"/>
            <a:ext cx="1569842" cy="13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0241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2023/7/23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28740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2023/7/23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7803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29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29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8" y="375001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8" y="1970943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8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3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274" indent="0">
              <a:buNone/>
              <a:defRPr sz="4900"/>
            </a:lvl2pPr>
            <a:lvl3pPr marL="1602548" indent="0">
              <a:buNone/>
              <a:defRPr sz="4200"/>
            </a:lvl3pPr>
            <a:lvl4pPr marL="2403820" indent="0">
              <a:buNone/>
              <a:defRPr sz="3600"/>
            </a:lvl4pPr>
            <a:lvl5pPr marL="3205096" indent="0">
              <a:buNone/>
              <a:defRPr sz="3600"/>
            </a:lvl5pPr>
            <a:lvl6pPr marL="4006369" indent="0">
              <a:buNone/>
              <a:defRPr sz="3600"/>
            </a:lvl6pPr>
            <a:lvl7pPr marL="4807643" indent="0">
              <a:buNone/>
              <a:defRPr sz="3600"/>
            </a:lvl7pPr>
            <a:lvl8pPr marL="5608916" indent="0">
              <a:buNone/>
              <a:defRPr sz="3600"/>
            </a:lvl8pPr>
            <a:lvl9pPr marL="6410189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5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4"/>
            <a:ext cx="14073188" cy="1569773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2"/>
            <a:ext cx="4951677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025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954" indent="-600954" algn="l" defTabSz="160254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2069" indent="-500797" algn="l" defTabSz="1602548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0318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4458" indent="-400638" algn="l" defTabSz="160254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731" indent="-400638" algn="l" defTabSz="1602548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700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8279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9554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10828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274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548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82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509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636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7643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891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1018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120262" tIns="60131" rIns="120262" bIns="601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62" tIns="60131" rIns="120262" bIns="601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02619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55" indent="-300655" algn="l" defTabSz="1202619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6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27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83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9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20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51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82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130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0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1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92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23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54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85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16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47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19666" y="987918"/>
            <a:ext cx="13197461" cy="87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19750" y="2174701"/>
            <a:ext cx="13197461" cy="625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10739470" y="8951324"/>
            <a:ext cx="2784737" cy="31777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674449"/>
            <a:r>
              <a:rPr lang="vi-VN" sz="1465" kern="0" dirty="0">
                <a:latin typeface="Arial" panose="020B0604020202020204" pitchFamily="34" charset="0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954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81844" y="377183"/>
            <a:ext cx="14073188" cy="156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1844" y="2197684"/>
            <a:ext cx="14073188" cy="6215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81844" y="8729683"/>
            <a:ext cx="3648604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3715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563715"/>
              <a:t>2023/7/23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42599" y="8729683"/>
            <a:ext cx="4951677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371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206427" y="8729683"/>
            <a:ext cx="3648604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3715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563715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9444870" y="6239427"/>
            <a:ext cx="6192006" cy="318212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5636875" cy="941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63715"/>
            <a:endParaRPr lang="zh-CN" altLang="en-US" sz="307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1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 spd="slow" advTm="0">
    <p:fade/>
  </p:transition>
  <p:txStyles>
    <p:titleStyle>
      <a:lvl1pPr algn="ctr" defTabSz="1563715" rtl="0" eaLnBrk="1" latinLnBrk="0" hangingPunct="1">
        <a:spcBef>
          <a:spcPct val="0"/>
        </a:spcBef>
        <a:buNone/>
        <a:defRPr sz="75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6393" indent="-586393" algn="l" defTabSz="1563715" rtl="0" eaLnBrk="1" latinLnBrk="0" hangingPunct="1">
        <a:spcBef>
          <a:spcPct val="20000"/>
        </a:spcBef>
        <a:buFont typeface="Arial" pitchFamily="34" charset="0"/>
        <a:buChar char="•"/>
        <a:defRPr sz="5472" kern="1200">
          <a:solidFill>
            <a:schemeClr val="tx1"/>
          </a:solidFill>
          <a:latin typeface="+mn-lt"/>
          <a:ea typeface="+mn-ea"/>
          <a:cs typeface="+mn-cs"/>
        </a:defRPr>
      </a:lvl1pPr>
      <a:lvl2pPr marL="1270519" indent="-488661" algn="l" defTabSz="1563715" rtl="0" eaLnBrk="1" latinLnBrk="0" hangingPunct="1">
        <a:spcBef>
          <a:spcPct val="20000"/>
        </a:spcBef>
        <a:buFont typeface="Arial" pitchFamily="34" charset="0"/>
        <a:buChar char="–"/>
        <a:defRPr sz="4788" kern="1200">
          <a:solidFill>
            <a:schemeClr val="tx1"/>
          </a:solidFill>
          <a:latin typeface="+mn-lt"/>
          <a:ea typeface="+mn-ea"/>
          <a:cs typeface="+mn-cs"/>
        </a:defRPr>
      </a:lvl2pPr>
      <a:lvl3pPr marL="1954644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4104" kern="1200">
          <a:solidFill>
            <a:schemeClr val="tx1"/>
          </a:solidFill>
          <a:latin typeface="+mn-lt"/>
          <a:ea typeface="+mn-ea"/>
          <a:cs typeface="+mn-cs"/>
        </a:defRPr>
      </a:lvl3pPr>
      <a:lvl4pPr marL="2736502" indent="-390929" algn="l" defTabSz="1563715" rtl="0" eaLnBrk="1" latinLnBrk="0" hangingPunct="1">
        <a:spcBef>
          <a:spcPct val="20000"/>
        </a:spcBef>
        <a:buFont typeface="Arial" pitchFamily="34" charset="0"/>
        <a:buChar char="–"/>
        <a:defRPr sz="3420" kern="1200">
          <a:solidFill>
            <a:schemeClr val="tx1"/>
          </a:solidFill>
          <a:latin typeface="+mn-lt"/>
          <a:ea typeface="+mn-ea"/>
          <a:cs typeface="+mn-cs"/>
        </a:defRPr>
      </a:lvl4pPr>
      <a:lvl5pPr marL="3518360" indent="-390929" algn="l" defTabSz="1563715" rtl="0" eaLnBrk="1" latinLnBrk="0" hangingPunct="1">
        <a:spcBef>
          <a:spcPct val="20000"/>
        </a:spcBef>
        <a:buFont typeface="Arial" pitchFamily="34" charset="0"/>
        <a:buChar char="»"/>
        <a:defRPr sz="3420" kern="1200">
          <a:solidFill>
            <a:schemeClr val="tx1"/>
          </a:solidFill>
          <a:latin typeface="+mn-lt"/>
          <a:ea typeface="+mn-ea"/>
          <a:cs typeface="+mn-cs"/>
        </a:defRPr>
      </a:lvl5pPr>
      <a:lvl6pPr marL="4300217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6pPr>
      <a:lvl7pPr marL="5082075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7pPr>
      <a:lvl8pPr marL="5863933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8pPr>
      <a:lvl9pPr marL="6645791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1pPr>
      <a:lvl2pPr marL="781858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2pPr>
      <a:lvl3pPr marL="1563715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3pPr>
      <a:lvl4pPr marL="2345573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4pPr>
      <a:lvl5pPr marL="3127431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5pPr>
      <a:lvl6pPr marL="3909289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6pPr>
      <a:lvl7pPr marL="4691146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7pPr>
      <a:lvl8pPr marL="5473004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8pPr>
      <a:lvl9pPr marL="6254862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2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73872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43954" y="2958519"/>
            <a:ext cx="11911078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27588" y="2880519"/>
            <a:ext cx="1696957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128021" y="-1554196"/>
            <a:ext cx="4223244" cy="42057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719" y="326673"/>
            <a:ext cx="2294109" cy="194692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116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6762" y="886098"/>
            <a:ext cx="12248885" cy="123904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7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3074" y="2977790"/>
            <a:ext cx="1693995" cy="1732948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49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4900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10"/>
          <p:cNvSpPr/>
          <p:nvPr/>
        </p:nvSpPr>
        <p:spPr>
          <a:xfrm>
            <a:off x="3475037" y="3300514"/>
            <a:ext cx="9077322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– tiết 4</a:t>
            </a:r>
          </a:p>
        </p:txBody>
      </p:sp>
      <p:sp>
        <p:nvSpPr>
          <p:cNvPr id="22" name="Rectangle 10"/>
          <p:cNvSpPr/>
          <p:nvPr/>
        </p:nvSpPr>
        <p:spPr>
          <a:xfrm>
            <a:off x="3236915" y="7705228"/>
            <a:ext cx="9077322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 22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94141" y="4554190"/>
            <a:ext cx="9906000" cy="3070312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 NGỮ CHỈ SỰ VẬT, HOẠT ĐỘNG. </a:t>
            </a:r>
          </a:p>
          <a:p>
            <a:pPr algn="ctr"/>
            <a:r>
              <a:rPr lang="en-US" sz="63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CÂU NÊU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0"/>
            <a:ext cx="16429037" cy="935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8" y="3097261"/>
            <a:ext cx="4214529" cy="50202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74966" y="8595519"/>
            <a:ext cx="5591742" cy="762000"/>
            <a:chOff x="5198495" y="8595512"/>
            <a:chExt cx="5591742" cy="762000"/>
          </a:xfrm>
        </p:grpSpPr>
        <p:sp>
          <p:nvSpPr>
            <p:cNvPr id="2" name="Rounded Rectangle 1"/>
            <p:cNvSpPr/>
            <p:nvPr/>
          </p:nvSpPr>
          <p:spPr>
            <a:xfrm>
              <a:off x="6470366" y="8641691"/>
              <a:ext cx="3048000" cy="715821"/>
            </a:xfrm>
            <a:prstGeom prst="roundRect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98495" y="8595512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ghế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>
          <a:xfrm>
            <a:off x="11552237" y="3882501"/>
            <a:ext cx="3890536" cy="55361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9037" y="0"/>
            <a:ext cx="9243436" cy="7024255"/>
            <a:chOff x="1189037" y="0"/>
            <a:chExt cx="8763000" cy="6578843"/>
          </a:xfrm>
        </p:grpSpPr>
        <p:sp>
          <p:nvSpPr>
            <p:cNvPr id="3" name="Cloud Callout 2"/>
            <p:cNvSpPr/>
            <p:nvPr/>
          </p:nvSpPr>
          <p:spPr>
            <a:xfrm>
              <a:off x="1189037" y="0"/>
              <a:ext cx="8763000" cy="6578843"/>
            </a:xfrm>
            <a:prstGeom prst="cloudCallout">
              <a:avLst>
                <a:gd name="adj1" fmla="val 67077"/>
                <a:gd name="adj2" fmla="val 16536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001" y="704918"/>
              <a:ext cx="6787257" cy="4994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13664"/>
          <a:stretch>
            <a:fillRect/>
          </a:stretch>
        </p:blipFill>
        <p:spPr>
          <a:xfrm>
            <a:off x="350837" y="6758565"/>
            <a:ext cx="2583667" cy="2651919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3497505" y="0"/>
            <a:ext cx="2302116" cy="21582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7295" y="5928519"/>
            <a:ext cx="5591742" cy="715821"/>
            <a:chOff x="5198495" y="8641693"/>
            <a:chExt cx="5591742" cy="715821"/>
          </a:xfrm>
        </p:grpSpPr>
        <p:sp>
          <p:nvSpPr>
            <p:cNvPr id="10" name="Rounded Rectangle 9"/>
            <p:cNvSpPr/>
            <p:nvPr/>
          </p:nvSpPr>
          <p:spPr>
            <a:xfrm>
              <a:off x="6622766" y="8687872"/>
              <a:ext cx="2766729" cy="6696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98495" y="8641693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gối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gối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2" name="Right Arrow 11">
            <a:hlinkClick r:id="rId6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127" y="662793"/>
            <a:ext cx="1067852" cy="11162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302" y="826311"/>
            <a:ext cx="12947697" cy="808154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just"/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4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72" y="975331"/>
            <a:ext cx="7247761" cy="7770733"/>
          </a:xfrm>
          <a:prstGeom prst="rect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6825174" y="5290249"/>
            <a:ext cx="1710668" cy="179117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9146423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34882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0" y="2166262"/>
            <a:ext cx="9389951" cy="6505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48243" y="2058235"/>
            <a:ext cx="6623756" cy="2041485"/>
            <a:chOff x="8148243" y="2058234"/>
            <a:chExt cx="5005667" cy="204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8148243" y="2058234"/>
              <a:ext cx="4701888" cy="20414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809037" y="2643733"/>
              <a:ext cx="434487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M. </a:t>
              </a:r>
              <a:r>
                <a:rPr lang="en-US" sz="49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 quét nhà.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marL="0" marR="0" lvl="0" indent="0" algn="ct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marL="0" marR="0" lvl="0" indent="0" algn="ct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just" defTabSz="901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triển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vốn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từ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chỉ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sự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(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những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từ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ngữ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chỉ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nhà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).</a:t>
            </a:r>
            <a:endParaRPr kumimoji="0" lang="zh-CN" altLang="en-US" sz="4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just" defTabSz="901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triển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kĩ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năng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đặt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câu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giới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thiệu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việc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mình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yêu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thích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.</a:t>
            </a:r>
            <a:endParaRPr kumimoji="0" lang="zh-CN" altLang="en-US" sz="4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36223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840" y="1432310"/>
            <a:ext cx="9990797" cy="4455391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 hướng hoạt động tiếp theo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 tập cách đặt câu giới thiệu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việc làm mình yêu thích.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 trước bài sau trang 23</a:t>
            </a:r>
            <a:r>
              <a:rPr lang="en-US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163" y="4556919"/>
            <a:ext cx="3989640" cy="3883444"/>
          </a:xfrm>
          <a:prstGeom prst="rect">
            <a:avLst/>
          </a:prstGeom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6919118"/>
            <a:ext cx="15754152" cy="2499519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466" y="166212"/>
            <a:ext cx="15318950" cy="9067748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12680519" y="265232"/>
            <a:ext cx="3502153" cy="95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45458" y="4035975"/>
            <a:ext cx="3989640" cy="3883444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5977696"/>
            <a:ext cx="15754152" cy="3440942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1799460" y="1356519"/>
            <a:ext cx="11311025" cy="2720347"/>
          </a:xfrm>
          <a:prstGeom prst="rect">
            <a:avLst/>
          </a:prstGeom>
          <a:noFill/>
        </p:spPr>
        <p:txBody>
          <a:bodyPr wrap="square" lIns="120255" tIns="60128" rIns="120255" bIns="60128" rtlCol="0">
            <a:spAutoFit/>
          </a:bodyPr>
          <a:lstStyle/>
          <a:p>
            <a:pPr algn="ctr" defTabSz="1202554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02554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51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37" y="339597"/>
            <a:ext cx="13182600" cy="7265182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7667040" y="3809263"/>
            <a:ext cx="4461251" cy="2770526"/>
          </a:xfrm>
          <a:prstGeom prst="rect">
            <a:avLst/>
          </a:prstGeom>
        </p:spPr>
        <p:txBody>
          <a:bodyPr vert="horz" wrap="square" lIns="0" tIns="123125" rIns="0" bIns="0" anchor="t" anchorCtr="1">
            <a:normAutofit/>
          </a:bodyPr>
          <a:lstStyle/>
          <a:p>
            <a:pPr defTabSz="1563715">
              <a:lnSpc>
                <a:spcPct val="120000"/>
              </a:lnSpc>
            </a:pPr>
            <a:endParaRPr lang="zh-CN" altLang="en-US" sz="171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25012"/>
            <a:ext cx="6740010" cy="38585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77" y="339597"/>
            <a:ext cx="4193993" cy="4193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3637" y="1889919"/>
            <a:ext cx="9906000" cy="3070312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 NGỮ CHỈ SỰ VẬT, HOẠT ĐỘNG. </a:t>
            </a:r>
          </a:p>
          <a:p>
            <a:pPr algn="ctr"/>
            <a:r>
              <a:rPr lang="en-US" sz="63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CÂU NÊU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97451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vốn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sự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(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nhà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).</a:t>
            </a:r>
            <a:endParaRPr lang="zh-CN" altLang="en-US" sz="43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kĩ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câu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mình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thích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.</a:t>
            </a:r>
            <a:endParaRPr lang="zh-CN" altLang="en-US" sz="43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36223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3163" y="-548481"/>
            <a:ext cx="18369398" cy="1013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64" y="5789241"/>
            <a:ext cx="6233401" cy="3633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9117012" y="699824"/>
            <a:ext cx="6572031" cy="8570382"/>
            <a:chOff x="9117012" y="699824"/>
            <a:chExt cx="6572031" cy="8570382"/>
          </a:xfrm>
        </p:grpSpPr>
        <p:pic>
          <p:nvPicPr>
            <p:cNvPr id="8" name="图片 39942" descr="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012" y="699824"/>
              <a:ext cx="6572031" cy="85703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561637" y="3100189"/>
              <a:ext cx="38010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BÀI CŨ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3237" y="594519"/>
            <a:ext cx="6317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Nêu các từ chỉ sự vật.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2837" y="1585119"/>
            <a:ext cx="885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773" y="3087992"/>
            <a:ext cx="9105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637" y="4078592"/>
            <a:ext cx="5232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2A. </a:t>
            </a:r>
          </a:p>
        </p:txBody>
      </p:sp>
    </p:spTree>
    <p:extLst>
      <p:ext uri="{BB962C8B-B14F-4D97-AF65-F5344CB8AC3E}">
        <p14:creationId xmlns:p14="http://schemas.microsoft.com/office/powerpoint/2010/main" val="7138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218" y="1678034"/>
            <a:ext cx="10180438" cy="71897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4330224" y="1068479"/>
            <a:ext cx="10180438" cy="65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4449">
              <a:buClr>
                <a:srgbClr val="000000"/>
              </a:buClr>
            </a:pPr>
            <a:r>
              <a:rPr lang="en-US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vi-VN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và gọi tên các vật trong tranh.</a:t>
            </a:r>
            <a:endParaRPr lang="en-US" sz="3662" b="1" kern="0" dirty="0">
              <a:solidFill>
                <a:srgbClr val="BAE5E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4635084" y="5908903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nồi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7063657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bát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5090638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đĩa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10701528" y="6666576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điện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8423533" y="590890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ấm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9036675" y="7153601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chén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3461330" y="3781199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trần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6444144" y="554702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ghế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5755242" y="212867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 vi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10719269" y="4092417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mắc áo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7428652" y="2707496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giường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651415" y="4720155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10657104" y="278481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gối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39629" y="680392"/>
            <a:ext cx="2990593" cy="997642"/>
            <a:chOff x="9566064" y="964372"/>
            <a:chExt cx="5446164" cy="698253"/>
          </a:xfrm>
        </p:grpSpPr>
        <p:sp>
          <p:nvSpPr>
            <p:cNvPr id="19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Luyện</a:t>
              </a:r>
              <a:r>
                <a:rPr lang="en-US" sz="4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5195164" y="6378381"/>
            <a:ext cx="485008" cy="159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782752" y="7623079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210797" y="7795495"/>
            <a:ext cx="665322" cy="4536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0420995" y="6454930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864010" y="6385719"/>
            <a:ext cx="684151" cy="266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1" idx="0"/>
          </p:cNvCxnSpPr>
          <p:nvPr/>
        </p:nvCxnSpPr>
        <p:spPr>
          <a:xfrm flipV="1">
            <a:off x="9766122" y="7005571"/>
            <a:ext cx="416302" cy="148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2" idx="2"/>
          </p:cNvCxnSpPr>
          <p:nvPr/>
        </p:nvCxnSpPr>
        <p:spPr>
          <a:xfrm>
            <a:off x="4564895" y="4250677"/>
            <a:ext cx="1645901" cy="311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271712" y="6015065"/>
            <a:ext cx="959896" cy="636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351940" y="2603875"/>
            <a:ext cx="92204" cy="626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9869239" y="4043761"/>
            <a:ext cx="850029" cy="27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8231608" y="3201822"/>
            <a:ext cx="108546" cy="6862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203943" y="5189633"/>
            <a:ext cx="1182422" cy="24334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0719269" y="3230655"/>
            <a:ext cx="415036" cy="3941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EDA133D-EC03-C7A7-D118-473D055DF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819" y="8955448"/>
            <a:ext cx="3973328" cy="4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218" y="1678034"/>
            <a:ext cx="10180438" cy="71897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4330224" y="1068479"/>
            <a:ext cx="10180438" cy="65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4449">
              <a:buClr>
                <a:srgbClr val="000000"/>
              </a:buClr>
            </a:pPr>
            <a:r>
              <a:rPr lang="en-US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vi-VN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và gọi tên các vật trong tranh.</a:t>
            </a:r>
            <a:endParaRPr lang="en-US" sz="3662" b="1" kern="0" dirty="0">
              <a:solidFill>
                <a:srgbClr val="BAE5E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4635084" y="5908903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nồi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7063657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bát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5090638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đĩa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10701528" y="6666576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điện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8423533" y="590890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ấm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9036675" y="7153601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chén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3461330" y="3781199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trần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6444144" y="554702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ghế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5755242" y="212867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 vi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10719269" y="4092417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mắc áo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7428652" y="2707496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giường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651415" y="4720155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10657104" y="278481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gối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39629" y="680392"/>
            <a:ext cx="2990593" cy="997642"/>
            <a:chOff x="9566064" y="964372"/>
            <a:chExt cx="5446164" cy="698253"/>
          </a:xfrm>
        </p:grpSpPr>
        <p:sp>
          <p:nvSpPr>
            <p:cNvPr id="19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Luyện</a:t>
              </a:r>
              <a:r>
                <a:rPr lang="en-US" sz="4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5195164" y="6378381"/>
            <a:ext cx="485008" cy="159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782752" y="7623079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210797" y="7795495"/>
            <a:ext cx="665322" cy="4536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0420995" y="6454930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864010" y="6385719"/>
            <a:ext cx="684151" cy="266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1" idx="0"/>
          </p:cNvCxnSpPr>
          <p:nvPr/>
        </p:nvCxnSpPr>
        <p:spPr>
          <a:xfrm flipV="1">
            <a:off x="9766122" y="7005571"/>
            <a:ext cx="416302" cy="148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2" idx="2"/>
          </p:cNvCxnSpPr>
          <p:nvPr/>
        </p:nvCxnSpPr>
        <p:spPr>
          <a:xfrm>
            <a:off x="4564895" y="4250677"/>
            <a:ext cx="1645901" cy="311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271712" y="6015065"/>
            <a:ext cx="959896" cy="636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351940" y="2603875"/>
            <a:ext cx="92204" cy="626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9869239" y="4043761"/>
            <a:ext cx="850029" cy="27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8231608" y="3201822"/>
            <a:ext cx="108546" cy="6862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203943" y="5189633"/>
            <a:ext cx="1182422" cy="24334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0719269" y="3230655"/>
            <a:ext cx="415036" cy="3941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15290" y="1699165"/>
            <a:ext cx="2756949" cy="1375553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Từ ngữ chỉ sự vật: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970821" y="2153544"/>
            <a:ext cx="2628030" cy="5283225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 điện, ghế,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chén,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15290" y="3133179"/>
            <a:ext cx="2756949" cy="4002875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- vi,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 trần,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giường,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móc áo.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0451C-BEFE-9155-F7B6-4FF04E250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819" y="8955448"/>
            <a:ext cx="3973328" cy="4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8328" y="984533"/>
            <a:ext cx="10761014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4449">
              <a:lnSpc>
                <a:spcPts val="5494"/>
              </a:lnSpc>
              <a:buClr>
                <a:srgbClr val="000000"/>
              </a:buClr>
            </a:pPr>
            <a:r>
              <a:rPr lang="en-US" sz="3662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vi-VN" sz="3662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Tìm 3 – 5 từ ngữ chỉ hoạt động gắn với các vật trong tranh ở bài tập 1.</a:t>
            </a:r>
            <a:endParaRPr lang="en-US" sz="3662" b="1" kern="0" dirty="0">
              <a:solidFill>
                <a:srgbClr val="BAE5E4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:a16="http://schemas.microsoft.com/office/drawing/2014/main" id="{56F2803F-077B-4DA7-9050-120B91F6470F}"/>
              </a:ext>
            </a:extLst>
          </p:cNvPr>
          <p:cNvSpPr/>
          <p:nvPr/>
        </p:nvSpPr>
        <p:spPr>
          <a:xfrm>
            <a:off x="2509718" y="2458951"/>
            <a:ext cx="5549366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M: </a:t>
            </a:r>
            <a:r>
              <a:rPr lang="vi-VN" sz="3296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chổi – quét nhà</a:t>
            </a:r>
            <a:endParaRPr lang="vi-VN" sz="3296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Rounded 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DD3B114-B0CC-4D42-99DB-8132CC8D08FD}"/>
              </a:ext>
            </a:extLst>
          </p:cNvPr>
          <p:cNvSpPr/>
          <p:nvPr/>
        </p:nvSpPr>
        <p:spPr>
          <a:xfrm>
            <a:off x="6075547" y="5292618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nồi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D0B5AD42-1C31-4BB2-AD60-E3F5D9DB7DB3}"/>
              </a:ext>
            </a:extLst>
          </p:cNvPr>
          <p:cNvSpPr/>
          <p:nvPr/>
        </p:nvSpPr>
        <p:spPr>
          <a:xfrm>
            <a:off x="9066171" y="6876407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bát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37F495C7-3BC5-4CDF-996E-F1DDF8F206A9}"/>
              </a:ext>
            </a:extLst>
          </p:cNvPr>
          <p:cNvSpPr/>
          <p:nvPr/>
        </p:nvSpPr>
        <p:spPr>
          <a:xfrm>
            <a:off x="7221330" y="6911054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đĩa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E414837F-528E-41AC-9A2B-94E1CBBFB9CB}"/>
              </a:ext>
            </a:extLst>
          </p:cNvPr>
          <p:cNvSpPr/>
          <p:nvPr/>
        </p:nvSpPr>
        <p:spPr>
          <a:xfrm>
            <a:off x="10664432" y="5263832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quạt điện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307DE1B3-23DB-42AE-8EF4-E96EFE4AF423}"/>
              </a:ext>
            </a:extLst>
          </p:cNvPr>
          <p:cNvSpPr/>
          <p:nvPr/>
        </p:nvSpPr>
        <p:spPr>
          <a:xfrm>
            <a:off x="8397701" y="5269692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ấm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B3B4930B-BF44-42F2-A87B-29E3BB02C530}"/>
              </a:ext>
            </a:extLst>
          </p:cNvPr>
          <p:cNvSpPr/>
          <p:nvPr/>
        </p:nvSpPr>
        <p:spPr>
          <a:xfrm>
            <a:off x="11093512" y="6876409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chén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10AC07C3-E5FE-4D9E-8D28-B870D962B2A4}"/>
              </a:ext>
            </a:extLst>
          </p:cNvPr>
          <p:cNvSpPr/>
          <p:nvPr/>
        </p:nvSpPr>
        <p:spPr>
          <a:xfrm>
            <a:off x="10664432" y="3631248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quạt trần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8" name="Rounded 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CDDF79F5-4709-4A30-A4EF-B0007818BA66}"/>
              </a:ext>
            </a:extLst>
          </p:cNvPr>
          <p:cNvSpPr/>
          <p:nvPr/>
        </p:nvSpPr>
        <p:spPr>
          <a:xfrm>
            <a:off x="5149510" y="6935361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ghế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9" name="Rounded Rectangle 11">
            <a:extLst>
              <a:ext uri="{FF2B5EF4-FFF2-40B4-BE49-F238E27FC236}">
                <a16:creationId xmlns:a16="http://schemas.microsoft.com/office/drawing/2014/main" id="{99830A90-9C02-4B4C-8B3E-40F916CED7AA}"/>
              </a:ext>
            </a:extLst>
          </p:cNvPr>
          <p:cNvSpPr/>
          <p:nvPr/>
        </p:nvSpPr>
        <p:spPr>
          <a:xfrm>
            <a:off x="3151549" y="3631246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 vi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C9B90907-2351-4C3E-BD8E-B081B8154A88}"/>
              </a:ext>
            </a:extLst>
          </p:cNvPr>
          <p:cNvSpPr/>
          <p:nvPr/>
        </p:nvSpPr>
        <p:spPr>
          <a:xfrm>
            <a:off x="2765315" y="5292618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mắc áo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1" name="Rounded Rectangle 11">
            <a:extLst>
              <a:ext uri="{FF2B5EF4-FFF2-40B4-BE49-F238E27FC236}">
                <a16:creationId xmlns:a16="http://schemas.microsoft.com/office/drawing/2014/main" id="{CC669B7C-687F-46BE-AF14-E000AC8CF9E8}"/>
              </a:ext>
            </a:extLst>
          </p:cNvPr>
          <p:cNvSpPr/>
          <p:nvPr/>
        </p:nvSpPr>
        <p:spPr>
          <a:xfrm>
            <a:off x="5428461" y="3651255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giường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1512F9F0-2DB7-4F0C-8DE0-BE0A4673087D}"/>
              </a:ext>
            </a:extLst>
          </p:cNvPr>
          <p:cNvSpPr/>
          <p:nvPr/>
        </p:nvSpPr>
        <p:spPr>
          <a:xfrm>
            <a:off x="3151548" y="6911054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chổi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3" name="Rounded 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EE6EAE77-F164-494A-85BC-4FDABF4D814B}"/>
              </a:ext>
            </a:extLst>
          </p:cNvPr>
          <p:cNvSpPr/>
          <p:nvPr/>
        </p:nvSpPr>
        <p:spPr>
          <a:xfrm>
            <a:off x="8515479" y="3637108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gối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377B15-B37B-43B2-B206-8D8F4FD63739}"/>
              </a:ext>
            </a:extLst>
          </p:cNvPr>
          <p:cNvSpPr/>
          <p:nvPr/>
        </p:nvSpPr>
        <p:spPr>
          <a:xfrm>
            <a:off x="2410230" y="4100724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xem phim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D50792E-2E24-4897-AFBF-DFE77F9E04DD}"/>
              </a:ext>
            </a:extLst>
          </p:cNvPr>
          <p:cNvSpPr/>
          <p:nvPr/>
        </p:nvSpPr>
        <p:spPr>
          <a:xfrm>
            <a:off x="5064473" y="4119353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nằm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4853A7-705B-4336-94F3-2CC5EFCC5191}"/>
              </a:ext>
            </a:extLst>
          </p:cNvPr>
          <p:cNvSpPr/>
          <p:nvPr/>
        </p:nvSpPr>
        <p:spPr>
          <a:xfrm>
            <a:off x="7781410" y="4119353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gối đầu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286A90B-153C-48A3-B554-DF003C30CFF9}"/>
              </a:ext>
            </a:extLst>
          </p:cNvPr>
          <p:cNvSpPr/>
          <p:nvPr/>
        </p:nvSpPr>
        <p:spPr>
          <a:xfrm>
            <a:off x="10507574" y="4119353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làm mát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9E918E4-84A2-4A1D-BA4E-08790E3E13D8}"/>
              </a:ext>
            </a:extLst>
          </p:cNvPr>
          <p:cNvSpPr/>
          <p:nvPr/>
        </p:nvSpPr>
        <p:spPr>
          <a:xfrm>
            <a:off x="1945873" y="5761126"/>
            <a:ext cx="3178887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treo quần áo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363313-15A5-4F26-801C-AC34C2BB77E9}"/>
              </a:ext>
            </a:extLst>
          </p:cNvPr>
          <p:cNvSpPr/>
          <p:nvPr/>
        </p:nvSpPr>
        <p:spPr>
          <a:xfrm>
            <a:off x="4931071" y="5733308"/>
            <a:ext cx="3178887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nấu đồ ăn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1383E3-10D9-4C52-8BF0-82F25C32E6C5}"/>
              </a:ext>
            </a:extLst>
          </p:cNvPr>
          <p:cNvSpPr/>
          <p:nvPr/>
        </p:nvSpPr>
        <p:spPr>
          <a:xfrm>
            <a:off x="7445138" y="5733306"/>
            <a:ext cx="3178887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rót nước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1E22C2-972C-4752-BE3F-BAC6736DFD53}"/>
              </a:ext>
            </a:extLst>
          </p:cNvPr>
          <p:cNvSpPr/>
          <p:nvPr/>
        </p:nvSpPr>
        <p:spPr>
          <a:xfrm>
            <a:off x="10423561" y="5733306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làm mát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291EB1-F722-4D4B-AD5A-512265C127AE}"/>
              </a:ext>
            </a:extLst>
          </p:cNvPr>
          <p:cNvSpPr/>
          <p:nvPr/>
        </p:nvSpPr>
        <p:spPr>
          <a:xfrm>
            <a:off x="2309149" y="7405045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quét nhà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423372-5CA1-4CDB-8972-8118DD0CC95A}"/>
              </a:ext>
            </a:extLst>
          </p:cNvPr>
          <p:cNvSpPr/>
          <p:nvPr/>
        </p:nvSpPr>
        <p:spPr>
          <a:xfrm>
            <a:off x="4425313" y="7405045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ngồi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019919-37E5-48A6-B9F0-7D544EB5B029}"/>
              </a:ext>
            </a:extLst>
          </p:cNvPr>
          <p:cNvSpPr/>
          <p:nvPr/>
        </p:nvSpPr>
        <p:spPr>
          <a:xfrm>
            <a:off x="6946155" y="7405045"/>
            <a:ext cx="3559458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đựng thức ăn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4D117A-5F54-48F5-8EBD-FCBCBD15AAEA}"/>
              </a:ext>
            </a:extLst>
          </p:cNvPr>
          <p:cNvSpPr/>
          <p:nvPr/>
        </p:nvSpPr>
        <p:spPr>
          <a:xfrm>
            <a:off x="10043228" y="7364510"/>
            <a:ext cx="3559458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đựng nước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3" name="Right Arrow 2">
            <a:hlinkClick r:id="rId6" action="ppaction://hlinksldjump"/>
          </p:cNvPr>
          <p:cNvSpPr/>
          <p:nvPr/>
        </p:nvSpPr>
        <p:spPr>
          <a:xfrm>
            <a:off x="13762037" y="8217629"/>
            <a:ext cx="1219200" cy="911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CB8FC-C3EA-FF77-533E-F8F39FAEC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0819" y="8955448"/>
            <a:ext cx="3973328" cy="4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2566" y="813096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8" y="1661319"/>
            <a:ext cx="11049000" cy="6215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74" y="4370677"/>
            <a:ext cx="4978400" cy="3733801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979E-6 -3.23777E-6 L 0.40827 0.00776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8" y="3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6" y="365919"/>
            <a:ext cx="12587572" cy="800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6095" y="864169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ight Arrow 3">
            <a:hlinkClick r:id="rId4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413</Words>
  <Application>Microsoft Office PowerPoint</Application>
  <PresentationFormat>Custom</PresentationFormat>
  <Paragraphs>109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UTM Avo</vt:lpstr>
      <vt:lpstr>Office Theme</vt:lpstr>
      <vt:lpstr>1_Office Theme</vt:lpstr>
      <vt:lpstr>Doodle Sketchbook by Slidesgo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436</cp:revision>
  <dcterms:created xsi:type="dcterms:W3CDTF">2020-12-08T15:48:47Z</dcterms:created>
  <dcterms:modified xsi:type="dcterms:W3CDTF">2023-07-23T06:11:43Z</dcterms:modified>
</cp:coreProperties>
</file>