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8"/>
  </p:notesMasterIdLst>
  <p:sldIdLst>
    <p:sldId id="298" r:id="rId3"/>
    <p:sldId id="310" r:id="rId4"/>
    <p:sldId id="269" r:id="rId5"/>
    <p:sldId id="301" r:id="rId6"/>
    <p:sldId id="306" r:id="rId7"/>
    <p:sldId id="302" r:id="rId8"/>
    <p:sldId id="305" r:id="rId9"/>
    <p:sldId id="303" r:id="rId10"/>
    <p:sldId id="304" r:id="rId11"/>
    <p:sldId id="307" r:id="rId12"/>
    <p:sldId id="308" r:id="rId13"/>
    <p:sldId id="312" r:id="rId14"/>
    <p:sldId id="313" r:id="rId15"/>
    <p:sldId id="309" r:id="rId16"/>
    <p:sldId id="31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2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256842-5C51-480C-B3BF-E72B5985F626}" type="datetimeFigureOut">
              <a:rPr lang="vi-VN" smtClean="0"/>
              <a:t>20/07/2023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5C3E50-FE73-4B7F-9FFC-7A3BDD026D4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0047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>
              <a:buClr>
                <a:srgbClr val="000000"/>
              </a:buClr>
              <a:buFont typeface="Arial"/>
              <a:buNone/>
            </a:pPr>
            <a:fld id="{9A0DB2DC-4C9A-4742-B13C-FB6460FD3503}" type="slidenum">
              <a:rPr lang="en-US" altLang="zh-CN" sz="1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algn="r">
                <a:buClr>
                  <a:srgbClr val="000000"/>
                </a:buClr>
                <a:buFont typeface="Arial"/>
                <a:buNone/>
              </a:pPr>
              <a:t>2</a:t>
            </a:fld>
            <a:endParaRPr lang="zh-CN" altLang="en-US" sz="1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1208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>
              <a:buClr>
                <a:srgbClr val="000000"/>
              </a:buClr>
              <a:buFont typeface="Arial"/>
              <a:buNone/>
            </a:pPr>
            <a:fld id="{9A0DB2DC-4C9A-4742-B13C-FB6460FD3503}" type="slidenum">
              <a:rPr lang="en-US" altLang="zh-CN" sz="1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algn="r">
                <a:buClr>
                  <a:srgbClr val="000000"/>
                </a:buClr>
                <a:buFont typeface="Arial"/>
                <a:buNone/>
              </a:pPr>
              <a:t>13</a:t>
            </a:fld>
            <a:endParaRPr lang="zh-CN" altLang="en-US" sz="1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7204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9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172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955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912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0503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9935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372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559C6F32-809B-4A83-821D-D07C0E8E5FD3}" type="datetimeFigureOut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7/20/2023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8D247BC8-A6CA-494E-BB60-552F2E01048C}" type="slidenum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2505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254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99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796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66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22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72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651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15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F7C50-C1E7-4AB6-BD31-F83D3409098E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545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B48A23-F086-E848-93F2-BE7280BF92FE}"/>
              </a:ext>
            </a:extLst>
          </p:cNvPr>
          <p:cNvSpPr/>
          <p:nvPr userDrawn="1"/>
        </p:nvSpPr>
        <p:spPr>
          <a:xfrm>
            <a:off x="8639426" y="6570742"/>
            <a:ext cx="2066591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067" kern="0" dirty="0">
                <a:solidFill>
                  <a:srgbClr val="000000"/>
                </a:solidFill>
                <a:cs typeface="Arial"/>
                <a:sym typeface="Arial"/>
              </a:rPr>
              <a:t>FeistyForwarders_0968120672</a:t>
            </a:r>
            <a:endParaRPr lang="x-none" sz="10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06518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44655" cy="2233749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771075" y="1950547"/>
            <a:ext cx="11037293" cy="4123854"/>
          </a:xfrm>
          <a:prstGeom prst="cloud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 tập – tiết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 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-2" y="5791200"/>
            <a:ext cx="12192001" cy="1066800"/>
            <a:chOff x="0" y="4095750"/>
            <a:chExt cx="9231630" cy="1047750"/>
          </a:xfrm>
        </p:grpSpPr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095750"/>
              <a:ext cx="242697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4095750"/>
              <a:ext cx="25146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4095750"/>
              <a:ext cx="25146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3730" y="4095750"/>
              <a:ext cx="22479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70170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250" y="334885"/>
            <a:ext cx="8180343" cy="4363669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317019"/>
              </p:ext>
            </p:extLst>
          </p:nvPr>
        </p:nvGraphicFramePr>
        <p:xfrm>
          <a:off x="149448" y="4073546"/>
          <a:ext cx="11848011" cy="22027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1964">
                  <a:extLst>
                    <a:ext uri="{9D8B030D-6E8A-4147-A177-3AD203B41FA5}">
                      <a16:colId xmlns:a16="http://schemas.microsoft.com/office/drawing/2014/main" val="1927099798"/>
                    </a:ext>
                  </a:extLst>
                </a:gridCol>
                <a:gridCol w="10166047">
                  <a:extLst>
                    <a:ext uri="{9D8B030D-6E8A-4147-A177-3AD203B41FA5}">
                      <a16:colId xmlns:a16="http://schemas.microsoft.com/office/drawing/2014/main" val="2512958878"/>
                    </a:ext>
                  </a:extLst>
                </a:gridCol>
              </a:tblGrid>
              <a:tr h="547591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Mùa</a:t>
                      </a:r>
                      <a:endParaRPr lang="en-US" sz="3600" b="1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 điểm</a:t>
                      </a:r>
                      <a:endParaRPr lang="en-US" sz="3600" b="1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3411052004"/>
                  </a:ext>
                </a:extLst>
              </a:tr>
              <a:tr h="1650143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Mùa khô</a:t>
                      </a:r>
                      <a:endParaRPr lang="en-US" sz="3600" b="1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35"/>
                        </a:spcAft>
                        <a:buClr>
                          <a:srgbClr val="181717"/>
                        </a:buClr>
                        <a:buSzPts val="125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3600" b="1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1123847997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" y="245881"/>
            <a:ext cx="10965540" cy="5640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91262" y="4805624"/>
            <a:ext cx="9701472" cy="1146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lnSpc>
                <a:spcPct val="107000"/>
              </a:lnSpc>
              <a:spcAft>
                <a:spcPts val="235"/>
              </a:spcAft>
              <a:buClr>
                <a:srgbClr val="181717"/>
              </a:buClr>
              <a:buSzPts val="1250"/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- nắng nhiều, ban ngày trời nóng, mưa rất ít, đ</a:t>
            </a:r>
            <a:r>
              <a:rPr lang="en-US" sz="3200" b="1" dirty="0">
                <a:solidFill>
                  <a:srgbClr val="18171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ất đai nứt nẻ vì khô hạn, thiếu nước…</a:t>
            </a:r>
          </a:p>
        </p:txBody>
      </p:sp>
    </p:spTree>
    <p:extLst>
      <p:ext uri="{BB962C8B-B14F-4D97-AF65-F5344CB8AC3E}">
        <p14:creationId xmlns:p14="http://schemas.microsoft.com/office/powerpoint/2010/main" val="3072637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24" y="359228"/>
            <a:ext cx="11589051" cy="5998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11" y="1109256"/>
            <a:ext cx="8128247" cy="16208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00" y="2847705"/>
            <a:ext cx="8660403" cy="32075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44067" y="1017815"/>
            <a:ext cx="5684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141336" y="1927190"/>
            <a:ext cx="5684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84592" y="2730138"/>
            <a:ext cx="5684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38873" y="3519433"/>
            <a:ext cx="5684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04878" y="4415745"/>
            <a:ext cx="5684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12102" y="5280953"/>
            <a:ext cx="5684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990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ED697-6CDB-4B2F-9E7D-F08D4421F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2">
            <a:hlinkClick r:id="" action="ppaction://media"/>
            <a:extLst>
              <a:ext uri="{FF2B5EF4-FFF2-40B4-BE49-F238E27FC236}">
                <a16:creationId xmlns:a16="http://schemas.microsoft.com/office/drawing/2014/main" id="{213020BF-C823-4C36-B39E-AF4A4A5DD46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524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420069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897580"/>
            <a:ext cx="9144000" cy="504004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3913" y="2639769"/>
            <a:ext cx="7274244" cy="12856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894951" y="711954"/>
            <a:ext cx="448319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>
                <a:srgbClr val="000000"/>
              </a:buClr>
              <a:buFont typeface="Arial"/>
              <a:buNone/>
            </a:pPr>
            <a:r>
              <a:rPr lang="en-US" altLang="zh-CN" sz="3000" b="1" kern="0" dirty="0">
                <a:ln w="9525">
                  <a:solidFill>
                    <a:srgbClr val="BAE5E4"/>
                  </a:solidFill>
                  <a:prstDash val="solid"/>
                </a:ln>
                <a:solidFill>
                  <a:srgbClr val="A889CC"/>
                </a:solidFill>
                <a:effectLst>
                  <a:outerShdw blurRad="12700" dist="38100" dir="2700000" algn="tl" rotWithShape="0">
                    <a:srgbClr val="A889CC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方正粗圆_GBK" pitchFamily="65" charset="-122"/>
                <a:cs typeface="Arial"/>
                <a:sym typeface="Arial"/>
              </a:rPr>
              <a:t>YÊU CẦU CẦN ĐẠT</a:t>
            </a:r>
            <a:endParaRPr lang="zh-CN" altLang="en-US" sz="3000" b="1" kern="0" dirty="0">
              <a:ln w="9525">
                <a:solidFill>
                  <a:srgbClr val="BAE5E4"/>
                </a:solidFill>
                <a:prstDash val="solid"/>
              </a:ln>
              <a:solidFill>
                <a:srgbClr val="A889CC"/>
              </a:solidFill>
              <a:effectLst>
                <a:outerShdw blurRad="12700" dist="38100" dir="2700000" algn="tl" rotWithShape="0">
                  <a:srgbClr val="A889CC">
                    <a:lumMod val="60000"/>
                    <a:lumOff val="40000"/>
                  </a:srgbClr>
                </a:outerShdw>
              </a:effectLst>
              <a:latin typeface="SVN-Gretoon" panose="02040603050506020204" pitchFamily="18" charset="0"/>
              <a:ea typeface="方正粗圆_GBK" pitchFamily="65" charset="-122"/>
              <a:cs typeface="Arial"/>
              <a:sym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27648" y="3417605"/>
            <a:ext cx="37702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altLang="zh-CN" sz="2700" kern="0" dirty="0">
                <a:solidFill>
                  <a:srgbClr val="BAE5E4"/>
                </a:solidFill>
                <a:cs typeface="Arial"/>
                <a:sym typeface="Arial"/>
              </a:rPr>
              <a:t>3</a:t>
            </a:r>
            <a:endParaRPr lang="zh-CN" altLang="en-US" sz="2700" kern="0" dirty="0">
              <a:solidFill>
                <a:srgbClr val="BAE5E4"/>
              </a:solidFill>
              <a:cs typeface="Arial"/>
              <a:sym typeface="Arial"/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6639" y="1460500"/>
            <a:ext cx="7311518" cy="12417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4349519" y="1699221"/>
            <a:ext cx="5374849" cy="88267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Biết tên mùa và đặc điểm của các mùa ở miền Bắc và miền Nam </a:t>
            </a:r>
            <a:endParaRPr lang="vi-VN" sz="2400" b="1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6638" y="3718436"/>
            <a:ext cx="7417535" cy="18342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2584" y="1783119"/>
            <a:ext cx="822721" cy="7560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2584" y="2930858"/>
            <a:ext cx="822721" cy="82272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1135" y="4036071"/>
            <a:ext cx="704851" cy="8334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4349519" y="2883998"/>
            <a:ext cx="5510098" cy="88267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Biết sử dụng dấu chấm khi kết thúc câu và dấu chấm hỏi khi kết thúc câu hỏi.</a:t>
            </a:r>
            <a:endParaRPr lang="vi-VN" sz="2400" b="1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4245829" y="4001888"/>
            <a:ext cx="5733058" cy="125842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HS nắm được tên và đặc điểm của các mùa. Vận dụng nói và đặt câu với các từ tìm được</a:t>
            </a:r>
            <a:endParaRPr lang="vi-VN" sz="2400" b="1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A0D001-EB57-3F6F-2A60-C32E7DEAA1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05850" y="6359394"/>
            <a:ext cx="1962150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52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-3" y="238539"/>
            <a:ext cx="12417289" cy="5735074"/>
          </a:xfrm>
          <a:prstGeom prst="cloud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Kết nối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thêm về các mùa. </a:t>
            </a:r>
          </a:p>
          <a:p>
            <a:pPr algn="ctr">
              <a:defRPr/>
            </a:pPr>
            <a:r>
              <a:rPr lang="en-US" sz="5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 hướng tiếp theo</a:t>
            </a:r>
          </a:p>
          <a:p>
            <a:pPr algn="ctr">
              <a:defRPr/>
            </a:pP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đoạn văn tả một đồ vật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-2" y="5791200"/>
            <a:ext cx="12192001" cy="1066800"/>
            <a:chOff x="0" y="4095750"/>
            <a:chExt cx="9231630" cy="1047750"/>
          </a:xfrm>
        </p:grpSpPr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095750"/>
              <a:ext cx="242697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4095750"/>
              <a:ext cx="25146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4095750"/>
              <a:ext cx="25146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3730" y="4095750"/>
              <a:ext cx="22479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07723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-2" y="286782"/>
            <a:ext cx="12010938" cy="4364731"/>
          </a:xfrm>
          <a:prstGeom prst="cloud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Tạm biệt các con!</a:t>
            </a:r>
          </a:p>
        </p:txBody>
      </p: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-2" y="5791200"/>
            <a:ext cx="12192001" cy="1066800"/>
            <a:chOff x="0" y="4095750"/>
            <a:chExt cx="9231630" cy="1047750"/>
          </a:xfrm>
        </p:grpSpPr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095750"/>
              <a:ext cx="242697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4095750"/>
              <a:ext cx="25146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4095750"/>
              <a:ext cx="25146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3730" y="4095750"/>
              <a:ext cx="22479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71711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897580"/>
            <a:ext cx="9144000" cy="504004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3913" y="2639769"/>
            <a:ext cx="7274244" cy="12856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894951" y="711954"/>
            <a:ext cx="448319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>
                <a:srgbClr val="000000"/>
              </a:buClr>
              <a:buFont typeface="Arial"/>
              <a:buNone/>
            </a:pPr>
            <a:r>
              <a:rPr lang="en-US" altLang="zh-CN" sz="3000" b="1" kern="0" dirty="0">
                <a:ln w="9525">
                  <a:solidFill>
                    <a:srgbClr val="BAE5E4"/>
                  </a:solidFill>
                  <a:prstDash val="solid"/>
                </a:ln>
                <a:solidFill>
                  <a:srgbClr val="A889CC"/>
                </a:solidFill>
                <a:effectLst>
                  <a:outerShdw blurRad="12700" dist="38100" dir="2700000" algn="tl" rotWithShape="0">
                    <a:srgbClr val="A889CC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方正粗圆_GBK" pitchFamily="65" charset="-122"/>
                <a:cs typeface="Arial"/>
                <a:sym typeface="Arial"/>
              </a:rPr>
              <a:t>YÊU CẦU CẦN ĐẠT</a:t>
            </a:r>
            <a:endParaRPr lang="zh-CN" altLang="en-US" sz="3000" b="1" kern="0" dirty="0">
              <a:ln w="9525">
                <a:solidFill>
                  <a:srgbClr val="BAE5E4"/>
                </a:solidFill>
                <a:prstDash val="solid"/>
              </a:ln>
              <a:solidFill>
                <a:srgbClr val="A889CC"/>
              </a:solidFill>
              <a:effectLst>
                <a:outerShdw blurRad="12700" dist="38100" dir="2700000" algn="tl" rotWithShape="0">
                  <a:srgbClr val="A889CC">
                    <a:lumMod val="60000"/>
                    <a:lumOff val="40000"/>
                  </a:srgbClr>
                </a:outerShdw>
              </a:effectLst>
              <a:latin typeface="SVN-Gretoon" panose="02040603050506020204" pitchFamily="18" charset="0"/>
              <a:ea typeface="方正粗圆_GBK" pitchFamily="65" charset="-122"/>
              <a:cs typeface="Arial"/>
              <a:sym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27648" y="3417605"/>
            <a:ext cx="37702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altLang="zh-CN" sz="2700" kern="0" dirty="0">
                <a:solidFill>
                  <a:srgbClr val="BAE5E4"/>
                </a:solidFill>
                <a:cs typeface="Arial"/>
                <a:sym typeface="Arial"/>
              </a:rPr>
              <a:t>3</a:t>
            </a:r>
            <a:endParaRPr lang="zh-CN" altLang="en-US" sz="2700" kern="0" dirty="0">
              <a:solidFill>
                <a:srgbClr val="BAE5E4"/>
              </a:solidFill>
              <a:cs typeface="Arial"/>
              <a:sym typeface="Arial"/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6639" y="1460500"/>
            <a:ext cx="7311518" cy="12417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4349519" y="1699221"/>
            <a:ext cx="5374849" cy="88267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Biết tên mùa và đặc điểm của các mùa ở miền Bắc và miền Nam </a:t>
            </a:r>
            <a:endParaRPr lang="vi-VN" sz="2400" b="1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6638" y="3718436"/>
            <a:ext cx="7417535" cy="18342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2584" y="1783119"/>
            <a:ext cx="822721" cy="7560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2584" y="2930858"/>
            <a:ext cx="822721" cy="82272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1135" y="4036071"/>
            <a:ext cx="704851" cy="8334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4349519" y="2883998"/>
            <a:ext cx="5510098" cy="88267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Biết sử dụng dấu chấm khi kết thúc câu và dấu chấm hỏi khi kết thúc câu hỏi.</a:t>
            </a:r>
            <a:endParaRPr lang="vi-VN" sz="2400" b="1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4245829" y="4001888"/>
            <a:ext cx="5733058" cy="125842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HS nắm được tên và đặc điểm của các mùa. Vận dụng nói và đặt câu với các từ tìm được</a:t>
            </a:r>
            <a:endParaRPr lang="vi-VN" sz="2400" b="1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32F60D-0DB8-0DAB-204E-FBEB083466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05850" y="6359394"/>
            <a:ext cx="1962150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8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060" y="134167"/>
            <a:ext cx="9607948" cy="6104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345" y="744583"/>
            <a:ext cx="10422475" cy="59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41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377" y="427511"/>
            <a:ext cx="6148931" cy="4339703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1030711"/>
              </p:ext>
            </p:extLst>
          </p:nvPr>
        </p:nvGraphicFramePr>
        <p:xfrm>
          <a:off x="266248" y="4245686"/>
          <a:ext cx="11711445" cy="26123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2577">
                  <a:extLst>
                    <a:ext uri="{9D8B030D-6E8A-4147-A177-3AD203B41FA5}">
                      <a16:colId xmlns:a16="http://schemas.microsoft.com/office/drawing/2014/main" val="1927099798"/>
                    </a:ext>
                  </a:extLst>
                </a:gridCol>
                <a:gridCol w="10048868">
                  <a:extLst>
                    <a:ext uri="{9D8B030D-6E8A-4147-A177-3AD203B41FA5}">
                      <a16:colId xmlns:a16="http://schemas.microsoft.com/office/drawing/2014/main" val="2512958878"/>
                    </a:ext>
                  </a:extLst>
                </a:gridCol>
              </a:tblGrid>
              <a:tr h="667113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Mùa</a:t>
                      </a:r>
                      <a:endParaRPr lang="en-US" sz="3600" b="1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 điểm</a:t>
                      </a:r>
                      <a:endParaRPr lang="en-US" sz="3600" b="1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3411052004"/>
                  </a:ext>
                </a:extLst>
              </a:tr>
              <a:tr h="1945201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Mùa xuân</a:t>
                      </a:r>
                      <a:endParaRPr lang="en-US" sz="3600" b="1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pPr marL="0" lvl="0" indent="0" algn="l" fontAlgn="base">
                        <a:lnSpc>
                          <a:spcPct val="107000"/>
                        </a:lnSpc>
                        <a:spcAft>
                          <a:spcPts val="235"/>
                        </a:spcAft>
                        <a:buClr>
                          <a:srgbClr val="181717"/>
                        </a:buClr>
                        <a:buSzPts val="1250"/>
                        <a:buFont typeface="Arial" panose="020B0604020202020204" pitchFamily="34" charset="0"/>
                        <a:buNone/>
                      </a:pPr>
                      <a:endParaRPr lang="en-US" sz="3600" b="1" u="none" strike="noStrike" dirty="0">
                        <a:solidFill>
                          <a:srgbClr val="0070C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1123847997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54" y="0"/>
            <a:ext cx="9607948" cy="6104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4935" y="4767214"/>
            <a:ext cx="6417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600" b="1" dirty="0">
                <a:solidFill>
                  <a:srgbClr val="0070C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- không khí ấm áp, nắng nhẹ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04934" y="5397429"/>
            <a:ext cx="9969013" cy="1277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lnSpc>
                <a:spcPct val="107000"/>
              </a:lnSpc>
              <a:buClr>
                <a:srgbClr val="181717"/>
              </a:buClr>
              <a:buSzPts val="1250"/>
            </a:pPr>
            <a:r>
              <a:rPr lang="en-US" sz="3600" b="1" dirty="0">
                <a:solidFill>
                  <a:srgbClr val="0070C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- cây cối đâm chồi nảy lộc, nhiều loài hoa nở (hoa đào, hoa mai…)</a:t>
            </a:r>
            <a:endParaRPr lang="en-US" sz="3600" b="1" dirty="0">
              <a:solidFill>
                <a:srgbClr val="0070C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786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989" y="321820"/>
            <a:ext cx="6560700" cy="4634145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393408"/>
              </p:ext>
            </p:extLst>
          </p:nvPr>
        </p:nvGraphicFramePr>
        <p:xfrm>
          <a:off x="0" y="4072317"/>
          <a:ext cx="11848011" cy="26694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1964">
                  <a:extLst>
                    <a:ext uri="{9D8B030D-6E8A-4147-A177-3AD203B41FA5}">
                      <a16:colId xmlns:a16="http://schemas.microsoft.com/office/drawing/2014/main" val="1927099798"/>
                    </a:ext>
                  </a:extLst>
                </a:gridCol>
                <a:gridCol w="10166047">
                  <a:extLst>
                    <a:ext uri="{9D8B030D-6E8A-4147-A177-3AD203B41FA5}">
                      <a16:colId xmlns:a16="http://schemas.microsoft.com/office/drawing/2014/main" val="2512958878"/>
                    </a:ext>
                  </a:extLst>
                </a:gridCol>
              </a:tblGrid>
              <a:tr h="712088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Mùa</a:t>
                      </a:r>
                      <a:endParaRPr lang="en-US" sz="3600" b="1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 điểm</a:t>
                      </a:r>
                      <a:endParaRPr lang="en-US" sz="3600" b="1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3411052004"/>
                  </a:ext>
                </a:extLst>
              </a:tr>
              <a:tr h="1957357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Mùa hạ</a:t>
                      </a:r>
                      <a:endParaRPr lang="en-US" sz="3600" b="1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b="1" u="none" strike="noStrike" dirty="0">
                        <a:solidFill>
                          <a:srgbClr val="181717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1123847997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54" y="0"/>
            <a:ext cx="9607948" cy="6104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2440" y="4638828"/>
            <a:ext cx="10176751" cy="1277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lnSpc>
                <a:spcPct val="107000"/>
              </a:lnSpc>
              <a:spcAft>
                <a:spcPts val="235"/>
              </a:spcAft>
              <a:buClr>
                <a:srgbClr val="181717"/>
              </a:buClr>
              <a:buSzPts val="1250"/>
            </a:pPr>
            <a:r>
              <a:rPr lang="en-US" sz="3600" b="1" dirty="0">
                <a:solidFill>
                  <a:srgbClr val="0070C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nóng bức, oi ả, nắng gắt và chói chang; có mưa rào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72440" y="5657671"/>
            <a:ext cx="10285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3200" b="1" kern="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p</a:t>
            </a:r>
            <a:r>
              <a:rPr lang="x-none" sz="3200" b="1" kern="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hượng vĩ đỏ thắm</a:t>
            </a:r>
            <a:r>
              <a:rPr lang="en-US" sz="3600" b="1" kern="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 xanh lá, nhiều quả chín</a:t>
            </a:r>
            <a:endParaRPr lang="en-US" sz="3600" b="1" dirty="0">
              <a:solidFill>
                <a:srgbClr val="0070C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074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243" y="432075"/>
            <a:ext cx="6077631" cy="427504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279397"/>
              </p:ext>
            </p:extLst>
          </p:nvPr>
        </p:nvGraphicFramePr>
        <p:xfrm>
          <a:off x="195943" y="4399010"/>
          <a:ext cx="11848011" cy="22027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1964">
                  <a:extLst>
                    <a:ext uri="{9D8B030D-6E8A-4147-A177-3AD203B41FA5}">
                      <a16:colId xmlns:a16="http://schemas.microsoft.com/office/drawing/2014/main" val="1927099798"/>
                    </a:ext>
                  </a:extLst>
                </a:gridCol>
                <a:gridCol w="10166047">
                  <a:extLst>
                    <a:ext uri="{9D8B030D-6E8A-4147-A177-3AD203B41FA5}">
                      <a16:colId xmlns:a16="http://schemas.microsoft.com/office/drawing/2014/main" val="2512958878"/>
                    </a:ext>
                  </a:extLst>
                </a:gridCol>
              </a:tblGrid>
              <a:tr h="547591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Mùa</a:t>
                      </a:r>
                      <a:endParaRPr lang="en-US" sz="3600" b="1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 điểm</a:t>
                      </a:r>
                      <a:endParaRPr lang="en-US" sz="3600" b="1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3411052004"/>
                  </a:ext>
                </a:extLst>
              </a:tr>
              <a:tr h="1650143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Mùa thu</a:t>
                      </a:r>
                      <a:endParaRPr lang="en-US" sz="3600" b="1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endParaRPr lang="en-US" sz="3600" b="1" u="none" strike="noStrike" dirty="0">
                        <a:solidFill>
                          <a:srgbClr val="181717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112384799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54" y="0"/>
            <a:ext cx="9607948" cy="6104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96427" y="4845325"/>
            <a:ext cx="10176751" cy="1107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lnSpc>
                <a:spcPct val="107000"/>
              </a:lnSpc>
              <a:spcAft>
                <a:spcPts val="235"/>
              </a:spcAft>
              <a:buClr>
                <a:srgbClr val="181717"/>
              </a:buClr>
              <a:buSzPts val="1250"/>
            </a:pPr>
            <a:r>
              <a:rPr lang="en-US" sz="3200" b="1" dirty="0">
                <a:solidFill>
                  <a:srgbClr val="181717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lành lạnh (se lạnh), bầu trời trong xanh, nắng nhẹ, gió nhẹ (gió heo may)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96427" y="5953257"/>
            <a:ext cx="10285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8171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một số cây thưa lá/ rụng lá, một số cây lá úa vàng</a:t>
            </a:r>
            <a:endParaRPr lang="en-US" sz="3200" b="1" dirty="0">
              <a:solidFill>
                <a:srgbClr val="181717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070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882" y="345335"/>
            <a:ext cx="5986423" cy="426743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4780898"/>
              </p:ext>
            </p:extLst>
          </p:nvPr>
        </p:nvGraphicFramePr>
        <p:xfrm>
          <a:off x="195943" y="4399010"/>
          <a:ext cx="11848011" cy="22027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1964">
                  <a:extLst>
                    <a:ext uri="{9D8B030D-6E8A-4147-A177-3AD203B41FA5}">
                      <a16:colId xmlns:a16="http://schemas.microsoft.com/office/drawing/2014/main" val="1927099798"/>
                    </a:ext>
                  </a:extLst>
                </a:gridCol>
                <a:gridCol w="10166047">
                  <a:extLst>
                    <a:ext uri="{9D8B030D-6E8A-4147-A177-3AD203B41FA5}">
                      <a16:colId xmlns:a16="http://schemas.microsoft.com/office/drawing/2014/main" val="2512958878"/>
                    </a:ext>
                  </a:extLst>
                </a:gridCol>
              </a:tblGrid>
              <a:tr h="547591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Mùa</a:t>
                      </a:r>
                      <a:endParaRPr lang="en-US" sz="3600" b="1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 điểm</a:t>
                      </a:r>
                      <a:endParaRPr lang="en-US" sz="3600" b="1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3411052004"/>
                  </a:ext>
                </a:extLst>
              </a:tr>
              <a:tr h="1650143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Mùa đông</a:t>
                      </a:r>
                      <a:endParaRPr lang="en-US" sz="3600" b="1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endParaRPr lang="en-US" sz="3600" b="1" u="none" strike="noStrike" dirty="0">
                        <a:solidFill>
                          <a:srgbClr val="181717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1123847997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54" y="0"/>
            <a:ext cx="9607948" cy="6104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4434" y="4849400"/>
            <a:ext cx="10176751" cy="1107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lnSpc>
                <a:spcPct val="107000"/>
              </a:lnSpc>
              <a:spcAft>
                <a:spcPts val="235"/>
              </a:spcAft>
              <a:buClr>
                <a:srgbClr val="181717"/>
              </a:buClr>
              <a:buSzPts val="1250"/>
            </a:pPr>
            <a:r>
              <a:rPr lang="en-US" sz="3200" b="1" dirty="0">
                <a:solidFill>
                  <a:srgbClr val="181717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lạnh, khô hanh, rét buốt, ít mưa, mưa phùn gió bấc, trời u ám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34434" y="5901579"/>
            <a:ext cx="10285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8171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một số loài cây trơ cành, trụi lá</a:t>
            </a:r>
            <a:endParaRPr lang="en-US" sz="3200" b="1" dirty="0">
              <a:solidFill>
                <a:srgbClr val="181717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170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90" y="245881"/>
            <a:ext cx="10965540" cy="5640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62" y="1162595"/>
            <a:ext cx="11823655" cy="3396343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2994"/>
            <a:ext cx="12192000" cy="249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08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465" y="368135"/>
            <a:ext cx="8340635" cy="4412668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427504"/>
              </p:ext>
            </p:extLst>
          </p:nvPr>
        </p:nvGraphicFramePr>
        <p:xfrm>
          <a:off x="192143" y="4011552"/>
          <a:ext cx="11848011" cy="28464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1964">
                  <a:extLst>
                    <a:ext uri="{9D8B030D-6E8A-4147-A177-3AD203B41FA5}">
                      <a16:colId xmlns:a16="http://schemas.microsoft.com/office/drawing/2014/main" val="1927099798"/>
                    </a:ext>
                  </a:extLst>
                </a:gridCol>
                <a:gridCol w="10166047">
                  <a:extLst>
                    <a:ext uri="{9D8B030D-6E8A-4147-A177-3AD203B41FA5}">
                      <a16:colId xmlns:a16="http://schemas.microsoft.com/office/drawing/2014/main" val="2512958878"/>
                    </a:ext>
                  </a:extLst>
                </a:gridCol>
              </a:tblGrid>
              <a:tr h="714125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Mùa</a:t>
                      </a:r>
                      <a:endParaRPr lang="en-US" sz="3600" b="1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 điểm</a:t>
                      </a:r>
                      <a:endParaRPr lang="en-US" sz="3600" b="1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3411052004"/>
                  </a:ext>
                </a:extLst>
              </a:tr>
              <a:tr h="2132323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Mùa mưa</a:t>
                      </a:r>
                      <a:endParaRPr lang="en-US" sz="3600" b="1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pPr marL="186690" marR="3619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600" b="1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1123847997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" y="245881"/>
            <a:ext cx="10965540" cy="5640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23917" y="4696190"/>
            <a:ext cx="10285241" cy="2161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6690" marR="36195" indent="-6350">
              <a:lnSpc>
                <a:spcPct val="107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- mưa nhiều, mát mẻ, mưa đến rất nhanh và đi cũng rất nhanh, vừa mưa đã nắng; đôi khi mưa rả rích kéo dài cả ngày;… cây cối tươi tốt, mơn mởn,…</a:t>
            </a:r>
            <a:endParaRPr lang="en-US" sz="3200" b="1" dirty="0">
              <a:solidFill>
                <a:srgbClr val="181717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752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382</Words>
  <Application>Microsoft Office PowerPoint</Application>
  <PresentationFormat>Widescreen</PresentationFormat>
  <Paragraphs>53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Kalam</vt:lpstr>
      <vt:lpstr>Montserrat</vt:lpstr>
      <vt:lpstr>SVN-Gretoon</vt:lpstr>
      <vt:lpstr>Times New Roman</vt:lpstr>
      <vt:lpstr>1_Office Theme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Hương</dc:creator>
  <cp:lastModifiedBy>Admin</cp:lastModifiedBy>
  <cp:revision>24</cp:revision>
  <dcterms:created xsi:type="dcterms:W3CDTF">2022-01-01T11:56:05Z</dcterms:created>
  <dcterms:modified xsi:type="dcterms:W3CDTF">2023-07-20T16:51:16Z</dcterms:modified>
</cp:coreProperties>
</file>