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311" r:id="rId4"/>
    <p:sldId id="295" r:id="rId5"/>
    <p:sldId id="307" r:id="rId6"/>
    <p:sldId id="308" r:id="rId7"/>
    <p:sldId id="305" r:id="rId8"/>
    <p:sldId id="312" r:id="rId9"/>
    <p:sldId id="270" r:id="rId10"/>
    <p:sldId id="310" r:id="rId11"/>
    <p:sldId id="304" r:id="rId12"/>
    <p:sldId id="309" r:id="rId13"/>
    <p:sldId id="293" r:id="rId14"/>
    <p:sldId id="286" r:id="rId15"/>
  </p:sldIdLst>
  <p:sldSz cx="14722475" cy="8686800"/>
  <p:notesSz cx="6858000" cy="9144000"/>
  <p:defaultText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46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705" autoAdjust="0"/>
  </p:normalViewPr>
  <p:slideViewPr>
    <p:cSldViewPr snapToGrid="0">
      <p:cViewPr varScale="1">
        <p:scale>
          <a:sx n="42" d="100"/>
          <a:sy n="42" d="100"/>
        </p:scale>
        <p:origin x="66" y="336"/>
      </p:cViewPr>
      <p:guideLst>
        <p:guide orient="horz" pos="2736"/>
        <p:guide pos="4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12/29/2022</a:t>
            </a:fld>
            <a:endParaRPr lang="en-US"/>
          </a:p>
        </p:txBody>
      </p:sp>
      <p:sp>
        <p:nvSpPr>
          <p:cNvPr id="4" name="Slide Image Placeholder 3"/>
          <p:cNvSpPr>
            <a:spLocks noGrp="1" noRot="1" noChangeAspect="1"/>
          </p:cNvSpPr>
          <p:nvPr>
            <p:ph type="sldImg" idx="2"/>
          </p:nvPr>
        </p:nvSpPr>
        <p:spPr>
          <a:xfrm>
            <a:off x="814388" y="1143000"/>
            <a:ext cx="5229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1123615" rtl="0" eaLnBrk="1" latinLnBrk="0" hangingPunct="1">
      <a:defRPr sz="1500" kern="1200">
        <a:solidFill>
          <a:schemeClr val="tx1"/>
        </a:solidFill>
        <a:latin typeface="+mn-lt"/>
        <a:ea typeface="+mn-ea"/>
        <a:cs typeface="+mn-cs"/>
      </a:defRPr>
    </a:lvl1pPr>
    <a:lvl2pPr marL="561807" algn="l" defTabSz="1123615" rtl="0" eaLnBrk="1" latinLnBrk="0" hangingPunct="1">
      <a:defRPr sz="1500" kern="1200">
        <a:solidFill>
          <a:schemeClr val="tx1"/>
        </a:solidFill>
        <a:latin typeface="+mn-lt"/>
        <a:ea typeface="+mn-ea"/>
        <a:cs typeface="+mn-cs"/>
      </a:defRPr>
    </a:lvl2pPr>
    <a:lvl3pPr marL="1123615" algn="l" defTabSz="1123615" rtl="0" eaLnBrk="1" latinLnBrk="0" hangingPunct="1">
      <a:defRPr sz="1500" kern="1200">
        <a:solidFill>
          <a:schemeClr val="tx1"/>
        </a:solidFill>
        <a:latin typeface="+mn-lt"/>
        <a:ea typeface="+mn-ea"/>
        <a:cs typeface="+mn-cs"/>
      </a:defRPr>
    </a:lvl3pPr>
    <a:lvl4pPr marL="1685422" algn="l" defTabSz="1123615" rtl="0" eaLnBrk="1" latinLnBrk="0" hangingPunct="1">
      <a:defRPr sz="1500" kern="1200">
        <a:solidFill>
          <a:schemeClr val="tx1"/>
        </a:solidFill>
        <a:latin typeface="+mn-lt"/>
        <a:ea typeface="+mn-ea"/>
        <a:cs typeface="+mn-cs"/>
      </a:defRPr>
    </a:lvl4pPr>
    <a:lvl5pPr marL="2247229" algn="l" defTabSz="1123615" rtl="0" eaLnBrk="1" latinLnBrk="0" hangingPunct="1">
      <a:defRPr sz="1500" kern="1200">
        <a:solidFill>
          <a:schemeClr val="tx1"/>
        </a:solidFill>
        <a:latin typeface="+mn-lt"/>
        <a:ea typeface="+mn-ea"/>
        <a:cs typeface="+mn-cs"/>
      </a:defRPr>
    </a:lvl5pPr>
    <a:lvl6pPr marL="2809037" algn="l" defTabSz="1123615" rtl="0" eaLnBrk="1" latinLnBrk="0" hangingPunct="1">
      <a:defRPr sz="1500" kern="1200">
        <a:solidFill>
          <a:schemeClr val="tx1"/>
        </a:solidFill>
        <a:latin typeface="+mn-lt"/>
        <a:ea typeface="+mn-ea"/>
        <a:cs typeface="+mn-cs"/>
      </a:defRPr>
    </a:lvl6pPr>
    <a:lvl7pPr marL="3370844" algn="l" defTabSz="1123615" rtl="0" eaLnBrk="1" latinLnBrk="0" hangingPunct="1">
      <a:defRPr sz="1500" kern="1200">
        <a:solidFill>
          <a:schemeClr val="tx1"/>
        </a:solidFill>
        <a:latin typeface="+mn-lt"/>
        <a:ea typeface="+mn-ea"/>
        <a:cs typeface="+mn-cs"/>
      </a:defRPr>
    </a:lvl7pPr>
    <a:lvl8pPr marL="3932652" algn="l" defTabSz="1123615" rtl="0" eaLnBrk="1" latinLnBrk="0" hangingPunct="1">
      <a:defRPr sz="1500" kern="1200">
        <a:solidFill>
          <a:schemeClr val="tx1"/>
        </a:solidFill>
        <a:latin typeface="+mn-lt"/>
        <a:ea typeface="+mn-ea"/>
        <a:cs typeface="+mn-cs"/>
      </a:defRPr>
    </a:lvl8pPr>
    <a:lvl9pPr marL="4494459" algn="l" defTabSz="11236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36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89083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6</a:t>
            </a:fld>
            <a:endParaRPr lang="en-US"/>
          </a:p>
        </p:txBody>
      </p:sp>
    </p:spTree>
    <p:extLst>
      <p:ext uri="{BB962C8B-B14F-4D97-AF65-F5344CB8AC3E}">
        <p14:creationId xmlns:p14="http://schemas.microsoft.com/office/powerpoint/2010/main" val="420857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17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6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0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1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8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8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5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1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4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08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44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75618" y="246619"/>
            <a:ext cx="2909718" cy="2115840"/>
          </a:xfrm>
          <a:prstGeom prst="rect">
            <a:avLst/>
          </a:prstGeom>
        </p:spPr>
        <p:txBody>
          <a:bodyPr spcFirstLastPara="1" wrap="square" lIns="112343" tIns="112343" rIns="112343" bIns="112343"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37069527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559C6F32-809B-4A83-821D-D07C0E8E5FD3}" type="datetimeFigureOut">
              <a:rPr lang="en-US" smtClean="0"/>
              <a:t>12/29/2022</a:t>
            </a:fld>
            <a:endParaRPr lang="en-US"/>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E5697277-7A13-41CB-BDD9-5E93DD44B657}" type="datetimeFigureOut">
              <a:rPr lang="en-US" smtClean="0">
                <a:solidFill>
                  <a:prstClr val="black">
                    <a:tint val="75000"/>
                  </a:prstClr>
                </a:solidFill>
              </a:rPr>
              <a:pPr/>
              <a:t>12/29/2022</a:t>
            </a:fld>
            <a:endParaRPr lang="en-US">
              <a:solidFill>
                <a:prstClr val="black">
                  <a:tint val="75000"/>
                </a:prstClr>
              </a:solidFill>
            </a:endParaRPr>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40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Arial" panose="020B0604020202020204" pitchFamily="34" charset="0"/>
              <a:cs typeface="Arial" panose="020B0604020202020204" pitchFamily="34" charset="0"/>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Arial" panose="020B0604020202020204" pitchFamily="34" charset="0"/>
              <a:cs typeface="Arial" panose="020B0604020202020204" pitchFamily="34" charset="0"/>
            </a:endParaRPr>
          </a:p>
        </p:txBody>
      </p:sp>
      <p:grpSp>
        <p:nvGrpSpPr>
          <p:cNvPr id="2" name="Group 1"/>
          <p:cNvGrpSpPr/>
          <p:nvPr/>
        </p:nvGrpSpPr>
        <p:grpSpPr>
          <a:xfrm>
            <a:off x="3821297" y="3658670"/>
            <a:ext cx="8968853" cy="1646909"/>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grpSp>
      <p:grpSp>
        <p:nvGrpSpPr>
          <p:cNvPr id="10" name="Group 9"/>
          <p:cNvGrpSpPr/>
          <p:nvPr/>
        </p:nvGrpSpPr>
        <p:grpSpPr>
          <a:xfrm>
            <a:off x="2462048" y="3583152"/>
            <a:ext cx="1597723" cy="1675938"/>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Arial" panose="020B0604020202020204" pitchFamily="34" charset="0"/>
                <a:cs typeface="Arial" panose="020B0604020202020204" pitchFamily="34" charset="0"/>
              </a:endParaRPr>
            </a:p>
          </p:txBody>
        </p:sp>
      </p:gr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900" b="1" dirty="0">
                <a:solidFill>
                  <a:srgbClr val="00B0F0"/>
                </a:solidFill>
                <a:latin typeface="Arial" panose="020B0604020202020204" pitchFamily="34" charset="0"/>
                <a:ea typeface="Arial-Rounded" panose="020B0500000000000000" pitchFamily="34" charset="0"/>
                <a:cs typeface="Arial" panose="020B0604020202020204" pitchFamily="34" charset="0"/>
              </a:rPr>
              <a:t> 17</a:t>
            </a:r>
          </a:p>
        </p:txBody>
      </p:sp>
      <p:sp>
        <p:nvSpPr>
          <p:cNvPr id="29" name="TextBox 28"/>
          <p:cNvSpPr txBox="1"/>
          <p:nvPr/>
        </p:nvSpPr>
        <p:spPr>
          <a:xfrm>
            <a:off x="2252330" y="375175"/>
            <a:ext cx="11532605" cy="1715259"/>
          </a:xfrm>
          <a:prstGeom prst="rect">
            <a:avLst/>
          </a:prstGeom>
          <a:noFill/>
        </p:spPr>
        <p:txBody>
          <a:bodyPr wrap="square" lIns="149735" tIns="74868" rIns="149735" bIns="74868" rtlCol="0">
            <a:spAutoFit/>
          </a:bodyPr>
          <a:lstStyle/>
          <a:p>
            <a:pPr algn="ct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ấm</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gia</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đình</a:t>
            </a:r>
            <a:endPar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2435117" y="3628351"/>
            <a:ext cx="1594935" cy="1611381"/>
          </a:xfrm>
          <a:prstGeom prst="rect">
            <a:avLst/>
          </a:prstGeom>
          <a:noFill/>
        </p:spPr>
        <p:txBody>
          <a:bodyPr wrap="square" lIns="149735" tIns="74868" rIns="149735" bIns="74868" rtlCol="0">
            <a:spAutoFit/>
          </a:bodyPr>
          <a:lstStyle/>
          <a:p>
            <a:pPr algn="ctr"/>
            <a:r>
              <a:rPr lang="en-US" sz="39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9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5200" b="1" dirty="0">
                <a:solidFill>
                  <a:schemeClr val="bg1"/>
                </a:solidFill>
                <a:latin typeface="Arial" panose="020B0604020202020204" pitchFamily="34" charset="0"/>
                <a:ea typeface="Arial-Rounded" pitchFamily="34" charset="0"/>
                <a:cs typeface="Arial" panose="020B0604020202020204" pitchFamily="34" charset="0"/>
              </a:rPr>
              <a:t>32</a:t>
            </a:r>
          </a:p>
        </p:txBody>
      </p:sp>
      <p:sp>
        <p:nvSpPr>
          <p:cNvPr id="24" name="TextBox 23"/>
          <p:cNvSpPr txBox="1"/>
          <p:nvPr/>
        </p:nvSpPr>
        <p:spPr>
          <a:xfrm>
            <a:off x="5042848" y="3910963"/>
            <a:ext cx="6374433" cy="944456"/>
          </a:xfrm>
          <a:prstGeom prst="rect">
            <a:avLst/>
          </a:prstGeom>
          <a:noFill/>
        </p:spPr>
        <p:txBody>
          <a:bodyPr wrap="none" lIns="112361" tIns="56181" rIns="112361" bIns="56181" rtlCol="0">
            <a:spAutoFit/>
          </a:bodyPr>
          <a:lstStyle>
            <a:defPPr>
              <a:defRPr lang="en-US"/>
            </a:defPPr>
            <a:lvl1pPr>
              <a:defRPr sz="4000">
                <a:solidFill>
                  <a:srgbClr val="FF0000"/>
                </a:solidFill>
                <a:effectLst>
                  <a:outerShdw blurRad="50800" dist="38100" dir="13500000" algn="br" rotWithShape="0">
                    <a:prstClr val="black">
                      <a:alpha val="40000"/>
                    </a:prstClr>
                  </a:outerShdw>
                </a:effectLst>
                <a:latin typeface="iCiel Pony" panose="02000000000000000000" pitchFamily="2" charset="0"/>
              </a:defRPr>
            </a:lvl1pPr>
          </a:lstStyle>
          <a:p>
            <a:r>
              <a:rPr lang="en-US" sz="5400" b="1" dirty="0" err="1">
                <a:solidFill>
                  <a:srgbClr val="0070C0"/>
                </a:solidFill>
                <a:latin typeface="Arial" panose="020B0604020202020204" pitchFamily="34" charset="0"/>
                <a:cs typeface="Arial" panose="020B0604020202020204" pitchFamily="34" charset="0"/>
              </a:rPr>
              <a:t>Chơi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chong</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chóng</a:t>
            </a:r>
            <a:endParaRPr lang="en-US" sz="5400" b="1" dirty="0">
              <a:solidFill>
                <a:srgbClr val="0070C0"/>
              </a:solidFill>
              <a:latin typeface="Arial" panose="020B0604020202020204" pitchFamily="34" charset="0"/>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sp>
        <p:nvSpPr>
          <p:cNvPr id="3" name="TextBox 2"/>
          <p:cNvSpPr txBox="1"/>
          <p:nvPr/>
        </p:nvSpPr>
        <p:spPr>
          <a:xfrm>
            <a:off x="5261906" y="5834247"/>
            <a:ext cx="5521507" cy="867512"/>
          </a:xfrm>
          <a:prstGeom prst="rect">
            <a:avLst/>
          </a:prstGeom>
          <a:noFill/>
        </p:spPr>
        <p:txBody>
          <a:bodyPr wrap="none" lIns="112361" tIns="56181" rIns="112361" bIns="56181" rtlCol="0">
            <a:spAutoFit/>
          </a:bodyPr>
          <a:lstStyle/>
          <a:p>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Luyện tập – Tiết 4</a:t>
            </a: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3456817" y="5519358"/>
            <a:ext cx="1540937" cy="1365087"/>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053"/>
          <a:stretch/>
        </p:blipFill>
        <p:spPr>
          <a:xfrm>
            <a:off x="2578909" y="5596598"/>
            <a:ext cx="2078652" cy="2760057"/>
          </a:xfrm>
          <a:prstGeom prst="rect">
            <a:avLst/>
          </a:prstGeom>
        </p:spPr>
      </p:pic>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Arial" panose="020B0604020202020204" pitchFamily="34" charset="0"/>
                <a:cs typeface="Arial" panose="020B0604020202020204" pitchFamily="34" charset="0"/>
              </a:rPr>
              <a:t>3</a:t>
            </a:r>
          </a:p>
        </p:txBody>
      </p:sp>
      <p:sp>
        <p:nvSpPr>
          <p:cNvPr id="15" name="TextBox 14"/>
          <p:cNvSpPr txBox="1"/>
          <p:nvPr/>
        </p:nvSpPr>
        <p:spPr>
          <a:xfrm>
            <a:off x="1152126" y="609546"/>
            <a:ext cx="12722135"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dấu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a:t>
            </a:r>
          </a:p>
        </p:txBody>
      </p:sp>
      <p:sp>
        <p:nvSpPr>
          <p:cNvPr id="16" name="TextBox 15"/>
          <p:cNvSpPr txBox="1"/>
          <p:nvPr/>
        </p:nvSpPr>
        <p:spPr>
          <a:xfrm>
            <a:off x="923994" y="1461098"/>
            <a:ext cx="6901160" cy="4037610"/>
          </a:xfrm>
          <a:prstGeom prst="rect">
            <a:avLst/>
          </a:prstGeom>
          <a:noFill/>
        </p:spPr>
        <p:txBody>
          <a:bodyPr wrap="square" lIns="112361" tIns="56181" rIns="112361" bIns="56181" rtlCol="0">
            <a:spAutoFit/>
          </a:bodyPr>
          <a:lstStyle/>
          <a:p>
            <a:pPr marL="514350" indent="-514350" algn="just">
              <a:lnSpc>
                <a:spcPct val="150000"/>
              </a:lnSpc>
              <a:buFontTx/>
              <a:buAutoNum type="alphaLcPeriod"/>
            </a:pP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kiếm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nhiều</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dẻ</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Hai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lớn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vừa</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924" y="1381432"/>
            <a:ext cx="4185138" cy="3128825"/>
          </a:xfrm>
          <a:prstGeom prst="rect">
            <a:avLst/>
          </a:prstGeom>
          <a:ln>
            <a:noFill/>
          </a:ln>
          <a:effectLst>
            <a:softEdge rad="112500"/>
          </a:effectLst>
        </p:spPr>
      </p:pic>
      <p:sp>
        <p:nvSpPr>
          <p:cNvPr id="5" name="Rectangle 4"/>
          <p:cNvSpPr/>
          <p:nvPr/>
        </p:nvSpPr>
        <p:spPr>
          <a:xfrm>
            <a:off x="5784980" y="4633671"/>
            <a:ext cx="8590852" cy="3416320"/>
          </a:xfrm>
          <a:prstGeom prst="rect">
            <a:avLst/>
          </a:prstGeom>
        </p:spPr>
        <p:txBody>
          <a:bodyPr wrap="square">
            <a:spAutoFit/>
          </a:bodyPr>
          <a:lstStyle/>
          <a:p>
            <a:pPr algn="just">
              <a:lnSpc>
                <a:spcPct val="15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b. Chị tớ luôn quan tâm chăm sóc tớ.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thường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hướng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dẫn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lắm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6" name="TextBox 5"/>
          <p:cNvSpPr txBox="1"/>
          <p:nvPr/>
        </p:nvSpPr>
        <p:spPr>
          <a:xfrm>
            <a:off x="3255312" y="1610105"/>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6" name="TextBox 25"/>
          <p:cNvSpPr txBox="1"/>
          <p:nvPr/>
        </p:nvSpPr>
        <p:spPr>
          <a:xfrm>
            <a:off x="14150674" y="5667362"/>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7" name="TextBox 26"/>
          <p:cNvSpPr txBox="1"/>
          <p:nvPr/>
        </p:nvSpPr>
        <p:spPr>
          <a:xfrm>
            <a:off x="11084762" y="4836235"/>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8" name="TextBox 27"/>
          <p:cNvSpPr txBox="1"/>
          <p:nvPr/>
        </p:nvSpPr>
        <p:spPr>
          <a:xfrm>
            <a:off x="8255132" y="6460354"/>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9" name="TextBox 28"/>
          <p:cNvSpPr txBox="1"/>
          <p:nvPr/>
        </p:nvSpPr>
        <p:spPr>
          <a:xfrm>
            <a:off x="3165667" y="3961050"/>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17" name="Straight Connector 16"/>
          <p:cNvCxnSpPr/>
          <p:nvPr/>
        </p:nvCxnSpPr>
        <p:spPr>
          <a:xfrm>
            <a:off x="1572979" y="2153421"/>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55665" y="2153421"/>
            <a:ext cx="1541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832" y="4472935"/>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06243" y="4464764"/>
            <a:ext cx="1541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38619" y="5328211"/>
            <a:ext cx="20521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514354" y="5322422"/>
            <a:ext cx="18656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75215" y="6202609"/>
            <a:ext cx="532280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00293" y="6970830"/>
            <a:ext cx="22573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26745" y="6970830"/>
            <a:ext cx="43990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41098" y="2153421"/>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4026541" y="2140091"/>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2018396" y="4484653"/>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4046692" y="4485422"/>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9935733" y="5356163"/>
            <a:ext cx="591829" cy="430887"/>
          </a:xfrm>
          <a:prstGeom prst="rect">
            <a:avLst/>
          </a:prstGeom>
          <a:noFill/>
        </p:spPr>
        <p:txBody>
          <a:bodyPr wrap="none" rtlCol="0">
            <a:spAutoFit/>
          </a:bodyPr>
          <a:lstStyle/>
          <a:p>
            <a:r>
              <a:rPr lang="en-US" b="1" dirty="0">
                <a:solidFill>
                  <a:srgbClr val="00B050"/>
                </a:solidFill>
                <a:latin typeface="Arial" panose="020B0604020202020204" pitchFamily="34" charset="0"/>
                <a:cs typeface="Arial" panose="020B0604020202020204" pitchFamily="34" charset="0"/>
              </a:rPr>
              <a:t>HĐ</a:t>
            </a:r>
            <a:endParaRPr lang="vi-VN" b="1" dirty="0">
              <a:solidFill>
                <a:srgbClr val="00B050"/>
              </a:solidFill>
              <a:latin typeface="Arial" panose="020B0604020202020204" pitchFamily="34" charset="0"/>
              <a:cs typeface="Arial" panose="020B0604020202020204" pitchFamily="34" charset="0"/>
            </a:endParaRPr>
          </a:p>
        </p:txBody>
      </p:sp>
      <p:sp>
        <p:nvSpPr>
          <p:cNvPr id="34" name="TextBox 33"/>
          <p:cNvSpPr txBox="1"/>
          <p:nvPr/>
        </p:nvSpPr>
        <p:spPr>
          <a:xfrm>
            <a:off x="12318208" y="5283264"/>
            <a:ext cx="591829" cy="430887"/>
          </a:xfrm>
          <a:prstGeom prst="rect">
            <a:avLst/>
          </a:prstGeom>
          <a:noFill/>
        </p:spPr>
        <p:txBody>
          <a:bodyPr wrap="none" rtlCol="0">
            <a:spAutoFit/>
          </a:bodyPr>
          <a:lstStyle/>
          <a:p>
            <a:r>
              <a:rPr lang="en-US" b="1" dirty="0">
                <a:solidFill>
                  <a:srgbClr val="00B050"/>
                </a:solidFill>
                <a:latin typeface="Arial" panose="020B0604020202020204" pitchFamily="34" charset="0"/>
                <a:cs typeface="Arial" panose="020B0604020202020204" pitchFamily="34" charset="0"/>
              </a:rPr>
              <a:t>HĐ</a:t>
            </a:r>
            <a:endParaRPr lang="vi-VN" b="1" dirty="0">
              <a:solidFill>
                <a:srgbClr val="00B050"/>
              </a:solidFill>
              <a:latin typeface="Arial" panose="020B0604020202020204" pitchFamily="34" charset="0"/>
              <a:cs typeface="Arial" panose="020B0604020202020204" pitchFamily="34" charset="0"/>
            </a:endParaRPr>
          </a:p>
        </p:txBody>
      </p:sp>
      <p:sp>
        <p:nvSpPr>
          <p:cNvPr id="35" name="TextBox 34"/>
          <p:cNvSpPr txBox="1"/>
          <p:nvPr/>
        </p:nvSpPr>
        <p:spPr>
          <a:xfrm>
            <a:off x="10832438" y="6124384"/>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6769408" y="6960735"/>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sp>
        <p:nvSpPr>
          <p:cNvPr id="37" name="TextBox 36"/>
          <p:cNvSpPr txBox="1"/>
          <p:nvPr/>
        </p:nvSpPr>
        <p:spPr>
          <a:xfrm>
            <a:off x="10527562" y="7007348"/>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cxnSp>
        <p:nvCxnSpPr>
          <p:cNvPr id="38" name="Straight Connector 37"/>
          <p:cNvCxnSpPr/>
          <p:nvPr/>
        </p:nvCxnSpPr>
        <p:spPr>
          <a:xfrm>
            <a:off x="2129557" y="1151233"/>
            <a:ext cx="2257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65322" y="1132572"/>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 y="8136149"/>
            <a:ext cx="14722721" cy="648000"/>
          </a:xfrm>
          <a:prstGeom prst="rect">
            <a:avLst/>
          </a:prstGeom>
          <a:solidFill>
            <a:srgbClr val="FFFF00"/>
          </a:solid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Dấu phẩy ngăn cách giữa các từ cùng chỉ sự vật, cùng chỉ hoạt động trong câu văn</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55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down)">
                                      <p:cBhvr>
                                        <p:cTn id="92" dur="500"/>
                                        <p:tgtEl>
                                          <p:spTgt spid="3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down)">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P spid="4" grpId="0"/>
      <p:bldP spid="30" grpId="0"/>
      <p:bldP spid="31" grpId="0"/>
      <p:bldP spid="32" grpId="0"/>
      <p:bldP spid="33" grpId="0"/>
      <p:bldP spid="34" grpId="0"/>
      <p:bldP spid="35" grpId="0"/>
      <p:bldP spid="36" grpId="0"/>
      <p:bldP spid="3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2925343" y="1318114"/>
            <a:ext cx="7598278" cy="1050191"/>
          </a:xfrm>
          <a:prstGeom prst="rect">
            <a:avLst/>
          </a:prstGeom>
          <a:noFill/>
        </p:spPr>
        <p:txBody>
          <a:bodyPr wrap="square" lIns="112361" tIns="56181" rIns="112361" bIns="56181" rtlCol="0">
            <a:spAutoFit/>
          </a:bodyPr>
          <a:lstStyle/>
          <a:p>
            <a:pPr algn="just">
              <a:lnSpc>
                <a:spcPct val="125000"/>
              </a:lnSpc>
              <a:spcBef>
                <a:spcPts val="820"/>
              </a:spcBef>
            </a:pPr>
            <a:r>
              <a:rPr lang="en-US" sz="54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4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cảm</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gia</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05254" y="4987444"/>
            <a:ext cx="842093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tập</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sử</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dụng</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dấu</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phẩy</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986740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927122" y="1191479"/>
            <a:ext cx="2924447" cy="2595671"/>
          </a:xfrm>
          <a:prstGeom prst="rect">
            <a:avLst/>
          </a:prstGeom>
        </p:spPr>
      </p:pic>
      <p:pic>
        <p:nvPicPr>
          <p:cNvPr id="9" name="图片 6"/>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a:fillRect/>
          </a:stretch>
        </p:blipFill>
        <p:spPr>
          <a:xfrm rot="19502702">
            <a:off x="642074" y="322455"/>
            <a:ext cx="2332717" cy="3634027"/>
          </a:xfrm>
          <a:prstGeom prst="rect">
            <a:avLst/>
          </a:prstGeom>
        </p:spPr>
      </p:pic>
      <p:pic>
        <p:nvPicPr>
          <p:cNvPr id="10" name="Picture 8" descr="Dơi, chim và họ nhà thú | Mầm Non Đô Thị Sài Đ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1780" y="537693"/>
            <a:ext cx="3176236" cy="16658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24703" y="2787507"/>
            <a:ext cx="10367076" cy="2740818"/>
          </a:xfrm>
          <a:prstGeom prst="rect">
            <a:avLst/>
          </a:prstGeom>
          <a:noFill/>
        </p:spPr>
        <p:txBody>
          <a:bodyPr wrap="square" lIns="149799" tIns="74900" rIns="149799" bIns="74900" rtlCol="0">
            <a:spAutoFit/>
          </a:bodyPr>
          <a:lstStyle/>
          <a:p>
            <a:pPr>
              <a:lnSpc>
                <a:spcPct val="150000"/>
              </a:lnSpc>
            </a:pPr>
            <a:r>
              <a:rPr lang="en-US" sz="3900" b="1" dirty="0">
                <a:solidFill>
                  <a:srgbClr val="FF0000"/>
                </a:solidFill>
                <a:latin typeface="Arial" panose="020B0604020202020204" pitchFamily="34" charset="0"/>
                <a:ea typeface="Arial-Rounded" panose="020B0500000000000000" pitchFamily="34" charset="0"/>
                <a:cs typeface="Arial" panose="020B0604020202020204" pitchFamily="34" charset="0"/>
              </a:rPr>
              <a:t>             Vận dụng – Định hướng tiếp theo</a:t>
            </a:r>
          </a:p>
          <a:p>
            <a:pPr marL="468122" indent="-468122" algn="ctr">
              <a:lnSpc>
                <a:spcPct val="150000"/>
              </a:lnSpc>
              <a:buFontTx/>
              <a:buChar char="-"/>
            </a:pP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Ôn</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tập</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cách</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dùng</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dấu</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phẩy</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marL="468122" indent="-468122" algn="ctr">
              <a:lnSpc>
                <a:spcPct val="150000"/>
              </a:lnSpc>
              <a:buFontTx/>
              <a:buChar char="-"/>
            </a:pP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Xem</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trước</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bài</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sau</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a:t>
            </a:r>
          </a:p>
        </p:txBody>
      </p:sp>
      <p:pic>
        <p:nvPicPr>
          <p:cNvPr id="12" name="图片 14340" descr="28"/>
          <p:cNvPicPr>
            <a:picLocks noChangeAspect="1"/>
          </p:cNvPicPr>
          <p:nvPr/>
        </p:nvPicPr>
        <p:blipFill>
          <a:blip r:embed="rId7"/>
          <a:stretch>
            <a:fillRect/>
          </a:stretch>
        </p:blipFill>
        <p:spPr>
          <a:xfrm>
            <a:off x="11272965" y="5982150"/>
            <a:ext cx="3280180" cy="2694950"/>
          </a:xfrm>
          <a:prstGeom prst="rect">
            <a:avLst/>
          </a:prstGeom>
          <a:noFill/>
          <a:ln w="9525">
            <a:noFill/>
          </a:ln>
        </p:spPr>
      </p:pic>
    </p:spTree>
    <p:extLst>
      <p:ext uri="{BB962C8B-B14F-4D97-AF65-F5344CB8AC3E}">
        <p14:creationId xmlns:p14="http://schemas.microsoft.com/office/powerpoint/2010/main" val="2206671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425" y="-364503"/>
            <a:ext cx="13000625" cy="8492259"/>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979849" y="1103257"/>
            <a:ext cx="3458903" cy="3070042"/>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870040" y="3455340"/>
            <a:ext cx="9217421" cy="1802768"/>
          </a:xfrm>
          <a:prstGeom prst="rect">
            <a:avLst/>
          </a:prstGeom>
          <a:noFill/>
        </p:spPr>
        <p:txBody>
          <a:bodyPr wrap="square" lIns="112361" tIns="56181" rIns="112361" bIns="56181" rtlCol="0">
            <a:spAutoFit/>
          </a:bodyPr>
          <a:lstStyle/>
          <a:p>
            <a:pPr algn="ctr">
              <a:lnSpc>
                <a:spcPct val="150000"/>
              </a:lnSpc>
            </a:pPr>
            <a:r>
              <a:rPr lang="en-US" sz="3900" b="1" dirty="0" err="1">
                <a:solidFill>
                  <a:srgbClr val="FF0000"/>
                </a:solidFill>
                <a:latin typeface="Arial" panose="020B0604020202020204" pitchFamily="34" charset="0"/>
                <a:cs typeface="Arial" panose="020B0604020202020204" pitchFamily="34" charset="0"/>
              </a:rPr>
              <a:t>Tạm</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biệt</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và</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hẹn</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gặp</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lại</a:t>
            </a:r>
            <a:r>
              <a:rPr lang="en-US" sz="3900" b="1" dirty="0">
                <a:solidFill>
                  <a:srgbClr val="FF0000"/>
                </a:solidFill>
                <a:latin typeface="Arial" panose="020B0604020202020204" pitchFamily="34" charset="0"/>
                <a:cs typeface="Arial" panose="020B0604020202020204" pitchFamily="34" charset="0"/>
              </a:rPr>
              <a:t> </a:t>
            </a:r>
          </a:p>
          <a:p>
            <a:pPr algn="ctr">
              <a:lnSpc>
                <a:spcPct val="150000"/>
              </a:lnSpc>
            </a:pPr>
            <a:r>
              <a:rPr lang="en-US" sz="3900" b="1" dirty="0" err="1">
                <a:solidFill>
                  <a:srgbClr val="FF0000"/>
                </a:solidFill>
                <a:latin typeface="Arial" panose="020B0604020202020204" pitchFamily="34" charset="0"/>
                <a:cs typeface="Arial" panose="020B0604020202020204" pitchFamily="34" charset="0"/>
              </a:rPr>
              <a:t>các</a:t>
            </a:r>
            <a:r>
              <a:rPr lang="en-US" sz="3900" b="1" dirty="0">
                <a:solidFill>
                  <a:srgbClr val="FF0000"/>
                </a:solidFill>
                <a:latin typeface="Arial" panose="020B0604020202020204" pitchFamily="34" charset="0"/>
                <a:cs typeface="Arial" panose="020B0604020202020204" pitchFamily="34" charset="0"/>
              </a:rPr>
              <a:t> con </a:t>
            </a:r>
            <a:r>
              <a:rPr lang="en-US" sz="3900" b="1" dirty="0" err="1">
                <a:solidFill>
                  <a:srgbClr val="FF0000"/>
                </a:solidFill>
                <a:latin typeface="Arial" panose="020B0604020202020204" pitchFamily="34" charset="0"/>
                <a:cs typeface="Arial" panose="020B0604020202020204" pitchFamily="34" charset="0"/>
              </a:rPr>
              <a:t>vào</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những</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tiết</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học</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sau</a:t>
            </a:r>
            <a:r>
              <a:rPr lang="en-US" sz="3900" b="1" dirty="0">
                <a:solidFill>
                  <a:srgbClr val="FF0000"/>
                </a:solidFill>
                <a:latin typeface="Arial" panose="020B0604020202020204" pitchFamily="34" charset="0"/>
                <a:cs typeface="Arial" panose="020B0604020202020204" pitchFamily="34" charset="0"/>
              </a:rPr>
              <a:t>!</a:t>
            </a:r>
          </a:p>
        </p:txBody>
      </p:sp>
      <p:pic>
        <p:nvPicPr>
          <p:cNvPr id="12" name="图片 14340" descr="28"/>
          <p:cNvPicPr>
            <a:picLocks noChangeAspect="1"/>
          </p:cNvPicPr>
          <p:nvPr/>
        </p:nvPicPr>
        <p:blipFill>
          <a:blip r:embed="rId6"/>
          <a:stretch>
            <a:fillRect/>
          </a:stretch>
        </p:blipFill>
        <p:spPr>
          <a:xfrm>
            <a:off x="11272965" y="5982150"/>
            <a:ext cx="3280180" cy="2694950"/>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705654" y="238816"/>
            <a:ext cx="2522370" cy="3929479"/>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8094" y="537693"/>
            <a:ext cx="3409922" cy="17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Arial" panose="020B0604020202020204" pitchFamily="34" charset="0"/>
              <a:cs typeface="Arial" panose="020B0604020202020204" pitchFamily="34" charset="0"/>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Arial" panose="020B0604020202020204" pitchFamily="34" charset="0"/>
              <a:cs typeface="Arial" panose="020B0604020202020204" pitchFamily="34" charset="0"/>
            </a:endParaRPr>
          </a:p>
        </p:txBody>
      </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900" b="1" dirty="0">
                <a:solidFill>
                  <a:srgbClr val="00B0F0"/>
                </a:solidFill>
                <a:latin typeface="Arial" panose="020B0604020202020204" pitchFamily="34" charset="0"/>
                <a:ea typeface="Arial-Rounded" panose="020B0500000000000000" pitchFamily="34" charset="0"/>
                <a:cs typeface="Arial" panose="020B0604020202020204" pitchFamily="34" charset="0"/>
              </a:rPr>
              <a:t> 17</a:t>
            </a:r>
          </a:p>
        </p:txBody>
      </p:sp>
      <p:sp>
        <p:nvSpPr>
          <p:cNvPr id="29" name="TextBox 28"/>
          <p:cNvSpPr txBox="1"/>
          <p:nvPr/>
        </p:nvSpPr>
        <p:spPr>
          <a:xfrm>
            <a:off x="2252330" y="375175"/>
            <a:ext cx="11532605" cy="1715259"/>
          </a:xfrm>
          <a:prstGeom prst="rect">
            <a:avLst/>
          </a:prstGeom>
          <a:noFill/>
        </p:spPr>
        <p:txBody>
          <a:bodyPr wrap="square" lIns="149735" tIns="74868" rIns="149735" bIns="74868" rtlCol="0">
            <a:spAutoFit/>
          </a:bodyPr>
          <a:lstStyle/>
          <a:p>
            <a:pPr algn="ct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ấm</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gia</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đình</a:t>
            </a:r>
            <a:endPar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sp>
        <p:nvSpPr>
          <p:cNvPr id="3" name="TextBox 2"/>
          <p:cNvSpPr txBox="1"/>
          <p:nvPr/>
        </p:nvSpPr>
        <p:spPr>
          <a:xfrm>
            <a:off x="1171125" y="4748198"/>
            <a:ext cx="12416040" cy="1621564"/>
          </a:xfrm>
          <a:prstGeom prst="rect">
            <a:avLst/>
          </a:prstGeom>
          <a:noFill/>
        </p:spPr>
        <p:txBody>
          <a:bodyPr wrap="square" lIns="112361" tIns="56181" rIns="112361" bIns="56181" rtlCol="0">
            <a:spAutoFit/>
          </a:bodyPr>
          <a:lstStyle/>
          <a:p>
            <a:pPr algn="ct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Mở</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rộng</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vốn</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từ</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về</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tình</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cảm</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gia</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đình</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a:t>
            </a:r>
          </a:p>
          <a:p>
            <a:pPr algn="ct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Dấu</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phẩy</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 tr 135</a:t>
            </a: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3169425" y="2880426"/>
            <a:ext cx="1540937" cy="1365087"/>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DCF6D4DC-99EC-258B-2337-74AE78B6EB2A}"/>
              </a:ext>
            </a:extLst>
          </p:cNvPr>
          <p:cNvSpPr txBox="1"/>
          <p:nvPr/>
        </p:nvSpPr>
        <p:spPr>
          <a:xfrm>
            <a:off x="5126914" y="3347715"/>
            <a:ext cx="3192472" cy="867512"/>
          </a:xfrm>
          <a:prstGeom prst="rect">
            <a:avLst/>
          </a:prstGeom>
          <a:noFill/>
        </p:spPr>
        <p:txBody>
          <a:bodyPr wrap="none" lIns="112361" tIns="56181" rIns="112361" bIns="56181" rtlCol="0">
            <a:spAutoFit/>
          </a:bodyPr>
          <a:lstStyle/>
          <a:p>
            <a:r>
              <a:rPr lang="en-US" sz="4900" b="1" dirty="0" err="1">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Luyện</a:t>
            </a:r>
            <a:r>
              <a:rPr lang="en-US" sz="4900" b="1" dirty="0">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tập</a:t>
            </a:r>
            <a:endParaRPr lang="en-US" sz="4900" b="1" dirty="0">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419652"/>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2925343" y="1318114"/>
            <a:ext cx="7598278" cy="1050191"/>
          </a:xfrm>
          <a:prstGeom prst="rect">
            <a:avLst/>
          </a:prstGeom>
          <a:noFill/>
        </p:spPr>
        <p:txBody>
          <a:bodyPr wrap="square" lIns="112361" tIns="56181" rIns="112361" bIns="56181" rtlCol="0">
            <a:spAutoFit/>
          </a:bodyPr>
          <a:lstStyle/>
          <a:p>
            <a:pPr algn="just">
              <a:lnSpc>
                <a:spcPct val="125000"/>
              </a:lnSpc>
              <a:spcBef>
                <a:spcPts val="820"/>
              </a:spcBef>
            </a:pPr>
            <a:r>
              <a:rPr lang="en-US" sz="54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4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cảm</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gia</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05254" y="4987444"/>
            <a:ext cx="842093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tập</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sử</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dụng</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dấu</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phẩy</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14127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71" y="584790"/>
            <a:ext cx="2000736" cy="1523409"/>
          </a:xfrm>
          <a:prstGeom prst="rect">
            <a:avLst/>
          </a:prstGeom>
        </p:spPr>
      </p:pic>
      <p:grpSp>
        <p:nvGrpSpPr>
          <p:cNvPr id="12" name="Group 11">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3"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499389" y="560923"/>
            <a:ext cx="11033580" cy="8125877"/>
            <a:chOff x="1241677" y="442834"/>
            <a:chExt cx="9137146" cy="6415166"/>
          </a:xfrm>
        </p:grpSpPr>
        <p:pic>
          <p:nvPicPr>
            <p:cNvPr id="16" name="图片 9220" descr="21"/>
            <p:cNvPicPr>
              <a:picLocks noChangeAspect="1"/>
            </p:cNvPicPr>
            <p:nvPr/>
          </p:nvPicPr>
          <p:blipFill>
            <a:blip r:embed="rId4"/>
            <a:stretch>
              <a:fillRect/>
            </a:stretch>
          </p:blipFill>
          <p:spPr>
            <a:xfrm>
              <a:off x="1241677" y="442834"/>
              <a:ext cx="9137146" cy="6415166"/>
            </a:xfrm>
            <a:prstGeom prst="rect">
              <a:avLst/>
            </a:prstGeom>
            <a:noFill/>
            <a:ln w="9525">
              <a:noFill/>
            </a:ln>
          </p:spPr>
        </p:pic>
        <p:sp>
          <p:nvSpPr>
            <p:cNvPr id="2" name="TextBox 1"/>
            <p:cNvSpPr txBox="1"/>
            <p:nvPr/>
          </p:nvSpPr>
          <p:spPr>
            <a:xfrm rot="21246880">
              <a:off x="5149955" y="1367116"/>
              <a:ext cx="1892090" cy="2478411"/>
            </a:xfrm>
            <a:prstGeom prst="rect">
              <a:avLst/>
            </a:prstGeom>
            <a:noFill/>
          </p:spPr>
          <p:txBody>
            <a:bodyPr wrap="square" rtlCol="0">
              <a:spAutoFit/>
            </a:bodyPr>
            <a:lstStyle/>
            <a:p>
              <a:r>
                <a:rPr lang="en-US" sz="6600" b="1" dirty="0">
                  <a:solidFill>
                    <a:srgbClr val="FF0000"/>
                  </a:solidFill>
                  <a:latin typeface="Arial" panose="020B0604020202020204" pitchFamily="34" charset="0"/>
                  <a:cs typeface="Arial" panose="020B0604020202020204" pitchFamily="34" charset="0"/>
                </a:rPr>
                <a:t>ÔN BÀI CŨ</a:t>
              </a:r>
            </a:p>
          </p:txBody>
        </p:sp>
      </p:gr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3572281" y="524856"/>
            <a:ext cx="1121809" cy="1747612"/>
          </a:xfrm>
          <a:prstGeom prst="rect">
            <a:avLst/>
          </a:prstGeom>
        </p:spPr>
      </p:pic>
      <p:pic>
        <p:nvPicPr>
          <p:cNvPr id="18" name="图片 20"/>
          <p:cNvPicPr>
            <a:picLocks noChangeAspect="1"/>
          </p:cNvPicPr>
          <p:nvPr/>
        </p:nvPicPr>
        <p:blipFill>
          <a:blip r:embed="rId6"/>
          <a:stretch>
            <a:fillRect/>
          </a:stretch>
        </p:blipFill>
        <p:spPr>
          <a:xfrm>
            <a:off x="360011" y="578296"/>
            <a:ext cx="1414322" cy="1352105"/>
          </a:xfrm>
          <a:prstGeom prst="rect">
            <a:avLst/>
          </a:prstGeom>
          <a:noFill/>
          <a:ln w="9525">
            <a:noFill/>
          </a:ln>
        </p:spPr>
      </p:pic>
    </p:spTree>
    <p:extLst>
      <p:ext uri="{BB962C8B-B14F-4D97-AF65-F5344CB8AC3E}">
        <p14:creationId xmlns:p14="http://schemas.microsoft.com/office/powerpoint/2010/main" val="433999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56" y="615919"/>
            <a:ext cx="10807452" cy="1679046"/>
          </a:xfrm>
        </p:spPr>
        <p:txBody>
          <a:bodyPr>
            <a:normAutofit/>
          </a:bodyPr>
          <a:lstStyle/>
          <a:p>
            <a:pPr algn="ct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Hỏi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đáp</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giờ</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chơi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trường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2473967" y="4626436"/>
            <a:ext cx="2811208" cy="474695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2" y="2805727"/>
            <a:ext cx="2778335" cy="586762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6433" b="9418"/>
          <a:stretch/>
        </p:blipFill>
        <p:spPr>
          <a:xfrm>
            <a:off x="4497790" y="2951018"/>
            <a:ext cx="7679704" cy="5722337"/>
          </a:xfrm>
          <a:prstGeom prst="rect">
            <a:avLst/>
          </a:prstGeom>
        </p:spPr>
      </p:pic>
      <p:sp>
        <p:nvSpPr>
          <p:cNvPr id="13" name="Rounded Rectangle 12"/>
          <p:cNvSpPr/>
          <p:nvPr/>
        </p:nvSpPr>
        <p:spPr>
          <a:xfrm>
            <a:off x="2119655" y="386778"/>
            <a:ext cx="10807453" cy="190818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6587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Arial" panose="020B0604020202020204" pitchFamily="34" charset="0"/>
                <a:cs typeface="Arial" panose="020B0604020202020204" pitchFamily="34" charset="0"/>
              </a:rPr>
              <a:t>1</a:t>
            </a:r>
          </a:p>
        </p:txBody>
      </p:sp>
      <p:sp>
        <p:nvSpPr>
          <p:cNvPr id="20" name="TextBox 19"/>
          <p:cNvSpPr txBox="1"/>
          <p:nvPr/>
        </p:nvSpPr>
        <p:spPr>
          <a:xfrm>
            <a:off x="1100444" y="758006"/>
            <a:ext cx="8925500"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a:latin typeface="Arial" panose="020B0604020202020204" pitchFamily="34" charset="0"/>
                <a:cs typeface="Arial" panose="020B0604020202020204" pitchFamily="34" charset="0"/>
              </a:rPr>
              <a:t>Tìm từ ngữ về tình cảm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a:t>
            </a:r>
          </a:p>
        </p:txBody>
      </p:sp>
      <p:pic>
        <p:nvPicPr>
          <p:cNvPr id="18"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6139" y="6939495"/>
            <a:ext cx="4356336" cy="1566512"/>
          </a:xfrm>
          <a:prstGeom prst="rect">
            <a:avLst/>
          </a:prstGeom>
        </p:spPr>
      </p:pic>
      <p:sp>
        <p:nvSpPr>
          <p:cNvPr id="29" name="TextBox 28"/>
          <p:cNvSpPr txBox="1"/>
          <p:nvPr/>
        </p:nvSpPr>
        <p:spPr>
          <a:xfrm>
            <a:off x="2205711" y="3278599"/>
            <a:ext cx="3374169" cy="1683120"/>
          </a:xfrm>
          <a:prstGeom prst="rect">
            <a:avLst/>
          </a:prstGeom>
          <a:noFill/>
        </p:spPr>
        <p:txBody>
          <a:bodyPr wrap="square" lIns="112361" tIns="56181" rIns="112361" bIns="56181" rtlCol="0">
            <a:spAutoFit/>
          </a:bodyPr>
          <a:lstStyle/>
          <a:p>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mối</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hệ</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gia</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đình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43131">
                        <a14:foregroundMark x1="17891" y1="38737" x2="30671" y2="32000"/>
                        <a14:foregroundMark x1="35144" y1="9263" x2="34824" y2="21895"/>
                      </a14:backgroundRemoval>
                    </a14:imgEffect>
                  </a14:imgLayer>
                </a14:imgProps>
              </a:ext>
              <a:ext uri="{28A0092B-C50C-407E-A947-70E740481C1C}">
                <a14:useLocalDpi xmlns:a14="http://schemas.microsoft.com/office/drawing/2010/main" val="0"/>
              </a:ext>
            </a:extLst>
          </a:blip>
          <a:srcRect r="56709"/>
          <a:stretch/>
        </p:blipFill>
        <p:spPr>
          <a:xfrm>
            <a:off x="0" y="4540955"/>
            <a:ext cx="2010815" cy="3697029"/>
          </a:xfrm>
          <a:prstGeom prst="rect">
            <a:avLst/>
          </a:prstGeom>
        </p:spPr>
      </p:pic>
      <p:sp>
        <p:nvSpPr>
          <p:cNvPr id="2" name="Cloud Callout 1"/>
          <p:cNvSpPr/>
          <p:nvPr/>
        </p:nvSpPr>
        <p:spPr>
          <a:xfrm>
            <a:off x="1723163" y="2967990"/>
            <a:ext cx="3840031" cy="2268220"/>
          </a:xfrm>
          <a:prstGeom prst="cloudCallout">
            <a:avLst>
              <a:gd name="adj1" fmla="val -43066"/>
              <a:gd name="adj2" fmla="val 603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spcCol="0" rtlCol="0" anchor="ctr"/>
          <a:lstStyle/>
          <a:p>
            <a:pPr algn="ctr"/>
            <a:endParaRPr lang="en-US" b="1">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8">
            <a:extLst>
              <a:ext uri="{BEBA8EAE-BF5A-486C-A8C5-ECC9F3942E4B}">
                <a14:imgProps xmlns:a14="http://schemas.microsoft.com/office/drawing/2010/main">
                  <a14:imgLayer r:embed="rId7">
                    <a14:imgEffect>
                      <a14:backgroundRemoval t="0" b="99789" l="44728" r="94728">
                        <a14:foregroundMark x1="62141" y1="34526" x2="75879" y2="35789"/>
                        <a14:foregroundMark x1="84505" y1="11789" x2="89297" y2="25684"/>
                        <a14:foregroundMark x1="79073" y1="21474" x2="91214" y2="12211"/>
                        <a14:foregroundMark x1="79393" y1="14737" x2="90256" y2="23158"/>
                        <a14:foregroundMark x1="80351" y1="25263" x2="91534" y2="16000"/>
                        <a14:foregroundMark x1="90256" y1="21474" x2="93770" y2="21053"/>
                        <a14:foregroundMark x1="89617" y1="18526" x2="93770" y2="19789"/>
                        <a14:foregroundMark x1="83227" y1="10947" x2="88658" y2="26105"/>
                        <a14:foregroundMark x1="87380" y1="8842" x2="86741" y2="24842"/>
                      </a14:backgroundRemoval>
                    </a14:imgEffect>
                  </a14:imgLayer>
                </a14:imgProps>
              </a:ext>
              <a:ext uri="{28A0092B-C50C-407E-A947-70E740481C1C}">
                <a14:useLocalDpi xmlns:a14="http://schemas.microsoft.com/office/drawing/2010/main" val="0"/>
              </a:ext>
            </a:extLst>
          </a:blip>
          <a:srcRect l="45848" t="-1991" r="6707" b="1991"/>
          <a:stretch/>
        </p:blipFill>
        <p:spPr>
          <a:xfrm>
            <a:off x="134009" y="4325792"/>
            <a:ext cx="2335879" cy="3918718"/>
          </a:xfrm>
          <a:prstGeom prst="rect">
            <a:avLst/>
          </a:prstGeom>
        </p:spPr>
      </p:pic>
      <p:grpSp>
        <p:nvGrpSpPr>
          <p:cNvPr id="3" name="Group 2"/>
          <p:cNvGrpSpPr/>
          <p:nvPr/>
        </p:nvGrpSpPr>
        <p:grpSpPr>
          <a:xfrm>
            <a:off x="6888783" y="1989159"/>
            <a:ext cx="6638187" cy="4040490"/>
            <a:chOff x="6888783" y="1391269"/>
            <a:chExt cx="6638187" cy="4040490"/>
          </a:xfrm>
        </p:grpSpPr>
        <p:grpSp>
          <p:nvGrpSpPr>
            <p:cNvPr id="23" name="组合 8">
              <a:extLst>
                <a:ext uri="{FF2B5EF4-FFF2-40B4-BE49-F238E27FC236}">
                  <a16:creationId xmlns:a16="http://schemas.microsoft.com/office/drawing/2014/main" id="{5F6D462F-AAF5-4684-8BBA-C99289825663}"/>
                </a:ext>
              </a:extLst>
            </p:cNvPr>
            <p:cNvGrpSpPr/>
            <p:nvPr/>
          </p:nvGrpSpPr>
          <p:grpSpPr>
            <a:xfrm>
              <a:off x="6888783" y="1391269"/>
              <a:ext cx="6638187" cy="4040490"/>
              <a:chOff x="4507401" y="1362553"/>
              <a:chExt cx="2416793" cy="4040490"/>
            </a:xfrm>
          </p:grpSpPr>
          <p:sp>
            <p:nvSpPr>
              <p:cNvPr id="24" name="矩形: 圆角 116">
                <a:extLst>
                  <a:ext uri="{FF2B5EF4-FFF2-40B4-BE49-F238E27FC236}">
                    <a16:creationId xmlns:a16="http://schemas.microsoft.com/office/drawing/2014/main" id="{4B1E2A56-47BE-4A41-B08B-92BAE09C3908}"/>
                  </a:ext>
                </a:extLst>
              </p:cNvPr>
              <p:cNvSpPr/>
              <p:nvPr/>
            </p:nvSpPr>
            <p:spPr>
              <a:xfrm>
                <a:off x="4670387" y="1703278"/>
                <a:ext cx="2090821" cy="3416704"/>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cs typeface="Arial" panose="020B0604020202020204" pitchFamily="34" charset="0"/>
                </a:endParaRPr>
              </a:p>
            </p:txBody>
          </p:sp>
          <p:pic>
            <p:nvPicPr>
              <p:cNvPr id="25"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8222" y="4721593"/>
                <a:ext cx="325972" cy="681450"/>
              </a:xfrm>
              <a:prstGeom prst="rect">
                <a:avLst/>
              </a:prstGeom>
            </p:spPr>
          </p:pic>
          <p:pic>
            <p:nvPicPr>
              <p:cNvPr id="26"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7401" y="1362553"/>
                <a:ext cx="325972" cy="681450"/>
              </a:xfrm>
              <a:prstGeom prst="rect">
                <a:avLst/>
              </a:prstGeom>
            </p:spPr>
          </p:pic>
        </p:grpSp>
        <p:sp>
          <p:nvSpPr>
            <p:cNvPr id="27" name="TextBox 26"/>
            <p:cNvSpPr txBox="1"/>
            <p:nvPr/>
          </p:nvSpPr>
          <p:spPr>
            <a:xfrm>
              <a:off x="7531351" y="2270589"/>
              <a:ext cx="5353050" cy="2308324"/>
            </a:xfrm>
            <a:prstGeom prst="rect">
              <a:avLst/>
            </a:prstGeom>
            <a:noFill/>
          </p:spPr>
          <p:txBody>
            <a:bodyPr wrap="square" rtlCol="0">
              <a:spAutoFit/>
            </a:bodyPr>
            <a:lstStyle/>
            <a:p>
              <a:pPr algn="just">
                <a:lnSpc>
                  <a:spcPct val="15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tôn trọng, kính trọng, yêu thương, che chở, gắn bó, thân thiết, đùm bọc, …</a:t>
              </a:r>
            </a:p>
          </p:txBody>
        </p:sp>
      </p:grpSp>
      <p:sp>
        <p:nvSpPr>
          <p:cNvPr id="30" name="TextBox 29"/>
          <p:cNvSpPr txBox="1"/>
          <p:nvPr/>
        </p:nvSpPr>
        <p:spPr>
          <a:xfrm>
            <a:off x="2080305" y="3118000"/>
            <a:ext cx="3374169" cy="2206340"/>
          </a:xfrm>
          <a:prstGeom prst="rect">
            <a:avLst/>
          </a:prstGeom>
          <a:noFill/>
        </p:spPr>
        <p:txBody>
          <a:bodyPr wrap="square" lIns="112361" tIns="56181" rIns="112361" bIns="56181" rtlCol="0">
            <a:spAutoFit/>
          </a:bodyPr>
          <a:lstStyle/>
          <a:p>
            <a:pPr algn="just"/>
            <a:r>
              <a:rPr lang="en-US" sz="3400" b="1" dirty="0">
                <a:solidFill>
                  <a:srgbClr val="FF0000"/>
                </a:solidFill>
                <a:latin typeface="Arial" panose="020B0604020202020204" pitchFamily="34" charset="0"/>
                <a:ea typeface="Arial-Rounded" panose="020B0500000000000000" pitchFamily="34" charset="0"/>
                <a:cs typeface="Arial" panose="020B0604020202020204" pitchFamily="34" charset="0"/>
              </a:rPr>
              <a:t>Tình cảm giữa bố, mẹ với các con như thế nào?</a:t>
            </a:r>
          </a:p>
        </p:txBody>
      </p:sp>
      <p:sp>
        <p:nvSpPr>
          <p:cNvPr id="31" name="TextBox 30"/>
          <p:cNvSpPr txBox="1"/>
          <p:nvPr/>
        </p:nvSpPr>
        <p:spPr>
          <a:xfrm>
            <a:off x="2027501" y="3154235"/>
            <a:ext cx="3374169" cy="2206340"/>
          </a:xfrm>
          <a:prstGeom prst="rect">
            <a:avLst/>
          </a:prstGeom>
          <a:noFill/>
        </p:spPr>
        <p:txBody>
          <a:bodyPr wrap="square" lIns="112361" tIns="56181" rIns="112361" bIns="56181" rtlCol="0">
            <a:spAutoFit/>
          </a:bodyPr>
          <a:lstStyle/>
          <a:p>
            <a:pPr algn="just"/>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Tình cảm giữa các con với bố mẹ như thế nào?</a:t>
            </a:r>
          </a:p>
        </p:txBody>
      </p:sp>
      <p:sp>
        <p:nvSpPr>
          <p:cNvPr id="32" name="TextBox 31"/>
          <p:cNvSpPr txBox="1"/>
          <p:nvPr/>
        </p:nvSpPr>
        <p:spPr>
          <a:xfrm>
            <a:off x="2096991" y="3278599"/>
            <a:ext cx="3374169" cy="2206340"/>
          </a:xfrm>
          <a:prstGeom prst="rect">
            <a:avLst/>
          </a:prstGeom>
          <a:noFill/>
        </p:spPr>
        <p:txBody>
          <a:bodyPr wrap="square" lIns="112361" tIns="56181" rIns="112361" bIns="56181" rtlCol="0">
            <a:spAutoFit/>
          </a:bodyPr>
          <a:lstStyle/>
          <a:p>
            <a:pPr algn="just"/>
            <a:r>
              <a:rPr lang="en-US" sz="3400" b="1" dirty="0">
                <a:solidFill>
                  <a:srgbClr val="7030A0"/>
                </a:solidFill>
                <a:latin typeface="Arial" panose="020B0604020202020204" pitchFamily="34" charset="0"/>
                <a:ea typeface="Arial-Rounded" panose="020B0500000000000000" pitchFamily="34" charset="0"/>
                <a:cs typeface="Arial" panose="020B0604020202020204" pitchFamily="34" charset="0"/>
              </a:rPr>
              <a:t>Tình cảm giữa anh, chị với các em như thế nào?</a:t>
            </a:r>
          </a:p>
        </p:txBody>
      </p:sp>
    </p:spTree>
    <p:extLst>
      <p:ext uri="{BB962C8B-B14F-4D97-AF65-F5344CB8AC3E}">
        <p14:creationId xmlns:p14="http://schemas.microsoft.com/office/powerpoint/2010/main" val="2983583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16" presetClass="entr" presetSubtype="21" fill="hold" grpId="2"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42" presetClass="exit" presetSubtype="0" fill="hold" grpId="1" nodeType="withEffect">
                                  <p:stCondLst>
                                    <p:cond delay="0"/>
                                  </p:stCondLst>
                                  <p:childTnLst>
                                    <p:animEffect transition="out" filter="fade">
                                      <p:cBhvr>
                                        <p:cTn id="45" dur="1000"/>
                                        <p:tgtEl>
                                          <p:spTgt spid="30"/>
                                        </p:tgtEl>
                                      </p:cBhvr>
                                    </p:animEffect>
                                    <p:anim calcmode="lin" valueType="num">
                                      <p:cBhvr>
                                        <p:cTn id="46" dur="1000"/>
                                        <p:tgtEl>
                                          <p:spTgt spid="30"/>
                                        </p:tgtEl>
                                        <p:attrNameLst>
                                          <p:attrName>ppt_x</p:attrName>
                                        </p:attrNameLst>
                                      </p:cBhvr>
                                      <p:tavLst>
                                        <p:tav tm="0">
                                          <p:val>
                                            <p:strVal val="ppt_x"/>
                                          </p:val>
                                        </p:tav>
                                        <p:tav tm="100000">
                                          <p:val>
                                            <p:strVal val="ppt_x"/>
                                          </p:val>
                                        </p:tav>
                                      </p:tavLst>
                                    </p:anim>
                                    <p:anim calcmode="lin" valueType="num">
                                      <p:cBhvr>
                                        <p:cTn id="47" dur="1000"/>
                                        <p:tgtEl>
                                          <p:spTgt spid="30"/>
                                        </p:tgtEl>
                                        <p:attrNameLst>
                                          <p:attrName>ppt_y</p:attrName>
                                        </p:attrNameLst>
                                      </p:cBhvr>
                                      <p:tavLst>
                                        <p:tav tm="0">
                                          <p:val>
                                            <p:strVal val="ppt_y"/>
                                          </p:val>
                                        </p:tav>
                                        <p:tav tm="100000">
                                          <p:val>
                                            <p:strVal val="ppt_y+.1"/>
                                          </p:val>
                                        </p:tav>
                                      </p:tavLst>
                                    </p:anim>
                                    <p:set>
                                      <p:cBhvr>
                                        <p:cTn id="48" dur="1" fill="hold">
                                          <p:stCondLst>
                                            <p:cond delay="999"/>
                                          </p:stCondLst>
                                        </p:cTn>
                                        <p:tgtEl>
                                          <p:spTgt spid="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42" presetClass="exit" presetSubtype="0" fill="hold" grpId="1" nodeType="withEffect">
                                  <p:stCondLst>
                                    <p:cond delay="0"/>
                                  </p:stCondLst>
                                  <p:childTnLst>
                                    <p:animEffect transition="out" filter="fade">
                                      <p:cBhvr>
                                        <p:cTn id="54" dur="1000"/>
                                        <p:tgtEl>
                                          <p:spTgt spid="32"/>
                                        </p:tgtEl>
                                      </p:cBhvr>
                                    </p:animEffect>
                                    <p:anim calcmode="lin" valueType="num">
                                      <p:cBhvr>
                                        <p:cTn id="55" dur="1000"/>
                                        <p:tgtEl>
                                          <p:spTgt spid="32"/>
                                        </p:tgtEl>
                                        <p:attrNameLst>
                                          <p:attrName>ppt_x</p:attrName>
                                        </p:attrNameLst>
                                      </p:cBhvr>
                                      <p:tavLst>
                                        <p:tav tm="0">
                                          <p:val>
                                            <p:strVal val="ppt_x"/>
                                          </p:val>
                                        </p:tav>
                                        <p:tav tm="100000">
                                          <p:val>
                                            <p:strVal val="ppt_x"/>
                                          </p:val>
                                        </p:tav>
                                      </p:tavLst>
                                    </p:anim>
                                    <p:anim calcmode="lin" valueType="num">
                                      <p:cBhvr>
                                        <p:cTn id="56" dur="1000"/>
                                        <p:tgtEl>
                                          <p:spTgt spid="32"/>
                                        </p:tgtEl>
                                        <p:attrNameLst>
                                          <p:attrName>ppt_y</p:attrName>
                                        </p:attrNameLst>
                                      </p:cBhvr>
                                      <p:tavLst>
                                        <p:tav tm="0">
                                          <p:val>
                                            <p:strVal val="ppt_y"/>
                                          </p:val>
                                        </p:tav>
                                        <p:tav tm="100000">
                                          <p:val>
                                            <p:strVal val="ppt_y+.1"/>
                                          </p:val>
                                        </p:tav>
                                      </p:tavLst>
                                    </p:anim>
                                    <p:set>
                                      <p:cBhvr>
                                        <p:cTn id="57" dur="1" fill="hold">
                                          <p:stCondLst>
                                            <p:cond delay="9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9" grpId="2"/>
      <p:bldP spid="29" grpId="3"/>
      <p:bldP spid="2" grpId="0" animBg="1"/>
      <p:bldP spid="30" grpId="0"/>
      <p:bldP spid="30" grpId="1"/>
      <p:bldP spid="31" grpId="0"/>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712-9CD7-2AF9-5D59-9ABCE3EE3F5E}"/>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B8C1B67B-0EB6-525F-920C-A42605BEA4B0}"/>
              </a:ext>
            </a:extLst>
          </p:cNvPr>
          <p:cNvSpPr txBox="1">
            <a:spLocks noGrp="1"/>
          </p:cNvSpPr>
          <p:nvPr>
            <p:ph idx="1"/>
          </p:nvPr>
        </p:nvSpPr>
        <p:spPr>
          <a:xfrm>
            <a:off x="1013480" y="1023717"/>
            <a:ext cx="12696825" cy="556597"/>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marL="0" indent="0">
              <a:buNone/>
            </a:pP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ngữ</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1</a:t>
            </a:r>
          </a:p>
        </p:txBody>
      </p:sp>
      <p:sp>
        <p:nvSpPr>
          <p:cNvPr id="5" name="Content Placeholder 3">
            <a:extLst>
              <a:ext uri="{FF2B5EF4-FFF2-40B4-BE49-F238E27FC236}">
                <a16:creationId xmlns:a16="http://schemas.microsoft.com/office/drawing/2014/main" id="{4EFC7754-AF8D-F096-EB2B-05E8A0549EC5}"/>
              </a:ext>
            </a:extLst>
          </p:cNvPr>
          <p:cNvSpPr txBox="1">
            <a:spLocks/>
          </p:cNvSpPr>
          <p:nvPr/>
        </p:nvSpPr>
        <p:spPr>
          <a:xfrm>
            <a:off x="1036340" y="2100446"/>
            <a:ext cx="12696825" cy="556597"/>
          </a:xfrm>
          <a:prstGeom prst="rect">
            <a:avLst/>
          </a:prstGeom>
          <a:noFill/>
        </p:spPr>
        <p:txBody>
          <a:bodyPr vert="horz" wrap="square" lIns="112301" tIns="56151" rIns="112301" bIns="56151" rtlCol="0">
            <a:spAutoFit/>
          </a:bodyPr>
          <a:lstStyle>
            <a:defPPr>
              <a:defRPr lang="en-US"/>
            </a:defPPr>
            <a:lvl1pPr marL="280904" indent="-280904" algn="just" defTabSz="1123615" rtl="0" eaLnBrk="1" latinLnBrk="0" hangingPunct="1">
              <a:lnSpc>
                <a:spcPct val="90000"/>
              </a:lnSpc>
              <a:spcBef>
                <a:spcPts val="1229"/>
              </a:spcBef>
              <a:buFont typeface="Arial" panose="020B0604020202020204" pitchFamily="34" charset="0"/>
              <a:buChar char="•"/>
              <a:defRPr sz="2800" b="1" kern="1200">
                <a:solidFill>
                  <a:schemeClr val="tx1"/>
                </a:solidFill>
                <a:latin typeface="Arial-Rounded" panose="020B0500000000000000" pitchFamily="34" charset="0"/>
                <a:ea typeface="Arial-Rounded" panose="020B0500000000000000" pitchFamily="34" charset="0"/>
                <a:cs typeface="Arial-Rounded" panose="020B0500000000000000" pitchFamily="34" charset="0"/>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70C0"/>
                </a:solidFill>
                <a:latin typeface="Arial" panose="020B0604020202020204" pitchFamily="34" charset="0"/>
                <a:cs typeface="Arial" panose="020B0604020202020204" pitchFamily="34" charset="0"/>
              </a:rPr>
              <a:t>Anh </a:t>
            </a:r>
            <a:r>
              <a:rPr lang="en-US" sz="3200" dirty="0" err="1">
                <a:solidFill>
                  <a:srgbClr val="0070C0"/>
                </a:solidFill>
                <a:latin typeface="Arial" panose="020B0604020202020204" pitchFamily="34" charset="0"/>
                <a:cs typeface="Arial" panose="020B0604020202020204" pitchFamily="34" charset="0"/>
              </a:rPr>
              <a:t>em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trong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nhà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phải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quan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tâm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đùm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bọc</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giúp</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đỡ</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nhau</a:t>
            </a:r>
            <a:r>
              <a:rPr lang="en-US" sz="32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28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r>
              <a:rPr lang="en-US" sz="3400" b="1" dirty="0">
                <a:solidFill>
                  <a:schemeClr val="bg1"/>
                </a:solidFill>
                <a:latin typeface="Arial" panose="020B0604020202020204" pitchFamily="34" charset="0"/>
                <a:cs typeface="Arial" panose="020B0604020202020204" pitchFamily="34" charset="0"/>
              </a:rPr>
              <a:t>2</a:t>
            </a:r>
          </a:p>
        </p:txBody>
      </p:sp>
      <p:sp>
        <p:nvSpPr>
          <p:cNvPr id="22" name="TextBox 21"/>
          <p:cNvSpPr txBox="1"/>
          <p:nvPr/>
        </p:nvSpPr>
        <p:spPr>
          <a:xfrm>
            <a:off x="1152128" y="647646"/>
            <a:ext cx="1153309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p:txBody>
      </p:sp>
      <p:grpSp>
        <p:nvGrpSpPr>
          <p:cNvPr id="3" name="Group 2"/>
          <p:cNvGrpSpPr/>
          <p:nvPr/>
        </p:nvGrpSpPr>
        <p:grpSpPr>
          <a:xfrm>
            <a:off x="1192845" y="1835125"/>
            <a:ext cx="6179695" cy="1406121"/>
            <a:chOff x="190500" y="2468185"/>
            <a:chExt cx="6179695" cy="1406121"/>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5" name="TextBox 24"/>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ngã</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nâng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5" name="Group 14"/>
          <p:cNvGrpSpPr/>
          <p:nvPr/>
        </p:nvGrpSpPr>
        <p:grpSpPr>
          <a:xfrm>
            <a:off x="1164186" y="3224297"/>
            <a:ext cx="6179695" cy="1406121"/>
            <a:chOff x="190500" y="2468185"/>
            <a:chExt cx="6179695" cy="1406121"/>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17" name="TextBox 16"/>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8" name="Group 17"/>
          <p:cNvGrpSpPr/>
          <p:nvPr/>
        </p:nvGrpSpPr>
        <p:grpSpPr>
          <a:xfrm>
            <a:off x="1170697" y="4669760"/>
            <a:ext cx="6342523" cy="1406121"/>
            <a:chOff x="190500" y="2468185"/>
            <a:chExt cx="6342523" cy="1406121"/>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1" name="TextBox 20"/>
            <p:cNvSpPr txBox="1"/>
            <p:nvPr/>
          </p:nvSpPr>
          <p:spPr>
            <a:xfrm>
              <a:off x="190500" y="2468185"/>
              <a:ext cx="6342523"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thuận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hòa</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a:lnSpc>
                  <a:spcPct val="150000"/>
                </a:lnSpc>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4" name="Group 23"/>
          <p:cNvGrpSpPr/>
          <p:nvPr/>
        </p:nvGrpSpPr>
        <p:grpSpPr>
          <a:xfrm>
            <a:off x="1142094" y="6041389"/>
            <a:ext cx="6566559" cy="1633675"/>
            <a:chOff x="383004"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383004" y="2495638"/>
              <a:ext cx="6566559" cy="1326292"/>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bọc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dở</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30" name="图片 20"/>
          <p:cNvPicPr>
            <a:picLocks noChangeAspect="1"/>
          </p:cNvPicPr>
          <p:nvPr/>
        </p:nvPicPr>
        <p:blipFill>
          <a:blip r:embed="rId5"/>
          <a:stretch>
            <a:fillRect/>
          </a:stretch>
        </p:blipFill>
        <p:spPr>
          <a:xfrm>
            <a:off x="13182782" y="926791"/>
            <a:ext cx="1242285" cy="1187636"/>
          </a:xfrm>
          <a:prstGeom prst="rect">
            <a:avLst/>
          </a:prstGeom>
          <a:noFill/>
          <a:ln w="9525">
            <a:noFill/>
          </a:ln>
        </p:spPr>
      </p:pic>
      <p:cxnSp>
        <p:nvCxnSpPr>
          <p:cNvPr id="6" name="Straight Connector 5"/>
          <p:cNvCxnSpPr/>
          <p:nvPr/>
        </p:nvCxnSpPr>
        <p:spPr>
          <a:xfrm>
            <a:off x="1195584"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7182"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3513" y="5275257"/>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06450" y="5279269"/>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86077" y="6637894"/>
            <a:ext cx="12742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42286" y="241056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2369" y="2428493"/>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36159" y="380009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07224" y="5275257"/>
            <a:ext cx="870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0470" y="5274316"/>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10123" y="7260470"/>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48141" y="7268493"/>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77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22" presetClass="entr" presetSubtype="8"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22" presetClass="entr" presetSubtype="8"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r>
              <a:rPr lang="en-US" sz="3400" b="1" dirty="0">
                <a:solidFill>
                  <a:schemeClr val="bg1"/>
                </a:solidFill>
                <a:latin typeface="Arial" panose="020B0604020202020204" pitchFamily="34" charset="0"/>
                <a:cs typeface="Arial" panose="020B0604020202020204" pitchFamily="34" charset="0"/>
              </a:rPr>
              <a:t>2</a:t>
            </a:r>
          </a:p>
        </p:txBody>
      </p:sp>
      <p:sp>
        <p:nvSpPr>
          <p:cNvPr id="22" name="TextBox 21"/>
          <p:cNvSpPr txBox="1"/>
          <p:nvPr/>
        </p:nvSpPr>
        <p:spPr>
          <a:xfrm>
            <a:off x="1152128" y="647646"/>
            <a:ext cx="1153309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p:txBody>
      </p:sp>
      <p:grpSp>
        <p:nvGrpSpPr>
          <p:cNvPr id="3" name="Group 2"/>
          <p:cNvGrpSpPr/>
          <p:nvPr/>
        </p:nvGrpSpPr>
        <p:grpSpPr>
          <a:xfrm>
            <a:off x="1192845" y="1835125"/>
            <a:ext cx="6179695" cy="1406121"/>
            <a:chOff x="190500" y="2468185"/>
            <a:chExt cx="6179695" cy="1406121"/>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5" name="TextBox 24"/>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ngã</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nâng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5" name="Group 14"/>
          <p:cNvGrpSpPr/>
          <p:nvPr/>
        </p:nvGrpSpPr>
        <p:grpSpPr>
          <a:xfrm>
            <a:off x="1164186" y="3224297"/>
            <a:ext cx="6179695" cy="1406121"/>
            <a:chOff x="190500" y="2468185"/>
            <a:chExt cx="6179695" cy="1406121"/>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17" name="TextBox 16"/>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8" name="Group 17"/>
          <p:cNvGrpSpPr/>
          <p:nvPr/>
        </p:nvGrpSpPr>
        <p:grpSpPr>
          <a:xfrm>
            <a:off x="1170697" y="4669760"/>
            <a:ext cx="6342523" cy="1406121"/>
            <a:chOff x="190500" y="2468185"/>
            <a:chExt cx="6342523" cy="1406121"/>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1" name="TextBox 20"/>
            <p:cNvSpPr txBox="1"/>
            <p:nvPr/>
          </p:nvSpPr>
          <p:spPr>
            <a:xfrm>
              <a:off x="190500" y="2468185"/>
              <a:ext cx="6342523"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thuận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hòa</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a:lnSpc>
                  <a:spcPct val="150000"/>
                </a:lnSpc>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4" name="Group 23"/>
          <p:cNvGrpSpPr/>
          <p:nvPr/>
        </p:nvGrpSpPr>
        <p:grpSpPr>
          <a:xfrm>
            <a:off x="1142094" y="6041389"/>
            <a:ext cx="6566559" cy="1633675"/>
            <a:chOff x="383004"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383004" y="2495638"/>
              <a:ext cx="6566559"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bọc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dở</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30" name="图片 20"/>
          <p:cNvPicPr>
            <a:picLocks noChangeAspect="1"/>
          </p:cNvPicPr>
          <p:nvPr/>
        </p:nvPicPr>
        <p:blipFill>
          <a:blip r:embed="rId5"/>
          <a:stretch>
            <a:fillRect/>
          </a:stretch>
        </p:blipFill>
        <p:spPr>
          <a:xfrm>
            <a:off x="13182782" y="926791"/>
            <a:ext cx="1242285" cy="1187636"/>
          </a:xfrm>
          <a:prstGeom prst="rect">
            <a:avLst/>
          </a:prstGeom>
          <a:noFill/>
          <a:ln w="9525">
            <a:noFill/>
          </a:ln>
        </p:spPr>
      </p:pic>
      <p:pic>
        <p:nvPicPr>
          <p:cNvPr id="32"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4" y="1520609"/>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3" y="5612990"/>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51979" y="4167527"/>
            <a:ext cx="841121" cy="8411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264561"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36159"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82490" y="5275257"/>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75427" y="5279269"/>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86077" y="6637894"/>
            <a:ext cx="12742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42286" y="241056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2369" y="2428493"/>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36159" y="380009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07224" y="5275257"/>
            <a:ext cx="870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0470" y="5274316"/>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10123" y="7260470"/>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48141" y="7268493"/>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27428" y="1941169"/>
            <a:ext cx="5025082" cy="954107"/>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 Các từ ngữ chỉ anh chị em: </a:t>
            </a:r>
            <a:r>
              <a:rPr lang="en-US" sz="2800" b="1" dirty="0">
                <a:solidFill>
                  <a:srgbClr val="FF0000"/>
                </a:solidFill>
                <a:latin typeface="Arial" panose="020B0604020202020204" pitchFamily="34" charset="0"/>
                <a:cs typeface="Arial" panose="020B0604020202020204" pitchFamily="34" charset="0"/>
              </a:rPr>
              <a:t>chị, em, anh, anh em.</a:t>
            </a:r>
            <a:endParaRPr lang="vi-VN" sz="2800" b="1" dirty="0">
              <a:solidFill>
                <a:srgbClr val="FF0000"/>
              </a:solidFill>
              <a:latin typeface="Arial" panose="020B0604020202020204" pitchFamily="34" charset="0"/>
              <a:cs typeface="Arial" panose="020B0604020202020204" pitchFamily="34" charset="0"/>
            </a:endParaRPr>
          </a:p>
        </p:txBody>
      </p:sp>
      <p:sp>
        <p:nvSpPr>
          <p:cNvPr id="43" name="TextBox 42"/>
          <p:cNvSpPr txBox="1"/>
          <p:nvPr/>
        </p:nvSpPr>
        <p:spPr>
          <a:xfrm>
            <a:off x="7927428" y="3038519"/>
            <a:ext cx="5025082" cy="1815882"/>
          </a:xfrm>
          <a:prstGeom prst="rect">
            <a:avLst/>
          </a:prstGeom>
          <a:noFill/>
        </p:spPr>
        <p:txBody>
          <a:bodyPr wrap="square" rtlCol="0">
            <a:spAutoFit/>
          </a:bodyPr>
          <a:lstStyle/>
          <a:p>
            <a:pPr algn="just"/>
            <a:r>
              <a:rPr lang="en-US" sz="2800" b="1" dirty="0">
                <a:solidFill>
                  <a:srgbClr val="0070C0"/>
                </a:solidFill>
                <a:latin typeface="Arial" panose="020B0604020202020204" pitchFamily="34" charset="0"/>
                <a:cs typeface="Arial" panose="020B0604020202020204" pitchFamily="34" charset="0"/>
              </a:rPr>
              <a:t>- Các từ ngữ chỉ tình cảm giữa anh chị em: </a:t>
            </a:r>
            <a:r>
              <a:rPr lang="en-US" sz="2800" b="1" dirty="0">
                <a:solidFill>
                  <a:srgbClr val="FF0000"/>
                </a:solidFill>
                <a:latin typeface="Arial" panose="020B0604020202020204" pitchFamily="34" charset="0"/>
                <a:cs typeface="Arial" panose="020B0604020202020204" pitchFamily="34" charset="0"/>
              </a:rPr>
              <a:t>đoàn kết đùm bọc, đỡ đần, thuận hòa, che chở, …..</a:t>
            </a:r>
            <a:endParaRPr lang="vi-VN" sz="2800" b="1" dirty="0">
              <a:solidFill>
                <a:srgbClr val="FF0000"/>
              </a:solidFill>
              <a:latin typeface="Arial" panose="020B0604020202020204" pitchFamily="34" charset="0"/>
              <a:cs typeface="Arial" panose="020B0604020202020204" pitchFamily="34" charset="0"/>
            </a:endParaRPr>
          </a:p>
        </p:txBody>
      </p:sp>
      <p:sp>
        <p:nvSpPr>
          <p:cNvPr id="45" name="TextBox 44"/>
          <p:cNvSpPr txBox="1"/>
          <p:nvPr/>
        </p:nvSpPr>
        <p:spPr>
          <a:xfrm>
            <a:off x="7927428" y="4831431"/>
            <a:ext cx="6066158" cy="954107"/>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Chị ngã em nâng: </a:t>
            </a:r>
            <a:r>
              <a:rPr lang="en-US" sz="2800" b="1" dirty="0">
                <a:solidFill>
                  <a:srgbClr val="FF0000"/>
                </a:solidFill>
                <a:latin typeface="Arial" panose="020B0604020202020204" pitchFamily="34" charset="0"/>
                <a:cs typeface="Arial" panose="020B0604020202020204" pitchFamily="34" charset="0"/>
              </a:rPr>
              <a:t>Chị em đoàn kết giúp đỡ nhau khi hoạn nạn. </a:t>
            </a:r>
            <a:endParaRPr lang="vi-VN" sz="2800" b="1" dirty="0">
              <a:solidFill>
                <a:srgbClr val="FF0000"/>
              </a:solidFill>
              <a:latin typeface="Arial" panose="020B0604020202020204" pitchFamily="34" charset="0"/>
              <a:cs typeface="Arial" panose="020B0604020202020204" pitchFamily="34" charset="0"/>
            </a:endParaRPr>
          </a:p>
        </p:txBody>
      </p:sp>
      <p:sp>
        <p:nvSpPr>
          <p:cNvPr id="46" name="TextBox 45"/>
          <p:cNvSpPr txBox="1"/>
          <p:nvPr/>
        </p:nvSpPr>
        <p:spPr>
          <a:xfrm>
            <a:off x="7927428" y="4878432"/>
            <a:ext cx="6318146" cy="1384995"/>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Lá lành đùm lá rách: </a:t>
            </a:r>
            <a:r>
              <a:rPr lang="en-US" sz="2800" b="1" dirty="0">
                <a:solidFill>
                  <a:srgbClr val="FF0000"/>
                </a:solidFill>
                <a:latin typeface="Arial" panose="020B0604020202020204" pitchFamily="34" charset="0"/>
                <a:cs typeface="Arial" panose="020B0604020202020204" pitchFamily="34" charset="0"/>
              </a:rPr>
              <a:t>Đùm bọc, cưu mang, giúp đỡ nhau trong khi khó khăn, hoạn nạn.</a:t>
            </a:r>
            <a:endParaRPr lang="vi-VN" sz="2800" b="1" dirty="0">
              <a:solidFill>
                <a:srgbClr val="FF0000"/>
              </a:solidFill>
              <a:latin typeface="Arial" panose="020B0604020202020204" pitchFamily="34" charset="0"/>
              <a:cs typeface="Arial" panose="020B0604020202020204" pitchFamily="34" charset="0"/>
            </a:endParaRPr>
          </a:p>
        </p:txBody>
      </p:sp>
      <p:sp>
        <p:nvSpPr>
          <p:cNvPr id="47" name="TextBox 46"/>
          <p:cNvSpPr txBox="1"/>
          <p:nvPr/>
        </p:nvSpPr>
        <p:spPr>
          <a:xfrm>
            <a:off x="8058019" y="4828016"/>
            <a:ext cx="6318147" cy="1815882"/>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Anh em thuận hòa là nhà có phúc: </a:t>
            </a:r>
            <a:r>
              <a:rPr lang="vi-VN" sz="2800" b="1" dirty="0">
                <a:solidFill>
                  <a:srgbClr val="FF0000"/>
                </a:solidFill>
                <a:latin typeface="Arial" panose="020B0604020202020204" pitchFamily="34" charset="0"/>
                <a:cs typeface="Arial" panose="020B0604020202020204" pitchFamily="34" charset="0"/>
              </a:rPr>
              <a:t>Trong gia đình, anh em biết thương yêu, đoàn kết sẽ mang lại nhiều điều tốt lành</a:t>
            </a:r>
            <a:r>
              <a:rPr lang="vi-VN" sz="2800" dirty="0">
                <a:solidFill>
                  <a:srgbClr val="FF0000"/>
                </a:solidFill>
                <a:latin typeface="Arial" panose="020B0604020202020204" pitchFamily="34" charset="0"/>
                <a:cs typeface="Arial" panose="020B0604020202020204" pitchFamily="34" charset="0"/>
              </a:rPr>
              <a:t>.</a:t>
            </a:r>
            <a:endParaRPr lang="vi-VN" sz="2800" b="1" dirty="0">
              <a:solidFill>
                <a:srgbClr val="FF0000"/>
              </a:solidFill>
              <a:latin typeface="Arial" panose="020B0604020202020204" pitchFamily="34" charset="0"/>
              <a:cs typeface="Arial" panose="020B0604020202020204" pitchFamily="34" charset="0"/>
            </a:endParaRPr>
          </a:p>
        </p:txBody>
      </p:sp>
      <p:sp>
        <p:nvSpPr>
          <p:cNvPr id="48" name="TextBox 47"/>
          <p:cNvSpPr txBox="1"/>
          <p:nvPr/>
        </p:nvSpPr>
        <p:spPr>
          <a:xfrm>
            <a:off x="8024805" y="4910498"/>
            <a:ext cx="6318147" cy="3108543"/>
          </a:xfrm>
          <a:prstGeom prst="rect">
            <a:avLst/>
          </a:prstGeom>
          <a:noFill/>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em như thể chân, tay</a:t>
            </a:r>
          </a:p>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Rách lành đùm bọc, dở hay đỡ đần.</a:t>
            </a:r>
          </a:p>
          <a:p>
            <a:r>
              <a:rPr lang="vi-VN" sz="2800" b="1" dirty="0">
                <a:solidFill>
                  <a:srgbClr val="FF0000"/>
                </a:solidFill>
                <a:latin typeface="Arial" panose="020B0604020202020204" pitchFamily="34" charset="0"/>
                <a:cs typeface="Arial" panose="020B0604020202020204" pitchFamily="34" charset="0"/>
              </a:rPr>
              <a:t>Đây là một câu ca dao đề cao tình yêu thương giữa anh chị em. Đã là anh em trong cùng một nhà chúng ta phải yêu thương, đùm bọc lẫn nhau</a:t>
            </a:r>
            <a:r>
              <a:rPr lang="vi-VN" sz="2800" b="1" dirty="0"/>
              <a:t>.</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7819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22" presetClass="entr" presetSubtype="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par>
                                <p:cTn id="43" presetID="22" presetClass="entr" presetSubtype="1"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47"/>
                                        </p:tgtEl>
                                      </p:cBhvr>
                                    </p:animEffect>
                                    <p:set>
                                      <p:cBhvr>
                                        <p:cTn id="50" dur="1" fill="hold">
                                          <p:stCondLst>
                                            <p:cond delay="499"/>
                                          </p:stCondLst>
                                        </p:cTn>
                                        <p:tgtEl>
                                          <p:spTgt spid="47"/>
                                        </p:tgtEl>
                                        <p:attrNameLst>
                                          <p:attrName>style.visibility</p:attrName>
                                        </p:attrNameLst>
                                      </p:cBhvr>
                                      <p:to>
                                        <p:strVal val="hidden"/>
                                      </p:to>
                                    </p:set>
                                  </p:childTnLst>
                                </p:cTn>
                              </p:par>
                              <p:par>
                                <p:cTn id="51" presetID="22" presetClass="entr" presetSubtype="1"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up)">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1" grpId="0"/>
      <p:bldP spid="43" grpId="0"/>
      <p:bldP spid="45" grpId="0"/>
      <p:bldP spid="45" grpId="1"/>
      <p:bldP spid="46" grpId="0"/>
      <p:bldP spid="46" grpId="1"/>
      <p:bldP spid="47" grpId="0"/>
      <p:bldP spid="47" grpId="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TotalTime>
  <Words>630</Words>
  <Application>Microsoft Office PowerPoint</Application>
  <PresentationFormat>Custom</PresentationFormat>
  <Paragraphs>80</Paragraphs>
  <Slides>13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Hỏi đáp về hoạt động trong giờ ra chơi ở sân trường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324</cp:revision>
  <dcterms:created xsi:type="dcterms:W3CDTF">2021-06-17T09:40:01Z</dcterms:created>
  <dcterms:modified xsi:type="dcterms:W3CDTF">2022-12-29T09:14:04Z</dcterms:modified>
</cp:coreProperties>
</file>