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75" r:id="rId3"/>
    <p:sldId id="256" r:id="rId4"/>
    <p:sldId id="268" r:id="rId5"/>
    <p:sldId id="273" r:id="rId6"/>
    <p:sldId id="276" r:id="rId7"/>
    <p:sldId id="257" r:id="rId8"/>
    <p:sldId id="277" r:id="rId9"/>
    <p:sldId id="271" r:id="rId10"/>
    <p:sldId id="260" r:id="rId11"/>
    <p:sldId id="278" r:id="rId12"/>
    <p:sldId id="266" r:id="rId13"/>
    <p:sldId id="267" r:id="rId14"/>
  </p:sldIdLst>
  <p:sldSz cx="15636875" cy="9236075"/>
  <p:notesSz cx="6858000" cy="9144000"/>
  <p:defaultTextStyle>
    <a:defPPr>
      <a:defRPr lang="en-US"/>
    </a:defPPr>
    <a:lvl1pPr marL="0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6" autoAdjust="0"/>
    <p:restoredTop sz="87544" autoAdjust="0"/>
  </p:normalViewPr>
  <p:slideViewPr>
    <p:cSldViewPr snapToGrid="0">
      <p:cViewPr varScale="1">
        <p:scale>
          <a:sx n="47" d="100"/>
          <a:sy n="47" d="100"/>
        </p:scale>
        <p:origin x="942" y="60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hát nhắc tới ai trong gia đình? Bài hát nói lên điều gì?</a:t>
            </a:r>
            <a:endParaRPr lang="vi-VN" sz="1600" b="1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07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b="1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Họ nội là những người có quan hệ họ hàng với bố, họ ngoại là những người có quan hệ họ hàng với đằng mẹ</a:t>
            </a:r>
            <a:endParaRPr lang="vi-VN" sz="1600" b="1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 tìm thêm những người thuộc họ nội, họ ngoại?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57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6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Chốt: Từ chỉ đặc điểm là từ chỉ màu sắc, tính chất,... của sự vật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Thầy</a:t>
            </a:r>
            <a:r>
              <a:rPr lang="en-US" baseline="0" dirty="0"/>
              <a:t> cô kích vào từng ô cột A để hiện đáp án</a:t>
            </a:r>
          </a:p>
          <a:p>
            <a:pPr marL="0" marR="0" indent="0" algn="l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 viết câu nêu đặc điểm cần chọn những từ ngữ chỉ đặc điểm phù hợp.</a:t>
            </a:r>
            <a:endParaRPr lang="vi-V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373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714" indent="0" algn="ctr">
              <a:buNone/>
              <a:defRPr sz="2600"/>
            </a:lvl2pPr>
            <a:lvl3pPr marL="1193431" indent="0" algn="ctr">
              <a:buNone/>
              <a:defRPr sz="2400"/>
            </a:lvl3pPr>
            <a:lvl4pPr marL="1790147" indent="0" algn="ctr">
              <a:buNone/>
              <a:defRPr sz="2100"/>
            </a:lvl4pPr>
            <a:lvl5pPr marL="2386861" indent="0" algn="ctr">
              <a:buNone/>
              <a:defRPr sz="2100"/>
            </a:lvl5pPr>
            <a:lvl6pPr marL="2983578" indent="0" algn="ctr">
              <a:buNone/>
              <a:defRPr sz="2100"/>
            </a:lvl6pPr>
            <a:lvl7pPr marL="3580293" indent="0" algn="ctr">
              <a:buNone/>
              <a:defRPr sz="2100"/>
            </a:lvl7pPr>
            <a:lvl8pPr marL="4177009" indent="0" algn="ctr">
              <a:buNone/>
              <a:defRPr sz="2100"/>
            </a:lvl8pPr>
            <a:lvl9pPr marL="477372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817" indent="0" algn="ctr">
              <a:buNone/>
              <a:defRPr sz="2600"/>
            </a:lvl2pPr>
            <a:lvl3pPr marL="1193636" indent="0" algn="ctr">
              <a:buNone/>
              <a:defRPr sz="2400"/>
            </a:lvl3pPr>
            <a:lvl4pPr marL="1790454" indent="0" algn="ctr">
              <a:buNone/>
              <a:defRPr sz="2100"/>
            </a:lvl4pPr>
            <a:lvl5pPr marL="2387271" indent="0" algn="ctr">
              <a:buNone/>
              <a:defRPr sz="2100"/>
            </a:lvl5pPr>
            <a:lvl6pPr marL="2984090" indent="0" algn="ctr">
              <a:buNone/>
              <a:defRPr sz="2100"/>
            </a:lvl6pPr>
            <a:lvl7pPr marL="3580908" indent="0" algn="ctr">
              <a:buNone/>
              <a:defRPr sz="2100"/>
            </a:lvl7pPr>
            <a:lvl8pPr marL="4177725" indent="0" algn="ctr">
              <a:buNone/>
              <a:defRPr sz="2100"/>
            </a:lvl8pPr>
            <a:lvl9pPr marL="4774544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8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4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817" indent="0">
              <a:buNone/>
              <a:defRPr sz="3700"/>
            </a:lvl2pPr>
            <a:lvl3pPr marL="1193636" indent="0">
              <a:buNone/>
              <a:defRPr sz="3100"/>
            </a:lvl3pPr>
            <a:lvl4pPr marL="1790454" indent="0">
              <a:buNone/>
              <a:defRPr sz="2600"/>
            </a:lvl4pPr>
            <a:lvl5pPr marL="2387271" indent="0">
              <a:buNone/>
              <a:defRPr sz="2600"/>
            </a:lvl5pPr>
            <a:lvl6pPr marL="2984090" indent="0">
              <a:buNone/>
              <a:defRPr sz="2600"/>
            </a:lvl6pPr>
            <a:lvl7pPr marL="3580908" indent="0">
              <a:buNone/>
              <a:defRPr sz="2600"/>
            </a:lvl7pPr>
            <a:lvl8pPr marL="4177725" indent="0">
              <a:buNone/>
              <a:defRPr sz="2600"/>
            </a:lvl8pPr>
            <a:lvl9pPr marL="477454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2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7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4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8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5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2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714" indent="0">
              <a:buNone/>
              <a:defRPr sz="3700"/>
            </a:lvl2pPr>
            <a:lvl3pPr marL="1193431" indent="0">
              <a:buNone/>
              <a:defRPr sz="3100"/>
            </a:lvl3pPr>
            <a:lvl4pPr marL="1790147" indent="0">
              <a:buNone/>
              <a:defRPr sz="2600"/>
            </a:lvl4pPr>
            <a:lvl5pPr marL="2386861" indent="0">
              <a:buNone/>
              <a:defRPr sz="2600"/>
            </a:lvl5pPr>
            <a:lvl6pPr marL="2983578" indent="0">
              <a:buNone/>
              <a:defRPr sz="2600"/>
            </a:lvl6pPr>
            <a:lvl7pPr marL="3580293" indent="0">
              <a:buNone/>
              <a:defRPr sz="2600"/>
            </a:lvl7pPr>
            <a:lvl8pPr marL="4177009" indent="0">
              <a:buNone/>
              <a:defRPr sz="2600"/>
            </a:lvl8pPr>
            <a:lvl9pPr marL="477372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4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58" indent="-298358" algn="l" defTabSz="119343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07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789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04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221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936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650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367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08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14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43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147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86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578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293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09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725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63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09" indent="-298409" algn="l" defTabSz="119363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22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04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862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681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499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1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3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3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17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6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5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271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9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908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725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4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-1" y="0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50"/>
            <a:ext cx="15636875" cy="10060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69123" cy="9189672"/>
          </a:xfrm>
          <a:prstGeom prst="rect">
            <a:avLst/>
          </a:prstGeom>
        </p:spPr>
      </p:pic>
      <p:pic>
        <p:nvPicPr>
          <p:cNvPr id="17" name="图片 6">
            <a:extLst>
              <a:ext uri="{FF2B5EF4-FFF2-40B4-BE49-F238E27FC236}">
                <a16:creationId xmlns:a16="http://schemas.microsoft.com/office/drawing/2014/main" id="{D4D8F7B5-0439-464B-BDE1-89917B5A4B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0838" flipH="1">
            <a:off x="4941247" y="4707683"/>
            <a:ext cx="2683691" cy="2456321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969254" y="840208"/>
            <a:ext cx="1558412" cy="1333909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42" tIns="59671" rIns="119342" bIns="59671" rtlCol="0" anchor="ctr"/>
          <a:lstStyle/>
          <a:p>
            <a:pPr algn="ctr"/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1953" y="1146038"/>
            <a:ext cx="3058508" cy="674505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26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055" y="274004"/>
            <a:ext cx="155225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15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2912" y="632198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2082" y="888347"/>
            <a:ext cx="8654985" cy="110924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01531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356405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647012" y="3021128"/>
            <a:ext cx="9666866" cy="125928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triển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vốn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hệ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3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6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647011" y="4636643"/>
            <a:ext cx="9666867" cy="674505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vi-VN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 sử dụng từ chỉ đặc điểm cho phù hợp</a:t>
            </a:r>
            <a:endParaRPr lang="zh-CN" altLang="en-US" sz="36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71"/>
          <p:cNvSpPr txBox="1"/>
          <p:nvPr/>
        </p:nvSpPr>
        <p:spPr>
          <a:xfrm>
            <a:off x="4647011" y="6022573"/>
            <a:ext cx="8271219" cy="1228503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 câu nêu đặc điểm.</a:t>
            </a:r>
            <a:endParaRPr lang="zh-CN" altLang="en-US" sz="36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eaLnBrk="0" hangingPunct="0"/>
            <a:endParaRPr lang="zh-CN" altLang="en-US" sz="36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8" name="AutoShape 10"/>
          <p:cNvSpPr>
            <a:spLocks noChangeArrowheads="1"/>
          </p:cNvSpPr>
          <p:nvPr/>
        </p:nvSpPr>
        <p:spPr bwMode="gray">
          <a:xfrm>
            <a:off x="3630415" y="5899943"/>
            <a:ext cx="936115" cy="910856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8464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768352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689207" y="1477718"/>
            <a:ext cx="11566858" cy="92072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Vận dụng – định hướng tiếp theo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902664" y="3583401"/>
            <a:ext cx="11478801" cy="3028996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đánh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phẩy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35090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28428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22622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22622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39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7" y="3803911"/>
            <a:ext cx="9789907" cy="1939723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2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518169" y="792930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2165546" y="876559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42" tIns="59671" rIns="119342" bIns="59671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622510" y="1187840"/>
            <a:ext cx="1673489" cy="211395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zh-CN" sz="63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26</a:t>
            </a:r>
            <a:endParaRPr lang="zh-CN" altLang="en-US" sz="63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336058" y="1591835"/>
            <a:ext cx="8350744" cy="121311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r>
              <a:rPr lang="en-US" altLang="zh-CN" sz="7100" b="1" dirty="0">
                <a:solidFill>
                  <a:srgbClr val="00206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 tập – tiết 4</a:t>
            </a:r>
            <a:endParaRPr lang="zh-CN" altLang="en-US" sz="7100" b="1" dirty="0">
              <a:solidFill>
                <a:srgbClr val="00206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50"/>
            <a:ext cx="15636875" cy="1006052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1477107" y="4166886"/>
            <a:ext cx="13786338" cy="359658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6000" b="1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Mở rộng vốn từ về gia đình, từ ngữ chỉ đặc điểm; Câu nêu đặc điểm. </a:t>
            </a:r>
          </a:p>
          <a:p>
            <a:pPr algn="ctr">
              <a:lnSpc>
                <a:spcPct val="130000"/>
              </a:lnSpc>
            </a:pPr>
            <a:r>
              <a:rPr lang="en-US" altLang="zh-CN" sz="6000" b="1" dirty="0">
                <a:solidFill>
                  <a:srgbClr val="0070C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Trang 114</a:t>
            </a:r>
            <a:endParaRPr lang="zh-CN" altLang="en-US" sz="6000" b="1" dirty="0">
              <a:solidFill>
                <a:srgbClr val="0070C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2912" y="6321989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2082" y="888347"/>
            <a:ext cx="8654985" cy="110924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700" b="1" dirty="0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01531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356405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647012" y="3021128"/>
            <a:ext cx="9666866" cy="125928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3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triển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vốn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hệ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3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6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647011" y="4636643"/>
            <a:ext cx="9666867" cy="674505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vi-VN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 sử dụng từ chỉ đặc điểm cho phù hợp</a:t>
            </a:r>
            <a:endParaRPr lang="zh-CN" altLang="en-US" sz="36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71"/>
          <p:cNvSpPr txBox="1"/>
          <p:nvPr/>
        </p:nvSpPr>
        <p:spPr>
          <a:xfrm>
            <a:off x="4647011" y="6022573"/>
            <a:ext cx="8271219" cy="1228503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eaLnBrk="0" hangingPunct="0"/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 câu nêu đặc điểm.</a:t>
            </a:r>
            <a:endParaRPr lang="zh-CN" altLang="en-US" sz="36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eaLnBrk="0" hangingPunct="0"/>
            <a:endParaRPr lang="zh-CN" altLang="en-US" sz="36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8" name="AutoShape 10"/>
          <p:cNvSpPr>
            <a:spLocks noChangeArrowheads="1"/>
          </p:cNvSpPr>
          <p:nvPr/>
        </p:nvSpPr>
        <p:spPr bwMode="gray">
          <a:xfrm>
            <a:off x="3630415" y="5899943"/>
            <a:ext cx="936115" cy="910856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2" grpId="0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7" y="-2032326"/>
            <a:ext cx="11606787" cy="10023285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63E1EB0B-1977-4295-A955-9601CE75B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5233" r="25224" b="13079"/>
          <a:stretch/>
        </p:blipFill>
        <p:spPr>
          <a:xfrm>
            <a:off x="9596169" y="2876976"/>
            <a:ext cx="5496380" cy="6235324"/>
          </a:xfrm>
          <a:prstGeom prst="rect">
            <a:avLst/>
          </a:prstGeom>
        </p:spPr>
      </p:pic>
      <p:sp>
        <p:nvSpPr>
          <p:cNvPr id="4" name="矩形 7">
            <a:extLst>
              <a:ext uri="{FF2B5EF4-FFF2-40B4-BE49-F238E27FC236}">
                <a16:creationId xmlns:a16="http://schemas.microsoft.com/office/drawing/2014/main" id="{14FAFE21-AA2A-4F70-9672-140718BA80EC}"/>
              </a:ext>
            </a:extLst>
          </p:cNvPr>
          <p:cNvSpPr/>
          <p:nvPr/>
        </p:nvSpPr>
        <p:spPr>
          <a:xfrm>
            <a:off x="3392936" y="3148714"/>
            <a:ext cx="4773611" cy="1334472"/>
          </a:xfrm>
          <a:prstGeom prst="rect">
            <a:avLst/>
          </a:prstGeom>
        </p:spPr>
        <p:txBody>
          <a:bodyPr wrap="square" lIns="119384" tIns="59692" rIns="119384" bIns="59692">
            <a:spAutoFit/>
          </a:bodyPr>
          <a:lstStyle/>
          <a:p>
            <a:pPr algn="ctr" defTabSz="538886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6000" b="1" kern="0" dirty="0" err="1">
                <a:solidFill>
                  <a:srgbClr val="FF0000"/>
                </a:solidFill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  <a:sym typeface="Lato Regular"/>
              </a:rPr>
              <a:t>Khởi</a:t>
            </a:r>
            <a:r>
              <a:rPr lang="en-US" altLang="zh-CN" sz="6000" b="1" kern="0" dirty="0">
                <a:solidFill>
                  <a:srgbClr val="FF0000"/>
                </a:solidFill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  <a:sym typeface="Lato Regular"/>
              </a:rPr>
              <a:t> </a:t>
            </a:r>
            <a:r>
              <a:rPr lang="en-US" altLang="zh-CN" sz="6000" b="1" kern="0" dirty="0" err="1">
                <a:solidFill>
                  <a:srgbClr val="FF0000"/>
                </a:solidFill>
                <a:latin typeface="Arial" panose="020B0604020202020204" pitchFamily="34" charset="0"/>
                <a:ea typeface="Yu Gothic UI Semilight" panose="020B0400000000000000" pitchFamily="34" charset="-128"/>
                <a:cs typeface="Arial" panose="020B0604020202020204" pitchFamily="34" charset="0"/>
                <a:sym typeface="Lato Regular"/>
              </a:rPr>
              <a:t>động</a:t>
            </a:r>
            <a:endParaRPr lang="zh-CN" altLang="en-US" sz="6000" b="1" kern="0" dirty="0">
              <a:solidFill>
                <a:srgbClr val="FF0000"/>
              </a:solidFill>
              <a:latin typeface="Arial" panose="020B0604020202020204" pitchFamily="34" charset="0"/>
              <a:ea typeface="Yu Gothic UI Semilight" panose="020B0400000000000000" pitchFamily="34" charset="-128"/>
              <a:cs typeface="Arial" panose="020B0604020202020204" pitchFamily="34" charset="0"/>
              <a:sym typeface="Lato Regular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423" y="1725124"/>
            <a:ext cx="1897125" cy="1526746"/>
          </a:xfrm>
          <a:prstGeom prst="rect">
            <a:avLst/>
          </a:prstGeom>
        </p:spPr>
      </p:pic>
      <p:pic>
        <p:nvPicPr>
          <p:cNvPr id="10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658" y="570841"/>
            <a:ext cx="1194854" cy="2037842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D4D8F7B5-0439-464B-BDE1-89917B5A4B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0838" flipH="1">
            <a:off x="263575" y="6398370"/>
            <a:ext cx="2683691" cy="245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4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151" y="1346410"/>
            <a:ext cx="648134" cy="109821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85160" y="802811"/>
            <a:ext cx="10879118" cy="1745505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*Từ ngữ chỉ người trong gia đình được nhắc đến trong bài hát.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80033" y="2745904"/>
            <a:ext cx="2518638" cy="64633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 bà nội</a:t>
            </a:r>
          </a:p>
        </p:txBody>
      </p:sp>
      <p:pic>
        <p:nvPicPr>
          <p:cNvPr id="32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839" y="570841"/>
            <a:ext cx="802672" cy="1368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25" y="3745438"/>
            <a:ext cx="6739520" cy="5049257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794504" y="2745904"/>
            <a:ext cx="3057247" cy="64633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 bà ngoại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57377" y="3639458"/>
            <a:ext cx="1954381" cy="64633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cha (ba)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18437" y="3486571"/>
            <a:ext cx="1019688" cy="64633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45245" y="5104650"/>
            <a:ext cx="1851789" cy="64633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 trai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47836" y="6174651"/>
            <a:ext cx="1646605" cy="64633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 gái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47836" y="7175103"/>
            <a:ext cx="1518364" cy="64633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bé</a:t>
            </a:r>
          </a:p>
        </p:txBody>
      </p:sp>
    </p:spTree>
    <p:extLst>
      <p:ext uri="{BB962C8B-B14F-4D97-AF65-F5344CB8AC3E}">
        <p14:creationId xmlns:p14="http://schemas.microsoft.com/office/powerpoint/2010/main" val="362877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34" grpId="0" animBg="1"/>
      <p:bldP spid="35" grpId="0" animBg="1"/>
      <p:bldP spid="37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822960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7"/>
            <a:ext cx="12424732" cy="882192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Tìm từ phù hợp thay  cho ô vuông.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1469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27605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28235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46834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25906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36690"/>
              </p:ext>
            </p:extLst>
          </p:nvPr>
        </p:nvGraphicFramePr>
        <p:xfrm>
          <a:off x="2613358" y="1464731"/>
          <a:ext cx="10424584" cy="129751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12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2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03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970128" y="1663464"/>
            <a:ext cx="11279332" cy="455249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marL="742950" indent="-742950" algn="just">
              <a:lnSpc>
                <a:spcPct val="200000"/>
              </a:lnSpc>
              <a:buAutoNum type="alphaLcPeriod"/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503198" y="1973932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83001" y="2053262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504574" y="3037847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03038" y="3135838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511417" y="4173960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40508" y="4215968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dì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510179" y="5293634"/>
            <a:ext cx="731520" cy="73152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83287" y="5316981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2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839" y="570841"/>
            <a:ext cx="802672" cy="1368970"/>
          </a:xfrm>
          <a:prstGeom prst="rect">
            <a:avLst/>
          </a:prstGeom>
        </p:spPr>
      </p:pic>
      <p:pic>
        <p:nvPicPr>
          <p:cNvPr id="33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151" y="736810"/>
            <a:ext cx="648134" cy="1098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07" y="1844323"/>
            <a:ext cx="6739520" cy="5049257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581" y="7734289"/>
            <a:ext cx="1477771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Họ nội là những người có quan hệ họ hàng với bố, </a:t>
            </a:r>
          </a:p>
          <a:p>
            <a:r>
              <a:rPr lang="fr-F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Họ ngoại là những người có quan hệ họ hàng với đằng mẹ.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 flipV="1">
            <a:off x="658512" y="7949532"/>
            <a:ext cx="499135" cy="207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ight Arrow 33"/>
          <p:cNvSpPr/>
          <p:nvPr/>
        </p:nvSpPr>
        <p:spPr>
          <a:xfrm flipV="1">
            <a:off x="685614" y="8569903"/>
            <a:ext cx="499135" cy="207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  <p:bldP spid="20" grpId="0"/>
      <p:bldP spid="21" grpId="0" animBg="1"/>
      <p:bldP spid="22" grpId="0"/>
      <p:bldP spid="23" grpId="0" animBg="1"/>
      <p:bldP spid="24" grpId="0"/>
      <p:bldP spid="28" grpId="0" animBg="1"/>
      <p:bldP spid="29" grpId="0"/>
      <p:bldP spid="30" grpId="0" animBg="1"/>
      <p:bldP spid="31" grpId="0"/>
      <p:bldP spid="3" grpId="0" animBg="1"/>
      <p:bldP spid="5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67959" y="632883"/>
            <a:ext cx="12668552" cy="1136108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từ ngữ chỉ người trong gia đình, họ hàng.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9803569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822635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687723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0910" y="2537358"/>
            <a:ext cx="2518638" cy="64633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 bà nội</a:t>
            </a:r>
          </a:p>
        </p:txBody>
      </p:sp>
      <p:pic>
        <p:nvPicPr>
          <p:cNvPr id="32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1770" y="569949"/>
            <a:ext cx="802672" cy="1368970"/>
          </a:xfrm>
          <a:prstGeom prst="rect">
            <a:avLst/>
          </a:prstGeom>
        </p:spPr>
      </p:pic>
      <p:pic>
        <p:nvPicPr>
          <p:cNvPr id="33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450" y="1894628"/>
            <a:ext cx="648134" cy="1098210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605381" y="2537358"/>
            <a:ext cx="3057247" cy="64633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 bà ngoại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90477" y="3499293"/>
            <a:ext cx="748923" cy="64633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629314" y="3486571"/>
            <a:ext cx="851515" cy="64633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30501" y="4355714"/>
            <a:ext cx="851515" cy="64633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56122" y="5104650"/>
            <a:ext cx="1851789" cy="64633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 trai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33066" y="5932468"/>
            <a:ext cx="1697901" cy="64633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trai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58714" y="6709166"/>
            <a:ext cx="1646605" cy="64633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 gái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58714" y="7532483"/>
            <a:ext cx="1646605" cy="64633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 gái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45075" y="3486568"/>
            <a:ext cx="1005403" cy="64633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42785" y="3520714"/>
            <a:ext cx="723275" cy="64633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78165" y="3509903"/>
            <a:ext cx="979755" cy="64633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310687" y="3486569"/>
            <a:ext cx="595035" cy="64633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dì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23337" y="1677733"/>
            <a:ext cx="182614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 NỘI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33593" y="1687388"/>
            <a:ext cx="251863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 NGOẠI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605381" y="4654363"/>
            <a:ext cx="2272784" cy="16012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780932" y="6268229"/>
            <a:ext cx="2147198" cy="17177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97989" y="6054700"/>
            <a:ext cx="169790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 bà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072418" y="5993936"/>
            <a:ext cx="224503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 ĐÌNH</a:t>
            </a:r>
          </a:p>
        </p:txBody>
      </p:sp>
      <p:cxnSp>
        <p:nvCxnSpPr>
          <p:cNvPr id="7" name="Straight Arrow Connector 6"/>
          <p:cNvCxnSpPr>
            <a:stCxn id="41" idx="3"/>
          </p:cNvCxnSpPr>
          <p:nvPr/>
        </p:nvCxnSpPr>
        <p:spPr>
          <a:xfrm flipV="1">
            <a:off x="2495890" y="6377865"/>
            <a:ext cx="744782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293329" y="6054699"/>
            <a:ext cx="154401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 mẹ</a:t>
            </a:r>
          </a:p>
        </p:txBody>
      </p:sp>
      <p:cxnSp>
        <p:nvCxnSpPr>
          <p:cNvPr id="14" name="Straight Arrow Connector 13"/>
          <p:cNvCxnSpPr>
            <a:stCxn id="43" idx="3"/>
          </p:cNvCxnSpPr>
          <p:nvPr/>
        </p:nvCxnSpPr>
        <p:spPr>
          <a:xfrm flipV="1">
            <a:off x="4837341" y="6377864"/>
            <a:ext cx="985294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1">
            <a:extLst>
              <a:ext uri="{FF2B5EF4-FFF2-40B4-BE49-F238E27FC236}">
                <a16:creationId xmlns:a16="http://schemas.microsoft.com/office/drawing/2014/main" id="{D74C6173-8F33-49CF-8C35-7332A3835233}"/>
              </a:ext>
            </a:extLst>
          </p:cNvPr>
          <p:cNvSpPr txBox="1"/>
          <p:nvPr/>
        </p:nvSpPr>
        <p:spPr>
          <a:xfrm>
            <a:off x="2810553" y="4334517"/>
            <a:ext cx="1159292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thím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1">
            <a:extLst>
              <a:ext uri="{FF2B5EF4-FFF2-40B4-BE49-F238E27FC236}">
                <a16:creationId xmlns:a16="http://schemas.microsoft.com/office/drawing/2014/main" id="{CF93C6EC-0CEB-401E-9D30-6178ED19CED0}"/>
              </a:ext>
            </a:extLst>
          </p:cNvPr>
          <p:cNvSpPr txBox="1"/>
          <p:nvPr/>
        </p:nvSpPr>
        <p:spPr>
          <a:xfrm>
            <a:off x="9804624" y="4355714"/>
            <a:ext cx="923651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mợ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53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3186" y="1843867"/>
            <a:ext cx="11120143" cy="7876477"/>
          </a:xfrm>
          <a:prstGeom prst="rect">
            <a:avLst/>
          </a:prstGeom>
          <a:noFill/>
        </p:spPr>
        <p:txBody>
          <a:bodyPr wrap="square" lIns="119342" tIns="59671" rIns="119342" bIns="59671" numCol="2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ngủ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 cháu ngồi bên</a:t>
            </a:r>
          </a:p>
          <a:p>
            <a:pPr algn="just">
              <a:lnSpc>
                <a:spcPct val="20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Căn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vắng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Khu vườn lặng im.</a:t>
            </a:r>
          </a:p>
          <a:p>
            <a:pPr algn="just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200000"/>
              </a:lnSpc>
            </a:pP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Hương bưởi hương cau</a:t>
            </a:r>
          </a:p>
          <a:p>
            <a:pPr algn="just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Lẫn vào tay quạt</a:t>
            </a:r>
          </a:p>
          <a:p>
            <a:pPr algn="just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nằm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mát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 vòng gió thơm.</a:t>
            </a:r>
          </a:p>
          <a:p>
            <a:pPr algn="just">
              <a:lnSpc>
                <a:spcPct val="20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(Quang Huy)</a:t>
            </a:r>
          </a:p>
        </p:txBody>
      </p:sp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30296" y="7316420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603186" y="578584"/>
            <a:ext cx="822960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1396" y="576941"/>
            <a:ext cx="12424732" cy="788128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Tìm các từ ngữ chỉ đặc điểm trong đoạn thơ dưới đây.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9" b="4391"/>
          <a:stretch/>
        </p:blipFill>
        <p:spPr>
          <a:xfrm>
            <a:off x="10798296" y="4533528"/>
            <a:ext cx="4968875" cy="3501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533" y="-3188193"/>
            <a:ext cx="5782104" cy="578210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739801" y="5001208"/>
            <a:ext cx="17082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58003" y="5001208"/>
            <a:ext cx="8905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525305" y="6089776"/>
            <a:ext cx="1005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8765" y="6266077"/>
            <a:ext cx="6006363" cy="2932083"/>
            <a:chOff x="516840" y="6151557"/>
            <a:chExt cx="6006363" cy="2932083"/>
          </a:xfrm>
        </p:grpSpPr>
        <p:sp>
          <p:nvSpPr>
            <p:cNvPr id="8" name="Rounded Rectangle 7"/>
            <p:cNvSpPr/>
            <p:nvPr/>
          </p:nvSpPr>
          <p:spPr>
            <a:xfrm>
              <a:off x="2433522" y="6151557"/>
              <a:ext cx="4044219" cy="1119803"/>
            </a:xfrm>
            <a:prstGeom prst="wedgeRoundRectCallout">
              <a:avLst>
                <a:gd name="adj1" fmla="val -36473"/>
                <a:gd name="adj2" fmla="val 70827"/>
                <a:gd name="adj3" fmla="val 16667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94418" y="6465138"/>
              <a:ext cx="4028785" cy="578882"/>
            </a:xfrm>
            <a:prstGeom prst="wedgeRoundRectCallout">
              <a:avLst>
                <a:gd name="adj1" fmla="val -45552"/>
                <a:gd name="adj2" fmla="val 94228"/>
                <a:gd name="adj3" fmla="val 16667"/>
              </a:avLst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“</a:t>
              </a:r>
              <a:r>
                <a:rPr lang="en-US" sz="2800" b="1" dirty="0" err="1">
                  <a:solidFill>
                    <a:srgbClr val="00B05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thơm</a:t>
              </a:r>
              <a:r>
                <a:rPr lang="en-US" sz="2800" b="1" dirty="0">
                  <a:solidFill>
                    <a:srgbClr val="00B05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”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F9D28B9-63A5-4AC1-8A49-0FCDFAD7C9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2109" b="97764" l="0" r="53514">
                          <a14:foregroundMark x1="22045" y1="66134" x2="21725" y2="70288"/>
                          <a14:foregroundMark x1="36102" y1="58786" x2="36102" y2="645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28" r="47031"/>
            <a:stretch/>
          </p:blipFill>
          <p:spPr>
            <a:xfrm>
              <a:off x="516840" y="7004285"/>
              <a:ext cx="1649531" cy="2079355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1779827" y="8410564"/>
            <a:ext cx="1382372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nl-NL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chỉ đặc điểm là từ chỉ màu sắc, tính chất,... của sự vật.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 flipV="1">
            <a:off x="2036343" y="8620867"/>
            <a:ext cx="499135" cy="207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83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/>
        </p:nvSpPr>
        <p:spPr>
          <a:xfrm>
            <a:off x="535466" y="634783"/>
            <a:ext cx="731520" cy="7315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66986" y="391745"/>
            <a:ext cx="13102901" cy="14783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Kết hợp từ ngữ ở cột A với từ ngữ ở cột B để tạo câu nêu đặc điểm. Chọn viết 2 câu vào vở.  </a:t>
            </a:r>
          </a:p>
        </p:txBody>
      </p:sp>
      <p:sp>
        <p:nvSpPr>
          <p:cNvPr id="15" name="Bạn Hà"/>
          <p:cNvSpPr/>
          <p:nvPr/>
        </p:nvSpPr>
        <p:spPr>
          <a:xfrm>
            <a:off x="2324865" y="2539174"/>
            <a:ext cx="5047411" cy="10331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" name="Bố em"/>
          <p:cNvSpPr/>
          <p:nvPr/>
        </p:nvSpPr>
        <p:spPr>
          <a:xfrm>
            <a:off x="2343915" y="3942035"/>
            <a:ext cx="5047411" cy="10331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tóc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rường em"/>
          <p:cNvSpPr/>
          <p:nvPr/>
        </p:nvSpPr>
        <p:spPr>
          <a:xfrm>
            <a:off x="2317431" y="5452029"/>
            <a:ext cx="5047411" cy="10331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731693" y="2539174"/>
            <a:ext cx="3275161" cy="1031697"/>
          </a:xfrm>
          <a:prstGeom prst="roundRect">
            <a:avLst/>
          </a:prstGeom>
          <a:solidFill>
            <a:srgbClr val="9DF347"/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mượt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731693" y="5481057"/>
            <a:ext cx="3275161" cy="1031697"/>
          </a:xfrm>
          <a:prstGeom prst="roundRect">
            <a:avLst/>
          </a:prstGeom>
          <a:solidFill>
            <a:srgbClr val="9DF347"/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đen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láy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28" name="Straight Connector 27"/>
          <p:cNvCxnSpPr>
            <a:stCxn id="15" idx="3"/>
            <a:endCxn id="26" idx="1"/>
          </p:cNvCxnSpPr>
          <p:nvPr/>
        </p:nvCxnSpPr>
        <p:spPr>
          <a:xfrm>
            <a:off x="7372276" y="3055736"/>
            <a:ext cx="2359417" cy="294117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2" idx="3"/>
            <a:endCxn id="25" idx="1"/>
          </p:cNvCxnSpPr>
          <p:nvPr/>
        </p:nvCxnSpPr>
        <p:spPr>
          <a:xfrm flipV="1">
            <a:off x="7391326" y="3055023"/>
            <a:ext cx="2340367" cy="140357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3" idx="3"/>
            <a:endCxn id="34" idx="1"/>
          </p:cNvCxnSpPr>
          <p:nvPr/>
        </p:nvCxnSpPr>
        <p:spPr>
          <a:xfrm flipV="1">
            <a:off x="7364842" y="4457890"/>
            <a:ext cx="2366851" cy="151070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13797" y="1901234"/>
            <a:ext cx="571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912008" y="1901234"/>
            <a:ext cx="531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9731693" y="3942041"/>
            <a:ext cx="3275161" cy="1031698"/>
            <a:chOff x="7193797" y="3531510"/>
            <a:chExt cx="3372579" cy="823307"/>
          </a:xfrm>
        </p:grpSpPr>
        <p:sp>
          <p:nvSpPr>
            <p:cNvPr id="34" name="Rounded Rectangle 33"/>
            <p:cNvSpPr/>
            <p:nvPr/>
          </p:nvSpPr>
          <p:spPr>
            <a:xfrm>
              <a:off x="7193797" y="3531510"/>
              <a:ext cx="3372579" cy="823307"/>
            </a:xfrm>
            <a:prstGeom prst="roundRect">
              <a:avLst/>
            </a:prstGeom>
            <a:solidFill>
              <a:srgbClr val="9DF347"/>
            </a:solidFill>
            <a:ln>
              <a:solidFill>
                <a:srgbClr val="9DF347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30191" y="3684649"/>
              <a:ext cx="1951439" cy="466657"/>
            </a:xfrm>
            <a:prstGeom prst="rect">
              <a:avLst/>
            </a:prstGeom>
            <a:noFill/>
            <a:ln>
              <a:solidFill>
                <a:srgbClr val="9DF347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trầm</a:t>
              </a:r>
              <a:r>
                <a:rPr lang="en-US" sz="3200" b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ấm</a:t>
              </a:r>
              <a:r>
                <a:rPr lang="en-US" sz="3200" b="1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962" y="1581895"/>
            <a:ext cx="1904360" cy="2467478"/>
          </a:xfrm>
          <a:prstGeom prst="rect">
            <a:avLst/>
          </a:prstGeom>
        </p:spPr>
      </p:pic>
      <p:sp>
        <p:nvSpPr>
          <p:cNvPr id="24" name="Bạn Hà"/>
          <p:cNvSpPr/>
          <p:nvPr/>
        </p:nvSpPr>
        <p:spPr>
          <a:xfrm>
            <a:off x="2317431" y="6841125"/>
            <a:ext cx="5531434" cy="10331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M. Đôi mắt em bé đen láy.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8098526"/>
            <a:ext cx="15636875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nl-NL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viết câu nêu đặc điểm cần chọn những từ ngữ chỉ đặc điểm phù hợp.</a:t>
            </a:r>
            <a:endParaRPr lang="vi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7848865" y="7357686"/>
            <a:ext cx="1882828" cy="196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Rounded Rectangle 35"/>
          <p:cNvSpPr/>
          <p:nvPr/>
        </p:nvSpPr>
        <p:spPr>
          <a:xfrm>
            <a:off x="9767036" y="6794451"/>
            <a:ext cx="3974364" cy="103169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 nêu đặc điểm</a:t>
            </a:r>
          </a:p>
        </p:txBody>
      </p:sp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  <p:bldP spid="22" grpId="0" animBg="1"/>
      <p:bldP spid="23" grpId="0" animBg="1"/>
      <p:bldP spid="25" grpId="0" animBg="1"/>
      <p:bldP spid="26" grpId="0" animBg="1"/>
      <p:bldP spid="31" grpId="0"/>
      <p:bldP spid="32" grpId="0"/>
      <p:bldP spid="24" grpId="0" animBg="1"/>
      <p:bldP spid="27" grpId="0" animBg="1"/>
      <p:bldP spid="2" grpId="0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570</Words>
  <Application>Microsoft Office PowerPoint</Application>
  <PresentationFormat>Custom</PresentationFormat>
  <Paragraphs>108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421</cp:revision>
  <dcterms:created xsi:type="dcterms:W3CDTF">2021-06-15T15:52:51Z</dcterms:created>
  <dcterms:modified xsi:type="dcterms:W3CDTF">2023-07-20T16:42:28Z</dcterms:modified>
</cp:coreProperties>
</file>