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256" r:id="rId3"/>
    <p:sldId id="268" r:id="rId4"/>
    <p:sldId id="257" r:id="rId5"/>
    <p:sldId id="271" r:id="rId6"/>
    <p:sldId id="273" r:id="rId7"/>
    <p:sldId id="274" r:id="rId8"/>
    <p:sldId id="260" r:id="rId9"/>
    <p:sldId id="266" r:id="rId10"/>
    <p:sldId id="276" r:id="rId11"/>
    <p:sldId id="267" r:id="rId12"/>
  </p:sldIdLst>
  <p:sldSz cx="15636875" cy="9236075"/>
  <p:notesSz cx="6858000" cy="9144000"/>
  <p:defaultTextStyle>
    <a:defPPr>
      <a:defRPr lang="en-US"/>
    </a:defPPr>
    <a:lvl1pPr marL="0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9">
          <p15:clr>
            <a:srgbClr val="A4A3A4"/>
          </p15:clr>
        </p15:guide>
        <p15:guide id="2" pos="4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F347"/>
    <a:srgbClr val="82E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014" y="48"/>
      </p:cViewPr>
      <p:guideLst>
        <p:guide orient="horz" pos="2909"/>
        <p:guide pos="4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1143000"/>
            <a:ext cx="5226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54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</a:t>
            </a:r>
            <a:r>
              <a:rPr lang="en-US" baseline="0" dirty="0" err="1"/>
              <a:t>cột</a:t>
            </a:r>
            <a:r>
              <a:rPr lang="en-US" baseline="0" dirty="0"/>
              <a:t> A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3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5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714" indent="0" algn="ctr">
              <a:buNone/>
              <a:defRPr sz="2600"/>
            </a:lvl2pPr>
            <a:lvl3pPr marL="1193431" indent="0" algn="ctr">
              <a:buNone/>
              <a:defRPr sz="2400"/>
            </a:lvl3pPr>
            <a:lvl4pPr marL="1790147" indent="0" algn="ctr">
              <a:buNone/>
              <a:defRPr sz="2100"/>
            </a:lvl4pPr>
            <a:lvl5pPr marL="2386861" indent="0" algn="ctr">
              <a:buNone/>
              <a:defRPr sz="2100"/>
            </a:lvl5pPr>
            <a:lvl6pPr marL="2983578" indent="0" algn="ctr">
              <a:buNone/>
              <a:defRPr sz="2100"/>
            </a:lvl6pPr>
            <a:lvl7pPr marL="3580293" indent="0" algn="ctr">
              <a:buNone/>
              <a:defRPr sz="2100"/>
            </a:lvl7pPr>
            <a:lvl8pPr marL="4177009" indent="0" algn="ctr">
              <a:buNone/>
              <a:defRPr sz="2100"/>
            </a:lvl8pPr>
            <a:lvl9pPr marL="4773725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86525" y="262214"/>
            <a:ext cx="3090438" cy="2249627"/>
          </a:xfrm>
          <a:prstGeom prst="rect">
            <a:avLst/>
          </a:prstGeom>
        </p:spPr>
        <p:txBody>
          <a:bodyPr spcFirstLastPara="1" wrap="square" lIns="119324" tIns="119324" rIns="119324" bIns="11932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3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817" indent="0" algn="ctr">
              <a:buNone/>
              <a:defRPr sz="2600"/>
            </a:lvl2pPr>
            <a:lvl3pPr marL="1193636" indent="0" algn="ctr">
              <a:buNone/>
              <a:defRPr sz="2400"/>
            </a:lvl3pPr>
            <a:lvl4pPr marL="1790454" indent="0" algn="ctr">
              <a:buNone/>
              <a:defRPr sz="2100"/>
            </a:lvl4pPr>
            <a:lvl5pPr marL="2387271" indent="0" algn="ctr">
              <a:buNone/>
              <a:defRPr sz="2100"/>
            </a:lvl5pPr>
            <a:lvl6pPr marL="2984090" indent="0" algn="ctr">
              <a:buNone/>
              <a:defRPr sz="2100"/>
            </a:lvl6pPr>
            <a:lvl7pPr marL="3580908" indent="0" algn="ctr">
              <a:buNone/>
              <a:defRPr sz="2100"/>
            </a:lvl7pPr>
            <a:lvl8pPr marL="4177725" indent="0" algn="ctr">
              <a:buNone/>
              <a:defRPr sz="2100"/>
            </a:lvl8pPr>
            <a:lvl9pPr marL="4774544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613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01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2" y="6180904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81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63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45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72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409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90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45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71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66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53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48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4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25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817" indent="0">
              <a:buNone/>
              <a:defRPr sz="3700"/>
            </a:lvl2pPr>
            <a:lvl3pPr marL="1193636" indent="0">
              <a:buNone/>
              <a:defRPr sz="3100"/>
            </a:lvl3pPr>
            <a:lvl4pPr marL="1790454" indent="0">
              <a:buNone/>
              <a:defRPr sz="2600"/>
            </a:lvl4pPr>
            <a:lvl5pPr marL="2387271" indent="0">
              <a:buNone/>
              <a:defRPr sz="2600"/>
            </a:lvl5pPr>
            <a:lvl6pPr marL="2984090" indent="0">
              <a:buNone/>
              <a:defRPr sz="2600"/>
            </a:lvl6pPr>
            <a:lvl7pPr marL="3580908" indent="0">
              <a:buNone/>
              <a:defRPr sz="2600"/>
            </a:lvl7pPr>
            <a:lvl8pPr marL="4177725" indent="0">
              <a:buNone/>
              <a:defRPr sz="2600"/>
            </a:lvl8pPr>
            <a:lvl9pPr marL="4774544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52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18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2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92" y="6180905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71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4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1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68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35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29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0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3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714" indent="0">
              <a:buNone/>
              <a:defRPr sz="3700"/>
            </a:lvl2pPr>
            <a:lvl3pPr marL="1193431" indent="0">
              <a:buNone/>
              <a:defRPr sz="3100"/>
            </a:lvl3pPr>
            <a:lvl4pPr marL="1790147" indent="0">
              <a:buNone/>
              <a:defRPr sz="2600"/>
            </a:lvl4pPr>
            <a:lvl5pPr marL="2386861" indent="0">
              <a:buNone/>
              <a:defRPr sz="2600"/>
            </a:lvl5pPr>
            <a:lvl6pPr marL="2983578" indent="0">
              <a:buNone/>
              <a:defRPr sz="2600"/>
            </a:lvl6pPr>
            <a:lvl7pPr marL="3580293" indent="0">
              <a:buNone/>
              <a:defRPr sz="2600"/>
            </a:lvl7pPr>
            <a:lvl8pPr marL="4177009" indent="0">
              <a:buNone/>
              <a:defRPr sz="2600"/>
            </a:lvl8pPr>
            <a:lvl9pPr marL="4773725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42" tIns="59671" rIns="119342" bIns="5967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42" tIns="59671" rIns="119342" bIns="596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35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9715" y="8560477"/>
            <a:ext cx="5277445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543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1193431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358" indent="-298358" algn="l" defTabSz="1193431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07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1789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504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221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1936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8650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5367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08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714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43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147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686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3578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293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009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725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63" tIns="59682" rIns="119363" bIns="5968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63" tIns="59682" rIns="119363" bIns="5968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560475"/>
            <a:ext cx="5277445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8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193636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09" indent="-298409" algn="l" defTabSz="1193636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22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04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862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681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2499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31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13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953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817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636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45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7271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409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908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725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454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4.wdp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2"/>
            <a:ext cx="15636875" cy="2784924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518169" y="792930"/>
            <a:ext cx="2867817" cy="4250667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2165546" y="876559"/>
            <a:ext cx="2587414" cy="271694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42" tIns="59671" rIns="119342" bIns="59671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622510" y="1187840"/>
            <a:ext cx="1673489" cy="211395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/>
            <a:r>
              <a:rPr lang="en-US" altLang="zh-CN" sz="63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altLang="zh-CN" sz="63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63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24</a:t>
            </a:r>
            <a:endParaRPr lang="zh-CN" altLang="en-US" sz="63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516440" y="1839598"/>
            <a:ext cx="8367512" cy="121311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r>
              <a:rPr lang="en-US" altLang="zh-CN" sz="7100" b="1" dirty="0">
                <a:solidFill>
                  <a:srgbClr val="00206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Luyện tập – Tiết 4</a:t>
            </a:r>
            <a:endParaRPr lang="zh-CN" altLang="en-US" sz="7100" b="1" dirty="0">
              <a:solidFill>
                <a:srgbClr val="00206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3850"/>
            <a:ext cx="15636875" cy="1006052"/>
          </a:xfrm>
          <a:prstGeom prst="rect">
            <a:avLst/>
          </a:prstGeom>
        </p:spPr>
      </p:pic>
      <p:pic>
        <p:nvPicPr>
          <p:cNvPr id="17" name="图片 37895" descr="1-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18175" y="5043593"/>
            <a:ext cx="4764360" cy="44469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38916" descr="1-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614" y="5224650"/>
            <a:ext cx="2502720" cy="418630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2340623" y="4978357"/>
            <a:ext cx="12801638" cy="1967167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RỘNG VỐN TỪ VỀ ĐỒ CHƠI</a:t>
            </a:r>
            <a:r>
              <a:rPr lang="vi-VN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 PHẨY-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106 </a:t>
            </a:r>
            <a:endParaRPr lang="zh-CN" altLang="en-US" sz="6000" b="1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5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45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1911343"/>
            <a:ext cx="3673732" cy="3264163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7" y="447706"/>
            <a:ext cx="2089683" cy="3540797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842" y="3342211"/>
            <a:ext cx="3265991" cy="5823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560035" y="2888701"/>
            <a:ext cx="9789907" cy="2199603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6362629"/>
            <a:ext cx="15622913" cy="2873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7036" y="1022262"/>
            <a:ext cx="7734963" cy="1216961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71"/>
              </a:spcBef>
            </a:pPr>
            <a:r>
              <a:rPr lang="en-US" sz="5700" b="1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ĐẠT:</a:t>
            </a:r>
            <a:endParaRPr lang="vi-VN" sz="5700" b="1" dirty="0">
              <a:solidFill>
                <a:srgbClr val="0070C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6484" y="3021128"/>
            <a:ext cx="1074902" cy="2504052"/>
            <a:chOff x="2262744" y="1494923"/>
            <a:chExt cx="76200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61451" y="3545953"/>
            <a:ext cx="4039526" cy="5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1249596" y="382687"/>
            <a:ext cx="4272875" cy="24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724820" y="3342817"/>
            <a:ext cx="11188103" cy="70465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lvl="0" eaLnBrk="0" hangingPunct="0"/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Phát triển vốn từ chỉ đặc điểm của đồ chơi.</a:t>
            </a:r>
            <a:endParaRPr lang="zh-CN" altLang="en-US" sz="37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4724819" y="4820529"/>
            <a:ext cx="9572828" cy="70465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lvl="0" eaLnBrk="0" hangingPunct="0"/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Rèn kĩ năng sử dụng dấu phẩy</a:t>
            </a:r>
            <a:endParaRPr lang="zh-CN" altLang="en-US" sz="37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-20332" y="421161"/>
            <a:ext cx="1636643" cy="145140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746186" y="844565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5759" y="722257"/>
            <a:ext cx="12424732" cy="788128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Tìm từ ngữ chỉ đặc điểm các đồ chơi trong hình bên.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9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3364990" y="1756571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8992692" y="3370106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5011758" y="3433177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7876846" y="5293068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639231" y="3200244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382654"/>
              </p:ext>
            </p:extLst>
          </p:nvPr>
        </p:nvGraphicFramePr>
        <p:xfrm>
          <a:off x="2613358" y="2074331"/>
          <a:ext cx="10424584" cy="12975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212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2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03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37" t="19944" r="19755" b="31582"/>
          <a:stretch/>
        </p:blipFill>
        <p:spPr bwMode="auto">
          <a:xfrm>
            <a:off x="2625759" y="1756571"/>
            <a:ext cx="9761169" cy="4682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684180"/>
              </p:ext>
            </p:extLst>
          </p:nvPr>
        </p:nvGraphicFramePr>
        <p:xfrm>
          <a:off x="3430100" y="6781436"/>
          <a:ext cx="8281851" cy="2282892"/>
        </p:xfrm>
        <a:graphic>
          <a:graphicData uri="http://schemas.openxmlformats.org/drawingml/2006/table">
            <a:tbl>
              <a:tblPr/>
              <a:tblGrid>
                <a:gridCol w="2634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7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609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chơi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00B0F0"/>
                      </a:solidFill>
                      <a:prstDash val="soli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Đặc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điểm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solidFill>
                        <a:srgbClr val="00B0F0"/>
                      </a:solidFill>
                      <a:prstDash val="soli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486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quả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00B0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xanh pha trắng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3741157" y="30805"/>
            <a:ext cx="1579640" cy="2838563"/>
          </a:xfrm>
          <a:prstGeom prst="rect">
            <a:avLst/>
          </a:prstGeom>
        </p:spPr>
      </p:pic>
      <p:pic>
        <p:nvPicPr>
          <p:cNvPr id="21" name="图片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11" y="6110108"/>
            <a:ext cx="2426046" cy="283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9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05" y="5523722"/>
            <a:ext cx="3850565" cy="3204703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603186" y="578584"/>
            <a:ext cx="822960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803373"/>
              </p:ext>
            </p:extLst>
          </p:nvPr>
        </p:nvGraphicFramePr>
        <p:xfrm>
          <a:off x="2777674" y="1947194"/>
          <a:ext cx="10424584" cy="5218560"/>
        </p:xfrm>
        <a:graphic>
          <a:graphicData uri="http://schemas.openxmlformats.org/drawingml/2006/table">
            <a:tbl>
              <a:tblPr firstRow="1" bandRow="1"/>
              <a:tblGrid>
                <a:gridCol w="3623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1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chơi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Đặc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điểm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quả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xanh pha trắng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gấu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bông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mềm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mại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ông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sao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xanh pha trắng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ô </a:t>
                      </a:r>
                      <a:r>
                        <a:rPr lang="en-US" sz="32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tô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nhiều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sắc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máy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bay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xanh pha trắng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32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nạ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nhiều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sắc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5619" y1="82429" x2="23048" y2="85000"/>
                        <a14:foregroundMark x1="17905" y1="61429" x2="18476" y2="80571"/>
                        <a14:foregroundMark x1="29524" y1="34857" x2="37333" y2="36286"/>
                        <a14:foregroundMark x1="56952" y1="35857" x2="64000" y2="36714"/>
                        <a14:foregroundMark x1="50095" y1="87714" x2="42667" y2="9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5536" y="5044108"/>
            <a:ext cx="2631754" cy="35090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06071" y="565827"/>
            <a:ext cx="12424732" cy="788128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Tìm từ ngữ chỉ đặc điểm các đồ chơi trong hình bên.</a:t>
            </a:r>
          </a:p>
        </p:txBody>
      </p:sp>
    </p:spTree>
    <p:extLst>
      <p:ext uri="{BB962C8B-B14F-4D97-AF65-F5344CB8AC3E}">
        <p14:creationId xmlns:p14="http://schemas.microsoft.com/office/powerpoint/2010/main" val="159838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344111" y="629100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3687" y="749362"/>
            <a:ext cx="11992112" cy="674443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 đặt dấu phẩy vào vị trí nào trong mỗi câu sau?</a:t>
            </a:r>
          </a:p>
        </p:txBody>
      </p:sp>
      <p:pic>
        <p:nvPicPr>
          <p:cNvPr id="29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3741157" y="30805"/>
            <a:ext cx="1579640" cy="2838563"/>
          </a:xfrm>
          <a:prstGeom prst="rect">
            <a:avLst/>
          </a:prstGeom>
        </p:spPr>
      </p:pic>
      <p:pic>
        <p:nvPicPr>
          <p:cNvPr id="30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11" y="6110108"/>
            <a:ext cx="2426046" cy="283474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223688" y="2273064"/>
            <a:ext cx="10404034" cy="95772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M: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thỏ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mềm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dễ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890736" y="3070129"/>
            <a:ext cx="18288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250138" y="3070129"/>
            <a:ext cx="201168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72496" y="3716658"/>
            <a:ext cx="3494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Right Brace 7"/>
          <p:cNvSpPr/>
          <p:nvPr/>
        </p:nvSpPr>
        <p:spPr>
          <a:xfrm rot="5400000">
            <a:off x="7857324" y="1264200"/>
            <a:ext cx="325212" cy="4258388"/>
          </a:xfrm>
          <a:prstGeom prst="rightBrace">
            <a:avLst>
              <a:gd name="adj1" fmla="val 21556"/>
              <a:gd name="adj2" fmla="val 50000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332653" y="5756165"/>
            <a:ext cx="12166480" cy="651903"/>
            <a:chOff x="2332653" y="5756165"/>
            <a:chExt cx="12166480" cy="651903"/>
          </a:xfrm>
        </p:grpSpPr>
        <p:sp>
          <p:nvSpPr>
            <p:cNvPr id="25" name="TextBox 24"/>
            <p:cNvSpPr txBox="1"/>
            <p:nvPr/>
          </p:nvSpPr>
          <p:spPr>
            <a:xfrm>
              <a:off x="3255349" y="5756165"/>
              <a:ext cx="112437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Tác</a:t>
              </a:r>
              <a:r>
                <a:rPr lang="en-US" sz="36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dụng</a:t>
              </a:r>
              <a:r>
                <a:rPr lang="en-US" sz="36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: </a:t>
              </a:r>
              <a:r>
                <a:rPr lang="en-US" sz="360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Ngăn</a:t>
              </a:r>
              <a:r>
                <a:rPr lang="en-US" sz="36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cách</a:t>
              </a:r>
              <a:r>
                <a:rPr lang="en-US" sz="36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giữa</a:t>
              </a:r>
              <a:r>
                <a:rPr lang="en-US" sz="36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hai</a:t>
              </a:r>
              <a:r>
                <a:rPr lang="en-US" sz="36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từ</a:t>
              </a:r>
              <a:r>
                <a:rPr lang="en-US" sz="36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có</a:t>
              </a:r>
              <a:r>
                <a:rPr lang="en-US" sz="36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cùng</a:t>
              </a:r>
              <a:r>
                <a:rPr lang="en-US" sz="36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chức</a:t>
              </a:r>
              <a:r>
                <a:rPr lang="en-US" sz="36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năng</a:t>
              </a:r>
              <a:r>
                <a:rPr lang="en-US" sz="36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2332653" y="5915609"/>
              <a:ext cx="727788" cy="492459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697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  <p:bldP spid="31" grpId="0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344111" y="629100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3687" y="749362"/>
            <a:ext cx="11992112" cy="674443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 đặt dấu phẩy vào vị trí nào trong mỗi câu sau?</a:t>
            </a:r>
          </a:p>
        </p:txBody>
      </p:sp>
      <p:pic>
        <p:nvPicPr>
          <p:cNvPr id="29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3741157" y="30805"/>
            <a:ext cx="1579640" cy="2838563"/>
          </a:xfrm>
          <a:prstGeom prst="rect">
            <a:avLst/>
          </a:prstGeom>
        </p:spPr>
      </p:pic>
      <p:pic>
        <p:nvPicPr>
          <p:cNvPr id="30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68" y="6538037"/>
            <a:ext cx="2426046" cy="283474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989238" y="1790630"/>
            <a:ext cx="12541739" cy="5488580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marL="742950" indent="-742950" algn="just">
              <a:lnSpc>
                <a:spcPct val="200000"/>
              </a:lnSpc>
              <a:buAutoNum type="alphaLcPeriod"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 thích đồ chơi ô tô  máy bay.</a:t>
            </a:r>
          </a:p>
          <a:p>
            <a:pPr algn="just">
              <a:lnSpc>
                <a:spcPct val="200000"/>
              </a:lnSpc>
            </a:pP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Bố dạy em làm đèn ông sao diều giấy.</a:t>
            </a:r>
          </a:p>
          <a:p>
            <a:pPr algn="just">
              <a:lnSpc>
                <a:spcPct val="200000"/>
              </a:lnSpc>
            </a:pP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c.Các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bạn đá bóng đá cầu nhảy dây trên sân trường.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76677" y="2109266"/>
            <a:ext cx="341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08534" y="4303473"/>
            <a:ext cx="341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09185" y="6538037"/>
            <a:ext cx="341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31075" y="6538037"/>
            <a:ext cx="341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53C90B4-C0DC-1406-B8B7-D4889714AF51}"/>
              </a:ext>
            </a:extLst>
          </p:cNvPr>
          <p:cNvCxnSpPr>
            <a:cxnSpLocks/>
          </p:cNvCxnSpPr>
          <p:nvPr/>
        </p:nvCxnSpPr>
        <p:spPr>
          <a:xfrm>
            <a:off x="6714595" y="2878707"/>
            <a:ext cx="87836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AEAC3A9-4E1E-6CF0-C259-7D4292D46452}"/>
              </a:ext>
            </a:extLst>
          </p:cNvPr>
          <p:cNvCxnSpPr/>
          <p:nvPr/>
        </p:nvCxnSpPr>
        <p:spPr>
          <a:xfrm>
            <a:off x="7950945" y="2878707"/>
            <a:ext cx="201168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4E00905-91AF-63AA-CC78-F30D49E2D51E}"/>
              </a:ext>
            </a:extLst>
          </p:cNvPr>
          <p:cNvSpPr txBox="1"/>
          <p:nvPr/>
        </p:nvSpPr>
        <p:spPr>
          <a:xfrm>
            <a:off x="6806824" y="3131971"/>
            <a:ext cx="2906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6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sự vật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4663478E-3A31-D7EE-8CFB-AF417B60F689}"/>
              </a:ext>
            </a:extLst>
          </p:cNvPr>
          <p:cNvSpPr/>
          <p:nvPr/>
        </p:nvSpPr>
        <p:spPr>
          <a:xfrm rot="5400000">
            <a:off x="8219716" y="1386009"/>
            <a:ext cx="237787" cy="3248030"/>
          </a:xfrm>
          <a:prstGeom prst="rightBrace">
            <a:avLst>
              <a:gd name="adj1" fmla="val 21556"/>
              <a:gd name="adj2" fmla="val 50000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DC80796-A55C-70C8-3624-73ADBD258480}"/>
              </a:ext>
            </a:extLst>
          </p:cNvPr>
          <p:cNvCxnSpPr>
            <a:cxnSpLocks/>
          </p:cNvCxnSpPr>
          <p:nvPr/>
        </p:nvCxnSpPr>
        <p:spPr>
          <a:xfrm>
            <a:off x="6031075" y="5072916"/>
            <a:ext cx="2390358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0D41BC-FBFD-70D2-4487-E775196BA0D7}"/>
              </a:ext>
            </a:extLst>
          </p:cNvPr>
          <p:cNvCxnSpPr>
            <a:cxnSpLocks/>
          </p:cNvCxnSpPr>
          <p:nvPr/>
        </p:nvCxnSpPr>
        <p:spPr>
          <a:xfrm>
            <a:off x="8950294" y="5072916"/>
            <a:ext cx="201168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B92A6CA-9072-A265-FAAE-3956BF7701BB}"/>
              </a:ext>
            </a:extLst>
          </p:cNvPr>
          <p:cNvSpPr txBox="1"/>
          <p:nvPr/>
        </p:nvSpPr>
        <p:spPr>
          <a:xfrm>
            <a:off x="5490764" y="7935112"/>
            <a:ext cx="4117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6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hoạt động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2" name="Right Brace 31">
            <a:extLst>
              <a:ext uri="{FF2B5EF4-FFF2-40B4-BE49-F238E27FC236}">
                <a16:creationId xmlns:a16="http://schemas.microsoft.com/office/drawing/2014/main" id="{3BDCD455-7420-826F-0290-C22C452DC9D4}"/>
              </a:ext>
            </a:extLst>
          </p:cNvPr>
          <p:cNvSpPr/>
          <p:nvPr/>
        </p:nvSpPr>
        <p:spPr>
          <a:xfrm rot="5400000">
            <a:off x="8305850" y="3108560"/>
            <a:ext cx="378100" cy="4600957"/>
          </a:xfrm>
          <a:prstGeom prst="rightBrace">
            <a:avLst>
              <a:gd name="adj1" fmla="val 21556"/>
              <a:gd name="adj2" fmla="val 50000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E04E8C8-33B3-BB86-ADB0-035EE6DAB60B}"/>
              </a:ext>
            </a:extLst>
          </p:cNvPr>
          <p:cNvCxnSpPr>
            <a:cxnSpLocks/>
          </p:cNvCxnSpPr>
          <p:nvPr/>
        </p:nvCxnSpPr>
        <p:spPr>
          <a:xfrm>
            <a:off x="4324236" y="7273762"/>
            <a:ext cx="170683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7823FF4-E0EB-4F95-2B74-BFE447128063}"/>
              </a:ext>
            </a:extLst>
          </p:cNvPr>
          <p:cNvCxnSpPr>
            <a:cxnSpLocks/>
          </p:cNvCxnSpPr>
          <p:nvPr/>
        </p:nvCxnSpPr>
        <p:spPr>
          <a:xfrm>
            <a:off x="6300359" y="7273762"/>
            <a:ext cx="1347198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7C09249-8CCF-532A-3AF1-9827C4357D89}"/>
              </a:ext>
            </a:extLst>
          </p:cNvPr>
          <p:cNvCxnSpPr>
            <a:cxnSpLocks/>
          </p:cNvCxnSpPr>
          <p:nvPr/>
        </p:nvCxnSpPr>
        <p:spPr>
          <a:xfrm>
            <a:off x="7865210" y="7275542"/>
            <a:ext cx="184817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AEDB73C-7AF1-318F-9082-8F97E1BFD7EB}"/>
              </a:ext>
            </a:extLst>
          </p:cNvPr>
          <p:cNvSpPr txBox="1"/>
          <p:nvPr/>
        </p:nvSpPr>
        <p:spPr>
          <a:xfrm>
            <a:off x="7306179" y="5775766"/>
            <a:ext cx="4117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6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sự vật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0" name="Right Brace 39">
            <a:extLst>
              <a:ext uri="{FF2B5EF4-FFF2-40B4-BE49-F238E27FC236}">
                <a16:creationId xmlns:a16="http://schemas.microsoft.com/office/drawing/2014/main" id="{7EEF66F8-A0E9-0BD0-4A70-081BA91CCDAF}"/>
              </a:ext>
            </a:extLst>
          </p:cNvPr>
          <p:cNvSpPr/>
          <p:nvPr/>
        </p:nvSpPr>
        <p:spPr>
          <a:xfrm rot="5400000">
            <a:off x="6823069" y="5150159"/>
            <a:ext cx="468229" cy="5101679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26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  <p:bldP spid="31" grpId="0"/>
      <p:bldP spid="2" grpId="0"/>
      <p:bldP spid="20" grpId="0"/>
      <p:bldP spid="21" grpId="0"/>
      <p:bldP spid="23" grpId="0"/>
      <p:bldP spid="5" grpId="0"/>
      <p:bldP spid="6" grpId="0" animBg="1"/>
      <p:bldP spid="28" grpId="0"/>
      <p:bldP spid="32" grpId="0" animBg="1"/>
      <p:bldP spid="39" grpId="0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597851" y="705149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24023" y="628183"/>
            <a:ext cx="13670796" cy="951442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Cần đặt dấu phẩy vào vị trí nào trong câu in nghiêng?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39" r="100000">
                        <a14:foregroundMark x1="64217" y1="46006" x2="78914" y2="45367"/>
                        <a14:foregroundMark x1="79872" y1="56230" x2="84665" y2="58786"/>
                        <a14:foregroundMark x1="29393" y1="68051" x2="15016" y2="72524"/>
                        <a14:foregroundMark x1="29393" y1="78594" x2="27157" y2="80192"/>
                        <a14:foregroundMark x1="25879" y1="77316" x2="28115" y2="79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621" y="-152101"/>
            <a:ext cx="3525429" cy="3525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1063418" y="2906797"/>
            <a:ext cx="13222562" cy="4060047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Chi. 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 nhận được bao nhiêu là quà: búp bê hộp đựng bút đồng hồ báo thức và</a:t>
            </a:r>
          </a:p>
          <a:p>
            <a:pPr algn="just">
              <a:lnSpc>
                <a:spcPct val="200000"/>
              </a:lnSpc>
            </a:pPr>
            <a:endParaRPr lang="en-US" sz="2000" b="1" i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chiếc nơ hồng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Chi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12597" y="4280013"/>
            <a:ext cx="341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05451" y="4317284"/>
            <a:ext cx="341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61" y="6778721"/>
            <a:ext cx="1427143" cy="2217564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DC80796-A55C-70C8-3624-73ADBD258480}"/>
              </a:ext>
            </a:extLst>
          </p:cNvPr>
          <p:cNvCxnSpPr>
            <a:cxnSpLocks/>
          </p:cNvCxnSpPr>
          <p:nvPr/>
        </p:nvCxnSpPr>
        <p:spPr>
          <a:xfrm>
            <a:off x="4114603" y="4998272"/>
            <a:ext cx="1632647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D0D41BC-FBFD-70D2-4487-E775196BA0D7}"/>
              </a:ext>
            </a:extLst>
          </p:cNvPr>
          <p:cNvCxnSpPr>
            <a:cxnSpLocks/>
          </p:cNvCxnSpPr>
          <p:nvPr/>
        </p:nvCxnSpPr>
        <p:spPr>
          <a:xfrm>
            <a:off x="5977109" y="4998272"/>
            <a:ext cx="2677546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Right Brace 28">
            <a:extLst>
              <a:ext uri="{FF2B5EF4-FFF2-40B4-BE49-F238E27FC236}">
                <a16:creationId xmlns:a16="http://schemas.microsoft.com/office/drawing/2014/main" id="{3BDCD455-7420-826F-0290-C22C452DC9D4}"/>
              </a:ext>
            </a:extLst>
          </p:cNvPr>
          <p:cNvSpPr/>
          <p:nvPr/>
        </p:nvSpPr>
        <p:spPr>
          <a:xfrm rot="5400000">
            <a:off x="8901320" y="246662"/>
            <a:ext cx="214573" cy="9788009"/>
          </a:xfrm>
          <a:prstGeom prst="rightBrace">
            <a:avLst>
              <a:gd name="adj1" fmla="val 21556"/>
              <a:gd name="adj2" fmla="val 50000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AEDB73C-7AF1-318F-9082-8F97E1BFD7EB}"/>
              </a:ext>
            </a:extLst>
          </p:cNvPr>
          <p:cNvSpPr txBox="1"/>
          <p:nvPr/>
        </p:nvSpPr>
        <p:spPr>
          <a:xfrm>
            <a:off x="7272644" y="5326946"/>
            <a:ext cx="4117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 chỉ sự vật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D0D41BC-FBFD-70D2-4487-E775196BA0D7}"/>
              </a:ext>
            </a:extLst>
          </p:cNvPr>
          <p:cNvCxnSpPr>
            <a:cxnSpLocks/>
          </p:cNvCxnSpPr>
          <p:nvPr/>
        </p:nvCxnSpPr>
        <p:spPr>
          <a:xfrm>
            <a:off x="8973512" y="4979785"/>
            <a:ext cx="3563814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D0D41BC-FBFD-70D2-4487-E775196BA0D7}"/>
              </a:ext>
            </a:extLst>
          </p:cNvPr>
          <p:cNvCxnSpPr>
            <a:cxnSpLocks/>
          </p:cNvCxnSpPr>
          <p:nvPr/>
        </p:nvCxnSpPr>
        <p:spPr>
          <a:xfrm>
            <a:off x="1354958" y="6643744"/>
            <a:ext cx="2945301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30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" grpId="0"/>
      <p:bldP spid="20" grpId="0"/>
      <p:bldP spid="21" grpId="0"/>
      <p:bldP spid="24" grpId="0"/>
      <p:bldP spid="29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81025" y="1855583"/>
            <a:ext cx="12686197" cy="920727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VẬN DỤNG – ĐỊNH HƯỚNG TIẾP THEO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2180742" y="4173036"/>
            <a:ext cx="11275389" cy="3028996"/>
          </a:xfrm>
          <a:prstGeom prst="rect">
            <a:avLst/>
          </a:prstGeom>
          <a:noFill/>
        </p:spPr>
        <p:txBody>
          <a:bodyPr wrap="square" lIns="119342" tIns="59671" rIns="119342" bIns="59671">
            <a:spAutoFit/>
          </a:bodyPr>
          <a:lstStyle/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thêm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phẩy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222" y="2544316"/>
            <a:ext cx="2712285" cy="218275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0" y="6567713"/>
            <a:ext cx="3003177" cy="2668365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252" y="570840"/>
            <a:ext cx="1708259" cy="2913463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5104075"/>
            <a:ext cx="1708259" cy="28945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560" y="6778721"/>
            <a:ext cx="1427143" cy="22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6362629"/>
            <a:ext cx="15622913" cy="2873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7036" y="1022262"/>
            <a:ext cx="7734963" cy="1216961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marL="0" marR="0" lvl="0" indent="0" algn="just" defTabSz="1193431" rtl="0" eaLnBrk="1" fontAlgn="auto" latinLnBrk="0" hangingPunct="1">
              <a:lnSpc>
                <a:spcPct val="125000"/>
              </a:lnSpc>
              <a:spcBef>
                <a:spcPts val="87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7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ĐẠT:</a:t>
            </a:r>
            <a:endParaRPr kumimoji="0" lang="vi-VN" sz="57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6484" y="3021128"/>
            <a:ext cx="1074902" cy="2504052"/>
            <a:chOff x="2262744" y="1494923"/>
            <a:chExt cx="76200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1934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1934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11934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7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1934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1934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11934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61451" y="3545953"/>
            <a:ext cx="4039526" cy="5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1249596" y="382687"/>
            <a:ext cx="4272875" cy="24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724820" y="3342817"/>
            <a:ext cx="11188103" cy="70465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marL="0" marR="0" lvl="0" indent="0" algn="l" defTabSz="1193431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Phát</a:t>
            </a:r>
            <a:r>
              <a:rPr kumimoji="0" lang="en-US" altLang="zh-CN" sz="3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triển</a:t>
            </a:r>
            <a:r>
              <a:rPr kumimoji="0" lang="en-US" altLang="zh-CN" sz="3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vốn</a:t>
            </a:r>
            <a:r>
              <a:rPr kumimoji="0" lang="en-US" altLang="zh-CN" sz="3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altLang="zh-CN" sz="3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altLang="zh-CN" sz="3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kumimoji="0" lang="en-US" altLang="zh-CN" sz="3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altLang="zh-CN" sz="3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altLang="zh-CN" sz="3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zh-CN" altLang="en-US" sz="3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4724819" y="4886928"/>
            <a:ext cx="9572828" cy="70465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marL="0" marR="0" lvl="0" indent="0" algn="l" defTabSz="1193431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altLang="zh-CN" sz="3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altLang="zh-CN" sz="3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kumimoji="0" lang="en-US" altLang="zh-CN" sz="3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kumimoji="0" lang="en-US" altLang="zh-CN" sz="3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kumimoji="0" lang="en-US" altLang="zh-CN" sz="3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zh-CN" altLang="en-US" sz="3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21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372</Words>
  <Application>Microsoft Office PowerPoint</Application>
  <PresentationFormat>Custom</PresentationFormat>
  <Paragraphs>75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Rounded MT Bold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372</cp:revision>
  <dcterms:created xsi:type="dcterms:W3CDTF">2021-06-15T15:52:51Z</dcterms:created>
  <dcterms:modified xsi:type="dcterms:W3CDTF">2023-11-24T14:09:57Z</dcterms:modified>
</cp:coreProperties>
</file>