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70" r:id="rId4"/>
    <p:sldId id="271" r:id="rId5"/>
    <p:sldId id="257" r:id="rId6"/>
    <p:sldId id="272" r:id="rId7"/>
    <p:sldId id="259" r:id="rId8"/>
    <p:sldId id="260" r:id="rId9"/>
    <p:sldId id="27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1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170568" y="1436433"/>
            <a:ext cx="631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0070C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– Tiết 4</a:t>
            </a:r>
            <a:endParaRPr lang="zh-CN" altLang="en-US" sz="5400" dirty="0">
              <a:solidFill>
                <a:srgbClr val="0070C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205042" y="3166044"/>
            <a:ext cx="8893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Mở rộng vốn từ về tình cảm bạn bè. Dấu chấm, dấu chấm hỏi, dấu chấm than.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935918" y="113680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CỦNG CỐ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783941" y="2814640"/>
            <a:ext cx="10084415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57251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8681" y="2368749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739490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triển vốn từ chỉ tình cảm bạn bè.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739490" y="3290975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 sử dụng từ để hoàn thành câu nói về tình cảm bạn bè.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490" y="4527502"/>
            <a:ext cx="7714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các kiểu câu và xác định </a:t>
            </a: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 câu thích hợp</a:t>
            </a:r>
            <a:endParaRPr lang="vi-VN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2980987" y="4666391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2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" y="-1509049"/>
            <a:ext cx="9049759" cy="7442522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7482089" y="2136221"/>
            <a:ext cx="4285502" cy="4629873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2645456" y="2337993"/>
            <a:ext cx="3721963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4400" b="1" kern="0" dirty="0">
                <a:solidFill>
                  <a:srgbClr val="FF0000"/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  <a:sym typeface="Lato Regular"/>
              </a:rPr>
              <a:t>KẾT NỐI</a:t>
            </a:r>
            <a:endParaRPr lang="zh-CN" altLang="en-US" sz="4400" b="1" kern="0" dirty="0">
              <a:solidFill>
                <a:srgbClr val="FF0000"/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11" y="1280945"/>
            <a:ext cx="1479180" cy="1133644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60" y="423862"/>
            <a:ext cx="931622" cy="151314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05508" y="4750938"/>
            <a:ext cx="2092462" cy="18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459131" y="943292"/>
            <a:ext cx="6822816" cy="4389743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193011" y="1233577"/>
            <a:ext cx="5899953" cy="5474869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1736938" y="2126341"/>
            <a:ext cx="4644811" cy="2176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Đặt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câu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nêu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đặc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điểm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của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một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đồ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dùng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học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tập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mà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em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thích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nhất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.</a:t>
            </a:r>
            <a:endParaRPr sz="3200" kern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71" y="-461886"/>
            <a:ext cx="1998426" cy="21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312722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62710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536291"/>
            <a:ext cx="968750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81320" y="2471960"/>
            <a:ext cx="5122850" cy="3223949"/>
            <a:chOff x="444035" y="3238572"/>
            <a:chExt cx="4462325" cy="27095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7" name="Rounded Rectangular Callout 26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0795" y="1516060"/>
            <a:ext cx="4197478" cy="3081954"/>
            <a:chOff x="1231198" y="3163553"/>
            <a:chExt cx="3777302" cy="2430305"/>
          </a:xfrm>
        </p:grpSpPr>
        <p:grpSp>
          <p:nvGrpSpPr>
            <p:cNvPr id="28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 rot="5400000">
              <a:off x="1904696" y="2490055"/>
              <a:ext cx="2430305" cy="3777302"/>
              <a:chOff x="1768471" y="1342680"/>
              <a:chExt cx="2430305" cy="3777302"/>
            </a:xfrm>
          </p:grpSpPr>
          <p:sp>
            <p:nvSpPr>
              <p:cNvPr id="29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2107955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71" y="1342680"/>
                <a:ext cx="753783" cy="718886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361493" y="3655727"/>
              <a:ext cx="1963585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mến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6487" y="4167893"/>
              <a:ext cx="668184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…..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932"/>
            <a:ext cx="2331214" cy="23312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30"/>
            <a:ext cx="1524000" cy="16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312722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62710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536291"/>
            <a:ext cx="968750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22" y="3924886"/>
            <a:ext cx="7390849" cy="292852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4166" y="1282100"/>
            <a:ext cx="4197478" cy="3652078"/>
            <a:chOff x="1231198" y="3163553"/>
            <a:chExt cx="3777302" cy="2436272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 rot="5400000">
              <a:off x="1904696" y="2490055"/>
              <a:ext cx="2430305" cy="3777302"/>
              <a:chOff x="1768471" y="1342680"/>
              <a:chExt cx="2430305" cy="3777302"/>
            </a:xfrm>
          </p:grpSpPr>
          <p:sp>
            <p:nvSpPr>
              <p:cNvPr id="21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2107955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471" y="1342680"/>
                <a:ext cx="753783" cy="71888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439860" y="3655727"/>
              <a:ext cx="1963585" cy="4125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mến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2610" y="4167893"/>
              <a:ext cx="3141994" cy="14319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 thiết, gắn bó, chia sẻ, giúp đỡ, đoàn kết, giận dỗi, …</a:t>
              </a:r>
            </a:p>
          </p:txBody>
        </p:sp>
      </p:grpSp>
      <p:pic>
        <p:nvPicPr>
          <p:cNvPr id="24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01" y="257391"/>
            <a:ext cx="1112769" cy="1904279"/>
          </a:xfrm>
          <a:prstGeom prst="rect">
            <a:avLst/>
          </a:prstGeom>
        </p:spPr>
      </p:pic>
      <p:sp>
        <p:nvSpPr>
          <p:cNvPr id="23" name="矩形: 圆角 6">
            <a:extLst>
              <a:ext uri="{FF2B5EF4-FFF2-40B4-BE49-F238E27FC236}">
                <a16:creationId xmlns:a16="http://schemas.microsoft.com/office/drawing/2014/main" id="{8C68671C-FC57-4881-9EDB-A080D7A59EBF}"/>
              </a:ext>
            </a:extLst>
          </p:cNvPr>
          <p:cNvSpPr/>
          <p:nvPr/>
        </p:nvSpPr>
        <p:spPr>
          <a:xfrm>
            <a:off x="5362881" y="1751245"/>
            <a:ext cx="5359327" cy="958567"/>
          </a:xfrm>
          <a:prstGeom prst="roundRect">
            <a:avLst>
              <a:gd name="adj" fmla="val 7742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chia sẻ, giúp đỡ, động viên, an ủi -&gt; chỉ hành động</a:t>
            </a:r>
          </a:p>
          <a:p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: 圆角 6">
            <a:extLst>
              <a:ext uri="{FF2B5EF4-FFF2-40B4-BE49-F238E27FC236}">
                <a16:creationId xmlns:a16="http://schemas.microsoft.com/office/drawing/2014/main" id="{8C68671C-FC57-4881-9EDB-A080D7A59EBF}"/>
              </a:ext>
            </a:extLst>
          </p:cNvPr>
          <p:cNvSpPr/>
          <p:nvPr/>
        </p:nvSpPr>
        <p:spPr>
          <a:xfrm>
            <a:off x="5362880" y="3126282"/>
            <a:ext cx="5359327" cy="1127925"/>
          </a:xfrm>
          <a:prstGeom prst="roundRect">
            <a:avLst>
              <a:gd name="adj" fmla="val 7742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thân thiết, quý mến, yêu quý, giận dỗi -&gt; chỉ tình cảm</a:t>
            </a:r>
          </a:p>
          <a:p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631544"/>
            <a:ext cx="12192000" cy="12218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66142" y="6378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242" y="580739"/>
            <a:ext cx="10659057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5562" y="2341671"/>
            <a:ext cx="1040990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nòng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. Hằng ngày, chúng cùng nhau bơi lội.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nòng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Thỉnh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718691" y="2494027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282793" y="3762085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66658" y="4405182"/>
            <a:ext cx="548640" cy="5486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7664" y="2477571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11363" y="3767639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56659" y="4405182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đùa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8" b="96472" l="6719" r="90000">
                        <a14:foregroundMark x1="38594" y1="17945" x2="40000" y2="29908"/>
                        <a14:foregroundMark x1="62656" y1="17945" x2="57188" y2="29141"/>
                        <a14:foregroundMark x1="56719" y1="21626" x2="65469" y2="27914"/>
                        <a14:foregroundMark x1="67344" y1="19632" x2="61875" y2="30368"/>
                        <a14:foregroundMark x1="40781" y1="20245" x2="31250" y2="26534"/>
                        <a14:foregroundMark x1="35313" y1="19785" x2="41875" y2="26074"/>
                        <a14:foregroundMark x1="61875" y1="64417" x2="38281" y2="79448"/>
                        <a14:foregroundMark x1="37344" y1="62577" x2="61250" y2="84356"/>
                        <a14:foregroundMark x1="60938" y1="67025" x2="56250" y2="77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58" y="5138501"/>
            <a:ext cx="1378857" cy="1404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190">
                        <a14:foregroundMark x1="48416" y1="26638" x2="48416" y2="89083"/>
                        <a14:foregroundMark x1="30769" y1="87773" x2="61538" y2="79913"/>
                        <a14:foregroundMark x1="37557" y1="75546" x2="69231" y2="84279"/>
                        <a14:foregroundMark x1="49321" y1="25328" x2="54751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59" y="4972834"/>
            <a:ext cx="1515518" cy="1570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498" l="0" r="100000">
                        <a14:backgroundMark x1="7200" y1="7735" x2="7200" y2="7735"/>
                        <a14:backgroundMark x1="28200" y1="1794" x2="1600" y2="24888"/>
                        <a14:backgroundMark x1="68600" y1="3587" x2="99600" y2="51121"/>
                        <a14:backgroundMark x1="6400" y1="22197" x2="700" y2="41592"/>
                        <a14:backgroundMark x1="5600" y1="63789" x2="13700" y2="96413"/>
                        <a14:backgroundMark x1="42300" y1="74215" x2="37500" y2="94170"/>
                        <a14:backgroundMark x1="65300" y1="70628" x2="60500" y2="91816"/>
                        <a14:backgroundMark x1="64500" y1="14013" x2="99200" y2="8184"/>
                        <a14:backgroundMark x1="81100" y1="49776" x2="99600" y2="64686"/>
                        <a14:backgroundMark x1="96000" y1="84193" x2="96000" y2="9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82" flipH="1">
            <a:off x="7553307" y="6059605"/>
            <a:ext cx="1030515" cy="736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667" l="0" r="100000">
                        <a14:foregroundMark x1="63300" y1="41915" x2="99500" y2="46144"/>
                        <a14:foregroundMark x1="22800" y1="1244" x2="20600" y2="6095"/>
                        <a14:foregroundMark x1="9300" y1="14801" x2="7300" y2="18408"/>
                        <a14:foregroundMark x1="7100" y1="71269" x2="6600" y2="75498"/>
                        <a14:foregroundMark x1="12700" y1="81219" x2="12700" y2="85075"/>
                        <a14:backgroundMark x1="67500" y1="1493" x2="99900" y2="29229"/>
                        <a14:backgroundMark x1="58200" y1="1244" x2="78100" y2="30721"/>
                        <a14:backgroundMark x1="57000" y1="622" x2="43700" y2="15050"/>
                        <a14:backgroundMark x1="29600" y1="871" x2="300" y2="33706"/>
                        <a14:backgroundMark x1="2400" y1="38930" x2="0" y2="42910"/>
                        <a14:backgroundMark x1="1000" y1="54975" x2="18500" y2="87562"/>
                        <a14:backgroundMark x1="800" y1="77239" x2="18700" y2="89677"/>
                        <a14:backgroundMark x1="28200" y1="85075" x2="35000" y2="89055"/>
                        <a14:backgroundMark x1="49800" y1="76617" x2="46400" y2="83209"/>
                        <a14:backgroundMark x1="80500" y1="61816" x2="66000" y2="91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276" flipH="1">
            <a:off x="6230133" y="6086253"/>
            <a:ext cx="943429" cy="7585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45129" y="4953822"/>
            <a:ext cx="2496458" cy="1480133"/>
            <a:chOff x="3945129" y="4953822"/>
            <a:chExt cx="2496458" cy="1480133"/>
          </a:xfrm>
        </p:grpSpPr>
        <p:sp>
          <p:nvSpPr>
            <p:cNvPr id="8" name="Oval Callout 7"/>
            <p:cNvSpPr/>
            <p:nvPr/>
          </p:nvSpPr>
          <p:spPr>
            <a:xfrm>
              <a:off x="3945129" y="4953822"/>
              <a:ext cx="2409373" cy="1358863"/>
            </a:xfrm>
            <a:prstGeom prst="wedgeEllipseCallout">
              <a:avLst>
                <a:gd name="adj1" fmla="val 49852"/>
                <a:gd name="adj2" fmla="val 5396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03186" y="5233626"/>
              <a:ext cx="24384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Nòng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nọc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ếch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18691" y="2073891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70061" y="338609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1097" y="408529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 animBg="1"/>
      <p:bldP spid="26" grpId="0" animBg="1"/>
      <p:bldP spid="27" grpId="0" animBg="1"/>
      <p:bldP spid="3" grpId="0"/>
      <p:bldP spid="28" grpId="0"/>
      <p:bldP spid="3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5235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6242" y="466439"/>
            <a:ext cx="10659057" cy="13849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48" name="Bạn Hà"/>
          <p:cNvSpPr/>
          <p:nvPr/>
        </p:nvSpPr>
        <p:spPr>
          <a:xfrm>
            <a:off x="1447799" y="2315254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Bố em"/>
          <p:cNvSpPr/>
          <p:nvPr/>
        </p:nvSpPr>
        <p:spPr>
          <a:xfrm>
            <a:off x="1466849" y="3531505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Trường em"/>
          <p:cNvSpPr/>
          <p:nvPr/>
        </p:nvSpPr>
        <p:spPr>
          <a:xfrm>
            <a:off x="1440365" y="4630957"/>
            <a:ext cx="3856996" cy="8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93797" y="2315254"/>
            <a:ext cx="3372579" cy="823306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193797" y="4659985"/>
            <a:ext cx="3372579" cy="823306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6" name="Straight Connector 55"/>
          <p:cNvCxnSpPr>
            <a:stCxn id="48" idx="3"/>
            <a:endCxn id="54" idx="1"/>
          </p:cNvCxnSpPr>
          <p:nvPr/>
        </p:nvCxnSpPr>
        <p:spPr>
          <a:xfrm>
            <a:off x="5304795" y="2727476"/>
            <a:ext cx="1889002" cy="12156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3"/>
            <a:endCxn id="51" idx="1"/>
          </p:cNvCxnSpPr>
          <p:nvPr/>
        </p:nvCxnSpPr>
        <p:spPr>
          <a:xfrm flipV="1">
            <a:off x="5323845" y="2726907"/>
            <a:ext cx="1869952" cy="121682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3"/>
            <a:endCxn id="52" idx="1"/>
          </p:cNvCxnSpPr>
          <p:nvPr/>
        </p:nvCxnSpPr>
        <p:spPr>
          <a:xfrm>
            <a:off x="5297361" y="5043179"/>
            <a:ext cx="1896436" cy="284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64934" y="16773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74112" y="167731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193797" y="3531510"/>
            <a:ext cx="3372579" cy="823307"/>
            <a:chOff x="7193797" y="3531510"/>
            <a:chExt cx="3372579" cy="823307"/>
          </a:xfrm>
        </p:grpSpPr>
        <p:sp>
          <p:nvSpPr>
            <p:cNvPr id="54" name="Rounded Rectangle 5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30191" y="3684649"/>
              <a:ext cx="2441694" cy="523220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2040812" y="5895513"/>
            <a:ext cx="8110375" cy="823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8132" y="2547799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17071" y="3778755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2489" y="4864168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48" grpId="0" animBg="1"/>
      <p:bldP spid="49" grpId="0" animBg="1"/>
      <p:bldP spid="50" grpId="0" animBg="1"/>
      <p:bldP spid="51" grpId="0" animBg="1"/>
      <p:bldP spid="52" grpId="0" animBg="1"/>
      <p:bldP spid="59" grpId="0"/>
      <p:bldP spid="60" grpId="0"/>
      <p:bldP spid="65" grpId="0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57251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8681" y="2368749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739490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triển vốn từ chỉ tình cảm bạn bè.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739490" y="3290975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 sử dụng từ để hoàn thành câu nói về tình cảm bạn bè.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490" y="4527502"/>
            <a:ext cx="7714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các kiểu câu và xác định </a:t>
            </a:r>
            <a:r>
              <a:rPr lang="pl-PL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 câu thích hợp</a:t>
            </a:r>
            <a:endParaRPr lang="vi-VN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2980987" y="4666391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4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461</Words>
  <Application>Microsoft Office PowerPoint</Application>
  <PresentationFormat>Widescreen</PresentationFormat>
  <Paragraphs>68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206</cp:revision>
  <dcterms:created xsi:type="dcterms:W3CDTF">2021-06-15T15:52:51Z</dcterms:created>
  <dcterms:modified xsi:type="dcterms:W3CDTF">2023-07-23T08:26:35Z</dcterms:modified>
</cp:coreProperties>
</file>