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7" r:id="rId3"/>
    <p:sldMasterId id="2147483714" r:id="rId4"/>
  </p:sldMasterIdLst>
  <p:notesMasterIdLst>
    <p:notesMasterId r:id="rId27"/>
  </p:notesMasterIdLst>
  <p:sldIdLst>
    <p:sldId id="296" r:id="rId5"/>
    <p:sldId id="271" r:id="rId6"/>
    <p:sldId id="272" r:id="rId7"/>
    <p:sldId id="273" r:id="rId8"/>
    <p:sldId id="274" r:id="rId9"/>
    <p:sldId id="275" r:id="rId10"/>
    <p:sldId id="276" r:id="rId11"/>
    <p:sldId id="277" r:id="rId12"/>
    <p:sldId id="282" r:id="rId13"/>
    <p:sldId id="292" r:id="rId14"/>
    <p:sldId id="257" r:id="rId15"/>
    <p:sldId id="298" r:id="rId16"/>
    <p:sldId id="299" r:id="rId17"/>
    <p:sldId id="287" r:id="rId18"/>
    <p:sldId id="259" r:id="rId19"/>
    <p:sldId id="260" r:id="rId20"/>
    <p:sldId id="294" r:id="rId21"/>
    <p:sldId id="295" r:id="rId22"/>
    <p:sldId id="300" r:id="rId23"/>
    <p:sldId id="269" r:id="rId24"/>
    <p:sldId id="266"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82ED4D"/>
    <a:srgbClr val="9DF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6" autoAdjust="0"/>
    <p:restoredTop sz="85671" autoAdjust="0"/>
  </p:normalViewPr>
  <p:slideViewPr>
    <p:cSldViewPr snapToGrid="0">
      <p:cViewPr varScale="1">
        <p:scale>
          <a:sx n="62" d="100"/>
          <a:sy n="62" d="100"/>
        </p:scale>
        <p:origin x="89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ea typeface="DengXian" panose="02010600030101010101" pitchFamily="2" charset="-122"/>
              </a:rPr>
              <a:pPr>
                <a:defRPr/>
              </a:pPr>
              <a:t>1</a:t>
            </a:fld>
            <a:endParaRPr lang="zh-CN" altLang="en-US">
              <a:solidFill>
                <a:prstClr val="black"/>
              </a:solidFill>
              <a:latin typeface="DengXian" panose="020F0502020204030204"/>
              <a:ea typeface="DengXian" panose="02010600030101010101" pitchFamily="2" charset="-122"/>
            </a:endParaRPr>
          </a:p>
        </p:txBody>
      </p:sp>
    </p:spTree>
    <p:extLst>
      <p:ext uri="{BB962C8B-B14F-4D97-AF65-F5344CB8AC3E}">
        <p14:creationId xmlns:p14="http://schemas.microsoft.com/office/powerpoint/2010/main" val="169544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311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293094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F556B-8FEB-48C1-B5F8-F58043FC437D}" type="slidenum">
              <a:rPr lang="en-US" smtClean="0"/>
              <a:t>7</a:t>
            </a:fld>
            <a:endParaRPr lang="en-US"/>
          </a:p>
        </p:txBody>
      </p:sp>
    </p:spTree>
    <p:extLst>
      <p:ext uri="{BB962C8B-B14F-4D97-AF65-F5344CB8AC3E}">
        <p14:creationId xmlns:p14="http://schemas.microsoft.com/office/powerpoint/2010/main" val="142814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8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Mở</a:t>
            </a:r>
            <a:r>
              <a:rPr lang="en-US" b="1" baseline="0" dirty="0">
                <a:solidFill>
                  <a:srgbClr val="FF0000"/>
                </a:solidFill>
              </a:rPr>
              <a:t> rộng: b) 1 HS nêu từ chỉ SV – 1 </a:t>
            </a:r>
            <a:r>
              <a:rPr lang="en-US" b="1" baseline="0" dirty="0" err="1">
                <a:solidFill>
                  <a:srgbClr val="FF0000"/>
                </a:solidFill>
              </a:rPr>
              <a:t>Hs</a:t>
            </a:r>
            <a:r>
              <a:rPr lang="en-US" b="1" baseline="0" dirty="0">
                <a:solidFill>
                  <a:srgbClr val="FF0000"/>
                </a:solidFill>
              </a:rPr>
              <a:t> nêu 1 hoặc 2, 3  từ chỉ đặc điểm của đồ vật đó để giới thiệu về đồ dùng trong hộp bút của mình.</a:t>
            </a:r>
          </a:p>
          <a:p>
            <a:r>
              <a:rPr lang="en-US" b="1" baseline="0" dirty="0">
                <a:solidFill>
                  <a:srgbClr val="FF0000"/>
                </a:solidFill>
              </a:rPr>
              <a:t>Tẩy – trắng, nhỏ xíu, mềm                       </a:t>
            </a:r>
          </a:p>
          <a:p>
            <a:r>
              <a:rPr lang="en-US" b="1" i="1" baseline="0" dirty="0">
                <a:solidFill>
                  <a:srgbClr val="FF0000"/>
                </a:solidFill>
              </a:rPr>
              <a:t>Bút –trơn, xinh xắn, hồng, vàng</a:t>
            </a:r>
          </a:p>
          <a:p>
            <a:r>
              <a:rPr lang="en-US" b="1" i="1" baseline="0" dirty="0">
                <a:solidFill>
                  <a:srgbClr val="FF0000"/>
                </a:solidFill>
              </a:rPr>
              <a:t>Hộp bút – mới, to, đẹp, nhiều ngăn,                            </a:t>
            </a:r>
          </a:p>
          <a:p>
            <a:r>
              <a:rPr lang="en-US" b="1" i="1" baseline="0" dirty="0">
                <a:solidFill>
                  <a:srgbClr val="FF0000"/>
                </a:solidFill>
              </a:rPr>
              <a:t>Gọt bút chì-nhỏ xinh, sắc, tiện</a:t>
            </a:r>
            <a:endParaRPr lang="en-US" b="1" baseline="0" dirty="0">
              <a:solidFill>
                <a:srgbClr val="FF0000"/>
              </a:solidFill>
            </a:endParaRPr>
          </a:p>
        </p:txBody>
      </p:sp>
      <p:sp>
        <p:nvSpPr>
          <p:cNvPr id="4" name="Slide Number Placeholder 3"/>
          <p:cNvSpPr>
            <a:spLocks noGrp="1"/>
          </p:cNvSpPr>
          <p:nvPr>
            <p:ph type="sldNum" sz="quarter" idx="10"/>
          </p:nvPr>
        </p:nvSpPr>
        <p:spPr/>
        <p:txBody>
          <a:bodyPr/>
          <a:lstStyle/>
          <a:p>
            <a:fld id="{704F556B-8FEB-48C1-B5F8-F58043FC437D}" type="slidenum">
              <a:rPr lang="en-US" smtClean="0"/>
              <a:t>14</a:t>
            </a:fld>
            <a:endParaRPr lang="en-US"/>
          </a:p>
        </p:txBody>
      </p:sp>
    </p:spTree>
    <p:extLst>
      <p:ext uri="{BB962C8B-B14F-4D97-AF65-F5344CB8AC3E}">
        <p14:creationId xmlns:p14="http://schemas.microsoft.com/office/powerpoint/2010/main" val="383903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Cho HS chơi trò chơi: Ai nhanh! Ai đúng!</a:t>
            </a:r>
          </a:p>
          <a:p>
            <a:r>
              <a:rPr lang="en-US" b="1" baseline="0" dirty="0">
                <a:solidFill>
                  <a:srgbClr val="FF0000"/>
                </a:solidFill>
              </a:rPr>
              <a:t>Mỗi nhóm lần lượt cử các bạn lên chọn thẻ từ chạy về chỗ dán vào phiếu học nhóm. mỗi lần lên chỉ được lấy một thẻ. Nhóm nào dán đúng và nhanh là nhóm đó chiến thắng</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Thầy cô</a:t>
            </a:r>
            <a:r>
              <a:rPr lang="en-US" b="1" baseline="0" dirty="0">
                <a:solidFill>
                  <a:srgbClr val="FF0000"/>
                </a:solidFill>
              </a:rPr>
              <a:t> kích vào từng ô bên cột A để hiện đáp án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rgbClr val="FF0000"/>
                </a:solidFill>
              </a:rPr>
              <a:t>Mở rộng: HS viết vào giấy xong lên dán vào cây học tập.</a:t>
            </a:r>
          </a:p>
        </p:txBody>
      </p:sp>
      <p:sp>
        <p:nvSpPr>
          <p:cNvPr id="4" name="Slide Number Placeholder 3"/>
          <p:cNvSpPr>
            <a:spLocks noGrp="1"/>
          </p:cNvSpPr>
          <p:nvPr>
            <p:ph type="sldNum" sz="quarter" idx="10"/>
          </p:nvPr>
        </p:nvSpPr>
        <p:spPr/>
        <p:txBody>
          <a:bodyPr/>
          <a:lstStyle/>
          <a:p>
            <a:fld id="{704F556B-8FEB-48C1-B5F8-F58043FC437D}" type="slidenum">
              <a:rPr lang="en-US" smtClean="0"/>
              <a:t>15</a:t>
            </a:fld>
            <a:endParaRPr lang="en-US"/>
          </a:p>
        </p:txBody>
      </p:sp>
    </p:spTree>
    <p:extLst>
      <p:ext uri="{BB962C8B-B14F-4D97-AF65-F5344CB8AC3E}">
        <p14:creationId xmlns:p14="http://schemas.microsoft.com/office/powerpoint/2010/main" val="246337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Cho HS thảo</a:t>
            </a:r>
            <a:r>
              <a:rPr lang="en-US" b="1" baseline="0" dirty="0"/>
              <a:t> luận nhóm 2 - thống nhất đáp án</a:t>
            </a:r>
          </a:p>
          <a:p>
            <a:pPr marL="171450" indent="-171450">
              <a:buFontTx/>
              <a:buChar char="-"/>
            </a:pPr>
            <a:r>
              <a:rPr lang="en-US" b="1" baseline="0" dirty="0"/>
              <a:t>Trả lời câu hỏi: Tại sao điền dấu chấm hỏi?</a:t>
            </a:r>
          </a:p>
          <a:p>
            <a:pPr marL="171450" indent="-171450">
              <a:buFontTx/>
              <a:buChar char="-"/>
            </a:pPr>
            <a:r>
              <a:rPr lang="en-US" b="1" baseline="0" dirty="0"/>
              <a:t>Có mấy câu điền dấu chấm hỏi?</a:t>
            </a:r>
            <a:endParaRPr lang="en-US" b="1" dirty="0"/>
          </a:p>
          <a:p>
            <a:r>
              <a:rPr lang="en-US" b="1" dirty="0"/>
              <a:t>- Bằng</a:t>
            </a:r>
            <a:r>
              <a:rPr lang="en-US" b="1" baseline="0" dirty="0"/>
              <a:t> việc sử dụng những từ để </a:t>
            </a:r>
            <a:r>
              <a:rPr lang="en-US" b="1" baseline="0" dirty="0" err="1"/>
              <a:t>goi</a:t>
            </a:r>
            <a:r>
              <a:rPr lang="en-US" b="1" baseline="0" dirty="0"/>
              <a:t> “ơi” “anh”, “em” với những câu hỏi, câu đề  tác giả đang trò chuyện với đồ vật như trò chuyện với một người bạn. Đây cũng là cách thể hiện tình cảm với đồ dùng học tập. Các con vận dụng để viết câu văn thể hiện xúc của mình với đồ dùng học tập nhé!</a:t>
            </a:r>
            <a:endParaRPr lang="vi-VN" b="1" dirty="0"/>
          </a:p>
        </p:txBody>
      </p:sp>
      <p:sp>
        <p:nvSpPr>
          <p:cNvPr id="4" name="Slide Number Placeholder 3"/>
          <p:cNvSpPr>
            <a:spLocks noGrp="1"/>
          </p:cNvSpPr>
          <p:nvPr>
            <p:ph type="sldNum" sz="quarter" idx="10"/>
          </p:nvPr>
        </p:nvSpPr>
        <p:spPr/>
        <p:txBody>
          <a:bodyPr/>
          <a:lstStyle/>
          <a:p>
            <a:fld id="{704F556B-8FEB-48C1-B5F8-F58043FC437D}" type="slidenum">
              <a:rPr lang="en-US" smtClean="0"/>
              <a:t>16</a:t>
            </a:fld>
            <a:endParaRPr lang="en-US"/>
          </a:p>
        </p:txBody>
      </p:sp>
    </p:spTree>
    <p:extLst>
      <p:ext uri="{BB962C8B-B14F-4D97-AF65-F5344CB8AC3E}">
        <p14:creationId xmlns:p14="http://schemas.microsoft.com/office/powerpoint/2010/main" val="188157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b="1" dirty="0"/>
              <a:t>Nên</a:t>
            </a:r>
            <a:r>
              <a:rPr lang="en-US" b="1" baseline="0" dirty="0"/>
              <a:t> làm: Sắp xếp gọn gàng</a:t>
            </a:r>
          </a:p>
          <a:p>
            <a:pPr marL="171450" indent="-171450">
              <a:buFontTx/>
              <a:buChar char="-"/>
            </a:pPr>
            <a:r>
              <a:rPr lang="en-US" b="1" baseline="0" dirty="0"/>
              <a:t>Dùng xong cất ngay vào chỗ quy định</a:t>
            </a:r>
          </a:p>
          <a:p>
            <a:pPr marL="171450" indent="-171450">
              <a:buFontTx/>
              <a:buChar char="-"/>
            </a:pPr>
            <a:r>
              <a:rPr lang="en-US" b="1" baseline="0" dirty="0"/>
              <a:t>Cất đồ dùng, lấy đồ dùng nhẹ nhàng</a:t>
            </a:r>
          </a:p>
          <a:p>
            <a:pPr marL="171450" indent="-171450">
              <a:buFontTx/>
              <a:buChar char="-"/>
            </a:pPr>
            <a:r>
              <a:rPr lang="en-US" b="1" baseline="0" dirty="0"/>
              <a:t>Sách vở bọc</a:t>
            </a:r>
          </a:p>
          <a:p>
            <a:pPr marL="171450" indent="-171450">
              <a:buFontTx/>
              <a:buChar char="-"/>
            </a:pPr>
            <a:r>
              <a:rPr lang="en-US" b="1" baseline="0" dirty="0"/>
              <a:t>Kê tay giữ vở, Giữ tay sạch</a:t>
            </a:r>
          </a:p>
          <a:p>
            <a:pPr marL="171450" indent="-171450">
              <a:buFontTx/>
              <a:buChar char="-"/>
            </a:pPr>
            <a:r>
              <a:rPr lang="en-US" b="1" baseline="0" dirty="0"/>
              <a:t>Viết xong đậy nắp bút</a:t>
            </a:r>
          </a:p>
          <a:p>
            <a:pPr marL="171450" indent="-171450">
              <a:buFontTx/>
              <a:buChar char="-"/>
            </a:pPr>
            <a:r>
              <a:rPr lang="en-US" b="1" baseline="0" dirty="0"/>
              <a:t>Không nên: </a:t>
            </a:r>
          </a:p>
          <a:p>
            <a:pPr marL="171450" indent="-171450">
              <a:buFontTx/>
              <a:buChar char="-"/>
            </a:pPr>
            <a:r>
              <a:rPr lang="en-US" b="1" baseline="0" dirty="0"/>
              <a:t>Vẽ bậy, bẻ màu</a:t>
            </a:r>
          </a:p>
          <a:p>
            <a:pPr marL="171450" indent="-171450">
              <a:buFontTx/>
              <a:buChar char="-"/>
            </a:pPr>
            <a:r>
              <a:rPr lang="en-US" b="1" baseline="0" dirty="0"/>
              <a:t>Làm sách</a:t>
            </a:r>
          </a:p>
          <a:p>
            <a:pPr marL="171450" indent="-171450">
              <a:buFontTx/>
              <a:buChar char="-"/>
            </a:pPr>
            <a:r>
              <a:rPr lang="en-US" b="1" baseline="0" dirty="0"/>
              <a:t>Làm rơi, </a:t>
            </a:r>
          </a:p>
          <a:p>
            <a:pPr marL="171450" indent="-171450">
              <a:buFontTx/>
              <a:buChar char="-"/>
            </a:pPr>
            <a:r>
              <a:rPr lang="en-US" b="1" baseline="0" dirty="0"/>
              <a:t>Lấy đồ dùng ra để chơi nghịch</a:t>
            </a:r>
            <a:endParaRPr lang="vi-VN" b="1" dirty="0"/>
          </a:p>
        </p:txBody>
      </p:sp>
      <p:sp>
        <p:nvSpPr>
          <p:cNvPr id="4" name="灯片编号占位符 3"/>
          <p:cNvSpPr>
            <a:spLocks noGrp="1"/>
          </p:cNvSpPr>
          <p:nvPr>
            <p:ph type="sldNum" sz="quarter" idx="10"/>
          </p:nvPr>
        </p:nvSpPr>
        <p:spPr/>
        <p:txBody>
          <a:bodyPr/>
          <a:lstStyle/>
          <a:p>
            <a:pPr>
              <a:defRPr/>
            </a:pPr>
            <a:fld id="{E2E3AE05-7DD1-4AF0-924E-BEEA496F3737}" type="slidenum">
              <a:rPr lang="zh-CN" altLang="en-US" smtClean="0">
                <a:solidFill>
                  <a:prstClr val="black"/>
                </a:solidFill>
                <a:latin typeface="DengXian" panose="020F0502020204030204"/>
                <a:ea typeface="DengXian" panose="02010600030101010101" pitchFamily="2" charset="-122"/>
              </a:rPr>
              <a:pPr>
                <a:defRPr/>
              </a:pPr>
              <a:t>17</a:t>
            </a:fld>
            <a:endParaRPr lang="zh-CN" altLang="en-US">
              <a:solidFill>
                <a:prstClr val="black"/>
              </a:solidFill>
              <a:latin typeface="DengXian" panose="020F0502020204030204"/>
              <a:ea typeface="DengXian" panose="02010600030101010101" pitchFamily="2" charset="-122"/>
            </a:endParaRPr>
          </a:p>
        </p:txBody>
      </p:sp>
    </p:spTree>
    <p:extLst>
      <p:ext uri="{BB962C8B-B14F-4D97-AF65-F5344CB8AC3E}">
        <p14:creationId xmlns:p14="http://schemas.microsoft.com/office/powerpoint/2010/main" val="50997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vi-VN" b="1" dirty="0"/>
          </a:p>
        </p:txBody>
      </p:sp>
      <p:sp>
        <p:nvSpPr>
          <p:cNvPr id="4" name="Slide Number Placeholder 3"/>
          <p:cNvSpPr>
            <a:spLocks noGrp="1"/>
          </p:cNvSpPr>
          <p:nvPr>
            <p:ph type="sldNum" sz="quarter" idx="10"/>
          </p:nvPr>
        </p:nvSpPr>
        <p:spPr/>
        <p:txBody>
          <a:bodyPr/>
          <a:lstStyle/>
          <a:p>
            <a:fld id="{704F556B-8FEB-48C1-B5F8-F58043FC437D}" type="slidenum">
              <a:rPr lang="en-US" smtClean="0"/>
              <a:t>18</a:t>
            </a:fld>
            <a:endParaRPr lang="en-US"/>
          </a:p>
        </p:txBody>
      </p:sp>
    </p:spTree>
    <p:extLst>
      <p:ext uri="{BB962C8B-B14F-4D97-AF65-F5344CB8AC3E}">
        <p14:creationId xmlns:p14="http://schemas.microsoft.com/office/powerpoint/2010/main" val="226657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4207536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1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6"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01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9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44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242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32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5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45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64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68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84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40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7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50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4910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165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6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065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54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6652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267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787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626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72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7/20/2023</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7/20/2023</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7972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822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742484" y="8304"/>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olidFill>
                  <a:prstClr val="black">
                    <a:tint val="75000"/>
                  </a:prstClr>
                </a:solidFill>
                <a:sym typeface="+mn-ea"/>
              </a:rPr>
              <a:t>Hương</a:t>
            </a:r>
            <a:r>
              <a:rPr lang="en-US" dirty="0">
                <a:solidFill>
                  <a:prstClr val="black">
                    <a:tint val="75000"/>
                  </a:prstClr>
                </a:solidFill>
                <a:sym typeface="+mn-ea"/>
              </a:rPr>
              <a:t> </a:t>
            </a:r>
            <a:r>
              <a:rPr lang="en-US" dirty="0" err="1">
                <a:solidFill>
                  <a:prstClr val="black">
                    <a:tint val="75000"/>
                  </a:prstClr>
                </a:solidFill>
                <a:sym typeface="+mn-ea"/>
              </a:rPr>
              <a:t>Thảo</a:t>
            </a:r>
            <a:r>
              <a:rPr lang="en-US" dirty="0">
                <a:solidFill>
                  <a:prstClr val="black">
                    <a:tint val="75000"/>
                  </a:prstClr>
                </a:solidFill>
                <a:sym typeface="+mn-ea"/>
              </a:rPr>
              <a:t> - tranthao121006@gmail.com</a:t>
            </a:r>
            <a:endParaRPr lang="zh-CN" altLang="en-US" dirty="0">
              <a:solidFill>
                <a:prstClr val="black">
                  <a:tint val="75000"/>
                </a:prstClr>
              </a:solidFill>
            </a:endParaRPr>
          </a:p>
        </p:txBody>
      </p:sp>
    </p:spTree>
    <p:extLst>
      <p:ext uri="{BB962C8B-B14F-4D97-AF65-F5344CB8AC3E}">
        <p14:creationId xmlns:p14="http://schemas.microsoft.com/office/powerpoint/2010/main" val="421507258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4.wdp"/><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4.jpg"/><Relationship Id="rId5" Type="http://schemas.openxmlformats.org/officeDocument/2006/relationships/image" Target="../media/image27.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gif"/><Relationship Id="rId18" Type="http://schemas.openxmlformats.org/officeDocument/2006/relationships/image" Target="../media/image14.png"/><Relationship Id="rId26" Type="http://schemas.openxmlformats.org/officeDocument/2006/relationships/slide" Target="slide8.xml"/><Relationship Id="rId3" Type="http://schemas.microsoft.com/office/2007/relationships/media" Target="../media/media2.m4a"/><Relationship Id="rId21" Type="http://schemas.openxmlformats.org/officeDocument/2006/relationships/image" Target="../media/image22.gif"/><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20.gif"/><Relationship Id="rId25" Type="http://schemas.openxmlformats.org/officeDocument/2006/relationships/image" Target="../media/image24.png"/><Relationship Id="rId2" Type="http://schemas.openxmlformats.org/officeDocument/2006/relationships/audio" Target="../media/media1.m4a"/><Relationship Id="rId16" Type="http://schemas.openxmlformats.org/officeDocument/2006/relationships/image" Target="../media/image19.gif"/><Relationship Id="rId20" Type="http://schemas.openxmlformats.org/officeDocument/2006/relationships/image" Target="../media/image21.gif"/><Relationship Id="rId29" Type="http://schemas.openxmlformats.org/officeDocument/2006/relationships/image" Target="../media/image26.png"/><Relationship Id="rId1" Type="http://schemas.microsoft.com/office/2007/relationships/media" Target="../media/media1.m4a"/><Relationship Id="rId6" Type="http://schemas.openxmlformats.org/officeDocument/2006/relationships/notesSlide" Target="../notesSlides/notesSlide2.xml"/><Relationship Id="rId11" Type="http://schemas.openxmlformats.org/officeDocument/2006/relationships/image" Target="../media/image9.png"/><Relationship Id="rId24" Type="http://schemas.openxmlformats.org/officeDocument/2006/relationships/slide" Target="slide7.xml"/><Relationship Id="rId32" Type="http://schemas.openxmlformats.org/officeDocument/2006/relationships/image" Target="../media/image27.png"/><Relationship Id="rId5" Type="http://schemas.openxmlformats.org/officeDocument/2006/relationships/slideLayout" Target="../slideLayouts/slideLayout19.xml"/><Relationship Id="rId15" Type="http://schemas.openxmlformats.org/officeDocument/2006/relationships/image" Target="../media/image18.gif"/><Relationship Id="rId23" Type="http://schemas.openxmlformats.org/officeDocument/2006/relationships/image" Target="../media/image23.png"/><Relationship Id="rId28" Type="http://schemas.openxmlformats.org/officeDocument/2006/relationships/slide" Target="slide5.xml"/><Relationship Id="rId10" Type="http://schemas.openxmlformats.org/officeDocument/2006/relationships/image" Target="../media/image8.png"/><Relationship Id="rId19" Type="http://schemas.openxmlformats.org/officeDocument/2006/relationships/image" Target="../media/image15.gif"/><Relationship Id="rId31" Type="http://schemas.openxmlformats.org/officeDocument/2006/relationships/image" Target="../media/image16.png"/><Relationship Id="rId4" Type="http://schemas.openxmlformats.org/officeDocument/2006/relationships/audio" Target="../media/media2.m4a"/><Relationship Id="rId9" Type="http://schemas.openxmlformats.org/officeDocument/2006/relationships/image" Target="../media/image7.png"/><Relationship Id="rId14" Type="http://schemas.openxmlformats.org/officeDocument/2006/relationships/image" Target="../media/image17.gif"/><Relationship Id="rId22" Type="http://schemas.openxmlformats.org/officeDocument/2006/relationships/slide" Target="slide6.xml"/><Relationship Id="rId27" Type="http://schemas.openxmlformats.org/officeDocument/2006/relationships/image" Target="../media/image25.png"/><Relationship Id="rId30"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slide" Target="slid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3.wav"/><Relationship Id="rId11" Type="http://schemas.openxmlformats.org/officeDocument/2006/relationships/image" Target="../media/image30.gif"/><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29.jpeg"/><Relationship Id="rId4" Type="http://schemas.openxmlformats.org/officeDocument/2006/relationships/audio" Target="../media/media4.mp3"/><Relationship Id="rId9" Type="http://schemas.openxmlformats.org/officeDocument/2006/relationships/image" Target="../media/image28.jpe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gif"/><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image" Target="../media/image3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audio3.wav"/><Relationship Id="rId11" Type="http://schemas.openxmlformats.org/officeDocument/2006/relationships/image" Target="../media/image31.jpeg"/><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audio" Target="../media/media4.mp3"/><Relationship Id="rId9" Type="http://schemas.openxmlformats.org/officeDocument/2006/relationships/slide" Target="slide3.xml"/><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5.jpeg"/><Relationship Id="rId18" Type="http://schemas.openxmlformats.org/officeDocument/2006/relationships/image" Target="../media/image27.png"/><Relationship Id="rId3" Type="http://schemas.microsoft.com/office/2007/relationships/media" Target="../media/media4.mp3"/><Relationship Id="rId7" Type="http://schemas.openxmlformats.org/officeDocument/2006/relationships/audio" Target="../media/audio3.wav"/><Relationship Id="rId12" Type="http://schemas.openxmlformats.org/officeDocument/2006/relationships/image" Target="../media/image34.jpeg"/><Relationship Id="rId17" Type="http://schemas.openxmlformats.org/officeDocument/2006/relationships/slide" Target="slide4.xml"/><Relationship Id="rId2" Type="http://schemas.openxmlformats.org/officeDocument/2006/relationships/audio" Target="../media/media6.m4a"/><Relationship Id="rId16" Type="http://schemas.openxmlformats.org/officeDocument/2006/relationships/image" Target="../media/image30.gif"/><Relationship Id="rId1" Type="http://schemas.microsoft.com/office/2007/relationships/media" Target="../media/media6.m4a"/><Relationship Id="rId6" Type="http://schemas.openxmlformats.org/officeDocument/2006/relationships/notesSlide" Target="../notesSlides/notesSlide3.xml"/><Relationship Id="rId11" Type="http://schemas.openxmlformats.org/officeDocument/2006/relationships/image" Target="../media/image33.png"/><Relationship Id="rId5" Type="http://schemas.openxmlformats.org/officeDocument/2006/relationships/slideLayout" Target="../slideLayouts/slideLayout19.xml"/><Relationship Id="rId15" Type="http://schemas.openxmlformats.org/officeDocument/2006/relationships/image" Target="../media/image37.jpeg"/><Relationship Id="rId10" Type="http://schemas.openxmlformats.org/officeDocument/2006/relationships/slide" Target="slide3.xml"/><Relationship Id="rId4" Type="http://schemas.openxmlformats.org/officeDocument/2006/relationships/audio" Target="../media/media4.mp3"/><Relationship Id="rId9" Type="http://schemas.openxmlformats.org/officeDocument/2006/relationships/image" Target="../media/image7.png"/><Relationship Id="rId1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png"/><Relationship Id="rId3" Type="http://schemas.microsoft.com/office/2007/relationships/media" Target="../media/media4.mp3"/><Relationship Id="rId7" Type="http://schemas.openxmlformats.org/officeDocument/2006/relationships/audio" Target="../media/audio4.wav"/><Relationship Id="rId12" Type="http://schemas.openxmlformats.org/officeDocument/2006/relationships/slide" Target="slid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audio3.wav"/><Relationship Id="rId11" Type="http://schemas.openxmlformats.org/officeDocument/2006/relationships/image" Target="../media/image30.gif"/><Relationship Id="rId5" Type="http://schemas.openxmlformats.org/officeDocument/2006/relationships/slideLayout" Target="../slideLayouts/slideLayout19.xml"/><Relationship Id="rId15" Type="http://schemas.openxmlformats.org/officeDocument/2006/relationships/image" Target="../media/image27.png"/><Relationship Id="rId10" Type="http://schemas.openxmlformats.org/officeDocument/2006/relationships/image" Target="../media/image39.jpeg"/><Relationship Id="rId4" Type="http://schemas.openxmlformats.org/officeDocument/2006/relationships/audio" Target="../media/media4.mp3"/><Relationship Id="rId9" Type="http://schemas.openxmlformats.org/officeDocument/2006/relationships/image" Target="../media/image38.jpeg"/><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7" name="文本框 2055"/>
          <p:cNvSpPr txBox="1"/>
          <p:nvPr/>
        </p:nvSpPr>
        <p:spPr>
          <a:xfrm>
            <a:off x="1970510" y="1074337"/>
            <a:ext cx="8713365" cy="1754326"/>
          </a:xfrm>
          <a:prstGeom prst="rect">
            <a:avLst/>
          </a:prstGeom>
          <a:noFill/>
          <a:ln w="9525">
            <a:noFill/>
          </a:ln>
        </p:spPr>
        <p:txBody>
          <a:bodyPr wrap="square">
            <a:spAutoFit/>
          </a:bodyPr>
          <a:lstStyle/>
          <a:p>
            <a:pPr algn="ctr" defTabSz="1500505">
              <a:spcBef>
                <a:spcPct val="50000"/>
              </a:spcBef>
              <a:defRPr/>
            </a:pPr>
            <a:r>
              <a:rPr lang="en-US" altLang="zh-CN" sz="5400" b="1" dirty="0">
                <a:solidFill>
                  <a:srgbClr val="FF0066"/>
                </a:solidFill>
                <a:effectLst>
                  <a:glow rad="101600">
                    <a:srgbClr val="FFFF00">
                      <a:alpha val="60000"/>
                    </a:srgbClr>
                  </a:glow>
                </a:effectLst>
                <a:ea typeface="黑体" panose="02010609060101010101" pitchFamily="2" charset="-122"/>
              </a:rPr>
              <a:t>Chào mừng quý thầy cô đến với tiết học</a:t>
            </a:r>
          </a:p>
        </p:txBody>
      </p:sp>
      <p:sp>
        <p:nvSpPr>
          <p:cNvPr id="8" name="文本框 2054"/>
          <p:cNvSpPr txBox="1"/>
          <p:nvPr/>
        </p:nvSpPr>
        <p:spPr>
          <a:xfrm>
            <a:off x="5003006" y="3000575"/>
            <a:ext cx="3385344" cy="1015663"/>
          </a:xfrm>
          <a:prstGeom prst="rect">
            <a:avLst/>
          </a:prstGeom>
          <a:noFill/>
          <a:ln w="9525">
            <a:noFill/>
          </a:ln>
        </p:spPr>
        <p:txBody>
          <a:bodyPr wrap="square">
            <a:spAutoFit/>
          </a:bodyPr>
          <a:lstStyle/>
          <a:p>
            <a:pPr defTabSz="1500505">
              <a:spcBef>
                <a:spcPct val="50000"/>
              </a:spcBef>
              <a:defRPr/>
            </a:pPr>
            <a:r>
              <a:rPr lang="en-US" altLang="zh-CN" sz="6000" b="1" dirty="0">
                <a:solidFill>
                  <a:srgbClr val="C00000"/>
                </a:solidFill>
                <a:ea typeface="黑体" panose="02010609060101010101" pitchFamily="2" charset="-122"/>
              </a:rPr>
              <a:t>Lớp 2A2</a:t>
            </a:r>
            <a:endParaRPr lang="zh-CN" altLang="en-US" sz="6000" b="1" dirty="0">
              <a:solidFill>
                <a:srgbClr val="C00000"/>
              </a:solidFill>
              <a:ea typeface="黑体" panose="02010609060101010101" pitchFamily="2" charset="-122"/>
            </a:endParaRPr>
          </a:p>
        </p:txBody>
      </p:sp>
    </p:spTree>
    <p:extLst>
      <p:ext uri="{BB962C8B-B14F-4D97-AF65-F5344CB8AC3E}">
        <p14:creationId xmlns:p14="http://schemas.microsoft.com/office/powerpoint/2010/main" val="144523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886" y="4843048"/>
            <a:ext cx="12181114" cy="2133600"/>
          </a:xfrm>
          <a:prstGeom prst="rect">
            <a:avLst/>
          </a:prstGeom>
        </p:spPr>
      </p:pic>
      <p:sp>
        <p:nvSpPr>
          <p:cNvPr id="3" name="TextBox 2"/>
          <p:cNvSpPr txBox="1"/>
          <p:nvPr/>
        </p:nvSpPr>
        <p:spPr>
          <a:xfrm>
            <a:off x="1370948" y="302256"/>
            <a:ext cx="5743561" cy="938719"/>
          </a:xfrm>
          <a:prstGeom prst="rect">
            <a:avLst/>
          </a:prstGeom>
          <a:noFill/>
        </p:spPr>
        <p:txBody>
          <a:bodyPr wrap="square" rtlCol="0">
            <a:spAutoFit/>
          </a:bodyPr>
          <a:lstStyle/>
          <a:p>
            <a:pPr algn="just">
              <a:lnSpc>
                <a:spcPct val="125000"/>
              </a:lnSpc>
              <a:spcBef>
                <a:spcPts val="667"/>
              </a:spcBef>
            </a:pPr>
            <a:r>
              <a:rPr lang="en-US" sz="4400" b="1" dirty="0">
                <a:solidFill>
                  <a:srgbClr val="FF0000"/>
                </a:solidFill>
                <a:latin typeface="Arial" panose="020B0604020202020204" pitchFamily="34" charset="0"/>
                <a:ea typeface="Cambria" panose="02040503050406030204" pitchFamily="18" charset="0"/>
                <a:cs typeface="Arial" panose="020B0604020202020204" pitchFamily="34" charset="0"/>
              </a:rPr>
              <a:t>YÊU CẦU CẦN ĐẠT</a:t>
            </a:r>
            <a:endParaRPr lang="vi-VN" sz="4400" b="1"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8" name="Group 3"/>
          <p:cNvGrpSpPr>
            <a:grpSpLocks/>
          </p:cNvGrpSpPr>
          <p:nvPr/>
        </p:nvGrpSpPr>
        <p:grpSpPr bwMode="auto">
          <a:xfrm>
            <a:off x="2804163" y="1760656"/>
            <a:ext cx="838097" cy="872296"/>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latin typeface="Arial" panose="020B0604020202020204" pitchFamily="34" charset="0"/>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latin typeface="Arial" panose="020B0604020202020204" pitchFamily="34" charset="0"/>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03852" y="2632952"/>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826775" y="295248"/>
            <a:ext cx="3331541" cy="155313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3697287" y="1672535"/>
            <a:ext cx="7389813" cy="1384995"/>
          </a:xfrm>
          <a:prstGeom prst="rect">
            <a:avLst/>
          </a:prstGeom>
          <a:noFill/>
          <a:ln w="9525">
            <a:noFill/>
          </a:ln>
        </p:spPr>
        <p:txBody>
          <a:bodyPr wrap="square">
            <a:spAutoFit/>
          </a:bodyPr>
          <a:lstStyle/>
          <a:p>
            <a:pPr lvl="0" algn="just" eaLnBrk="0" hangingPunct="0">
              <a:lnSpc>
                <a:spcPct val="150000"/>
              </a:lnSpc>
            </a:pP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Phát triển vốn từ chỉ đặc điểm (liên quan đến đồ vật thường thấy ở trường, </a:t>
            </a:r>
            <a:r>
              <a:rPr lang="en-US" altLang="zh-CN" sz="28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solidFill>
                <a:srgbClr val="00B0F0"/>
              </a:solidFill>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697287" y="3315094"/>
            <a:ext cx="7463890" cy="523220"/>
          </a:xfrm>
          <a:prstGeom prst="rect">
            <a:avLst/>
          </a:prstGeom>
          <a:noFill/>
          <a:ln w="9525">
            <a:noFill/>
          </a:ln>
        </p:spPr>
        <p:txBody>
          <a:bodyPr wrap="square">
            <a:spAutoFit/>
          </a:bodyPr>
          <a:lstStyle/>
          <a:p>
            <a:pPr lvl="0" eaLnBrk="0" hangingPunct="0"/>
            <a:r>
              <a:rPr lang="en-US" altLang="zh-CN" sz="2800" b="1" dirty="0">
                <a:solidFill>
                  <a:schemeClr val="accent2">
                    <a:lumMod val="75000"/>
                  </a:schemeClr>
                </a:solidFill>
                <a:latin typeface="Arial" panose="020B0604020202020204" pitchFamily="34" charset="0"/>
                <a:ea typeface="Arial-Rounded" panose="020B0500000000000000" pitchFamily="34" charset="0"/>
                <a:cs typeface="Arial" panose="020B0604020202020204" pitchFamily="34" charset="0"/>
              </a:rPr>
              <a:t>Đặt được câu nêu đặc điểm của đồ vật.</a:t>
            </a:r>
            <a:endParaRPr lang="zh-CN" altLang="en-US" sz="2800" b="1" dirty="0">
              <a:solidFill>
                <a:schemeClr val="accent2">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26" name="AutoShape 6"/>
          <p:cNvSpPr>
            <a:spLocks noChangeArrowheads="1"/>
          </p:cNvSpPr>
          <p:nvPr/>
        </p:nvSpPr>
        <p:spPr bwMode="gray">
          <a:xfrm>
            <a:off x="2912374" y="3325660"/>
            <a:ext cx="729886" cy="676331"/>
          </a:xfrm>
          <a:prstGeom prst="hexagon">
            <a:avLst>
              <a:gd name="adj" fmla="val 28896"/>
              <a:gd name="vf" fmla="val 115470"/>
            </a:avLst>
          </a:prstGeom>
          <a:solidFill>
            <a:schemeClr val="accent2">
              <a:lumMod val="75000"/>
            </a:schemeClr>
          </a:solidFill>
          <a:ln w="9525">
            <a:solidFill>
              <a:schemeClr val="tx1"/>
            </a:solidFill>
            <a:miter lim="800000"/>
            <a:headEnd/>
            <a:tailEnd/>
          </a:ln>
          <a:effectLst/>
        </p:spPr>
        <p:txBody>
          <a:bodyPr wrap="none" anchor="ctr"/>
          <a:lstStyle/>
          <a:p>
            <a:pPr algn="ctr" eaLnBrk="1" hangingPunct="1">
              <a:defRPr/>
            </a:pPr>
            <a:r>
              <a:rPr lang="en-US" sz="2133" b="1" dirty="0">
                <a:solidFill>
                  <a:schemeClr val="bg1"/>
                </a:solidFill>
                <a:latin typeface="Arial" panose="020B0604020202020204" pitchFamily="34" charset="0"/>
                <a:cs typeface="Arial" panose="020B0604020202020204" pitchFamily="34" charset="0"/>
              </a:rPr>
              <a:t>2</a:t>
            </a:r>
          </a:p>
        </p:txBody>
      </p:sp>
      <p:grpSp>
        <p:nvGrpSpPr>
          <p:cNvPr id="19" name="Group 3"/>
          <p:cNvGrpSpPr>
            <a:grpSpLocks/>
          </p:cNvGrpSpPr>
          <p:nvPr/>
        </p:nvGrpSpPr>
        <p:grpSpPr bwMode="auto">
          <a:xfrm>
            <a:off x="2878240" y="4456574"/>
            <a:ext cx="838097" cy="940737"/>
            <a:chOff x="1110" y="2550"/>
            <a:chExt cx="1549" cy="1457"/>
          </a:xfrm>
        </p:grpSpPr>
        <p:sp>
          <p:nvSpPr>
            <p:cNvPr id="2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latin typeface="Arial" panose="020B0604020202020204" pitchFamily="34" charset="0"/>
                <a:cs typeface="Arial" panose="020B0604020202020204" pitchFamily="34" charset="0"/>
              </a:endParaRPr>
            </a:p>
          </p:txBody>
        </p:sp>
        <p:sp>
          <p:nvSpPr>
            <p:cNvPr id="22" name="AutoShape 5"/>
            <p:cNvSpPr>
              <a:spLocks noChangeArrowheads="1"/>
            </p:cNvSpPr>
            <p:nvPr/>
          </p:nvSpPr>
          <p:spPr bwMode="gray">
            <a:xfrm>
              <a:off x="1110" y="255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latin typeface="Arial" panose="020B0604020202020204" pitchFamily="34" charset="0"/>
                <a:cs typeface="Arial" panose="020B0604020202020204" pitchFamily="34" charset="0"/>
              </a:endParaRPr>
            </a:p>
          </p:txBody>
        </p:sp>
        <p:sp>
          <p:nvSpPr>
            <p:cNvPr id="23" name="AutoShape 6"/>
            <p:cNvSpPr>
              <a:spLocks noChangeArrowheads="1"/>
            </p:cNvSpPr>
            <p:nvPr/>
          </p:nvSpPr>
          <p:spPr bwMode="gray">
            <a:xfrm>
              <a:off x="1200" y="2674"/>
              <a:ext cx="1349" cy="1167"/>
            </a:xfrm>
            <a:prstGeom prst="hexagon">
              <a:avLst>
                <a:gd name="adj" fmla="val 28896"/>
                <a:gd name="vf" fmla="val 115470"/>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schemeClr val="bg1"/>
                  </a:solidFill>
                  <a:latin typeface="Arial" panose="020B0604020202020204" pitchFamily="34" charset="0"/>
                  <a:cs typeface="Arial" panose="020B0604020202020204" pitchFamily="34" charset="0"/>
                </a:rPr>
                <a:t>3</a:t>
              </a:r>
            </a:p>
          </p:txBody>
        </p:sp>
      </p:grpSp>
      <p:sp>
        <p:nvSpPr>
          <p:cNvPr id="24" name="TextBox 71"/>
          <p:cNvSpPr txBox="1"/>
          <p:nvPr/>
        </p:nvSpPr>
        <p:spPr>
          <a:xfrm>
            <a:off x="3774922" y="4333129"/>
            <a:ext cx="7389813" cy="1384995"/>
          </a:xfrm>
          <a:prstGeom prst="rect">
            <a:avLst/>
          </a:prstGeom>
          <a:noFill/>
          <a:ln w="9525">
            <a:noFill/>
          </a:ln>
        </p:spPr>
        <p:txBody>
          <a:bodyPr wrap="square">
            <a:spAutoFit/>
          </a:bodyPr>
          <a:lstStyle/>
          <a:p>
            <a:pPr lvl="0" algn="just" eaLnBrk="0" hangingPunct="0">
              <a:lnSpc>
                <a:spcPct val="150000"/>
              </a:lnSpc>
            </a:pP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Biết cách sử dụng dấu chấm và dấu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chấm</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a:t>
            </a:r>
            <a:endParaRPr lang="zh-CN" alt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0184477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979" b="31383" l="7338" r="49057">
                        <a14:backgroundMark x1="23899" y1="28191" x2="48847" y2="27660"/>
                      </a14:backgroundRemoval>
                    </a14:imgEffect>
                    <a14:imgEffect>
                      <a14:sharpenSoften amount="25000"/>
                    </a14:imgEffect>
                  </a14:imgLayer>
                </a14:imgProps>
              </a:ext>
              <a:ext uri="{28A0092B-C50C-407E-A947-70E740481C1C}">
                <a14:useLocalDpi xmlns:a14="http://schemas.microsoft.com/office/drawing/2010/main" val="0"/>
              </a:ext>
            </a:extLst>
          </a:blip>
          <a:srcRect l="5527" t="7143" r="48750" b="67217"/>
          <a:stretch/>
        </p:blipFill>
        <p:spPr>
          <a:xfrm>
            <a:off x="745521" y="2613883"/>
            <a:ext cx="3492650" cy="771926"/>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1361493" y="728707"/>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cs typeface="Arial" panose="020B0604020202020204" pitchFamily="34" charset="0"/>
              </a:rPr>
              <a:t>1</a:t>
            </a:r>
          </a:p>
        </p:txBody>
      </p:sp>
      <p:sp>
        <p:nvSpPr>
          <p:cNvPr id="11" name="TextBox 10"/>
          <p:cNvSpPr txBox="1"/>
          <p:nvPr/>
        </p:nvSpPr>
        <p:spPr>
          <a:xfrm>
            <a:off x="2047292" y="637889"/>
            <a:ext cx="9687507" cy="1154307"/>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30000"/>
              </a:lnSpc>
            </a:pPr>
            <a:r>
              <a:rPr lang="en-US" dirty="0">
                <a:latin typeface="Arial" panose="020B0604020202020204" pitchFamily="34" charset="0"/>
                <a:cs typeface="Arial" panose="020B0604020202020204" pitchFamily="34" charset="0"/>
              </a:rPr>
              <a:t>Chọn từ chỉ đặc điểm của mỗi đồ dùng học tập trong hình.</a:t>
            </a:r>
          </a:p>
        </p:txBody>
      </p:sp>
      <p:pic>
        <p:nvPicPr>
          <p:cNvPr id="12" name="Picture 11"/>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5">
                    <a14:imgEffect>
                      <a14:backgroundRemoval t="22872" b="100000" l="17191" r="65199"/>
                    </a14:imgEffect>
                    <a14:imgEffect>
                      <a14:sharpenSoften amount="25000"/>
                    </a14:imgEffect>
                  </a14:imgLayer>
                </a14:imgProps>
              </a:ext>
              <a:ext uri="{28A0092B-C50C-407E-A947-70E740481C1C}">
                <a14:useLocalDpi xmlns:a14="http://schemas.microsoft.com/office/drawing/2010/main" val="0"/>
              </a:ext>
            </a:extLst>
          </a:blip>
          <a:srcRect l="18792" t="25638" r="35485" b="3782"/>
          <a:stretch/>
        </p:blipFill>
        <p:spPr>
          <a:xfrm>
            <a:off x="1201851" y="4302036"/>
            <a:ext cx="2926810" cy="1780652"/>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5">
                    <a14:imgEffect>
                      <a14:backgroundRemoval t="9574" b="54255" l="56813" r="89937"/>
                    </a14:imgEffect>
                  </a14:imgLayer>
                </a14:imgProps>
              </a:ext>
              <a:ext uri="{28A0092B-C50C-407E-A947-70E740481C1C}">
                <a14:useLocalDpi xmlns:a14="http://schemas.microsoft.com/office/drawing/2010/main" val="0"/>
              </a:ext>
            </a:extLst>
          </a:blip>
          <a:srcRect l="55957" t="16371" r="10745" b="45650"/>
          <a:stretch/>
        </p:blipFill>
        <p:spPr>
          <a:xfrm>
            <a:off x="6814467" y="2555826"/>
            <a:ext cx="3020291" cy="1357746"/>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5">
                    <a14:imgEffect>
                      <a14:backgroundRemoval t="45213" b="89894" l="68134" r="89937"/>
                    </a14:imgEffect>
                  </a14:imgLayer>
                </a14:imgProps>
              </a:ext>
              <a:ext uri="{28A0092B-C50C-407E-A947-70E740481C1C}">
                <a14:useLocalDpi xmlns:a14="http://schemas.microsoft.com/office/drawing/2010/main" val="0"/>
              </a:ext>
            </a:extLst>
          </a:blip>
          <a:srcRect l="67746" t="43417" r="11069" b="16436"/>
          <a:stretch/>
        </p:blipFill>
        <p:spPr>
          <a:xfrm>
            <a:off x="7327740" y="4484907"/>
            <a:ext cx="1848657" cy="1380803"/>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288" y="2226230"/>
            <a:ext cx="9513961" cy="3749737"/>
          </a:xfrm>
          <a:prstGeom prst="rect">
            <a:avLst/>
          </a:prstGeom>
        </p:spPr>
      </p:pic>
      <p:sp>
        <p:nvSpPr>
          <p:cNvPr id="8" name="TextBox 7"/>
          <p:cNvSpPr txBox="1"/>
          <p:nvPr/>
        </p:nvSpPr>
        <p:spPr>
          <a:xfrm>
            <a:off x="745521" y="3545384"/>
            <a:ext cx="1739579"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thước kẻ</a:t>
            </a:r>
          </a:p>
        </p:txBody>
      </p:sp>
      <p:sp>
        <p:nvSpPr>
          <p:cNvPr id="22" name="TextBox 21"/>
          <p:cNvSpPr txBox="1"/>
          <p:nvPr/>
        </p:nvSpPr>
        <p:spPr>
          <a:xfrm>
            <a:off x="789013" y="5917637"/>
            <a:ext cx="179889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quyển vở</a:t>
            </a:r>
          </a:p>
        </p:txBody>
      </p:sp>
      <p:sp>
        <p:nvSpPr>
          <p:cNvPr id="23" name="TextBox 22"/>
          <p:cNvSpPr txBox="1"/>
          <p:nvPr/>
        </p:nvSpPr>
        <p:spPr>
          <a:xfrm>
            <a:off x="7789972" y="3583802"/>
            <a:ext cx="228459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bút chì</a:t>
            </a:r>
          </a:p>
        </p:txBody>
      </p:sp>
      <p:sp>
        <p:nvSpPr>
          <p:cNvPr id="24" name="TextBox 23"/>
          <p:cNvSpPr txBox="1"/>
          <p:nvPr/>
        </p:nvSpPr>
        <p:spPr>
          <a:xfrm>
            <a:off x="7794287" y="5745631"/>
            <a:ext cx="138211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lọ mực</a:t>
            </a:r>
          </a:p>
        </p:txBody>
      </p:sp>
      <p:sp>
        <p:nvSpPr>
          <p:cNvPr id="2" name="Rectangle 1"/>
          <p:cNvSpPr/>
          <p:nvPr/>
        </p:nvSpPr>
        <p:spPr>
          <a:xfrm>
            <a:off x="4927029" y="1727857"/>
            <a:ext cx="2040944" cy="594202"/>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trắng tinh, </a:t>
            </a:r>
          </a:p>
        </p:txBody>
      </p:sp>
      <p:sp>
        <p:nvSpPr>
          <p:cNvPr id="20" name="Rectangle 19"/>
          <p:cNvSpPr/>
          <p:nvPr/>
        </p:nvSpPr>
        <p:spPr>
          <a:xfrm>
            <a:off x="2929056" y="1699385"/>
            <a:ext cx="2122697"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(thẳng tắp, </a:t>
            </a:r>
          </a:p>
        </p:txBody>
      </p:sp>
      <p:sp>
        <p:nvSpPr>
          <p:cNvPr id="25" name="Rectangle 24"/>
          <p:cNvSpPr/>
          <p:nvPr/>
        </p:nvSpPr>
        <p:spPr>
          <a:xfrm>
            <a:off x="6862016" y="1715595"/>
            <a:ext cx="2121093"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nhọn hoắt, </a:t>
            </a:r>
          </a:p>
        </p:txBody>
      </p:sp>
      <p:sp>
        <p:nvSpPr>
          <p:cNvPr id="27" name="Rectangle 26"/>
          <p:cNvSpPr/>
          <p:nvPr/>
        </p:nvSpPr>
        <p:spPr>
          <a:xfrm>
            <a:off x="8802540" y="1698715"/>
            <a:ext cx="1702709"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tím ngắt)</a:t>
            </a:r>
          </a:p>
        </p:txBody>
      </p:sp>
      <p:cxnSp>
        <p:nvCxnSpPr>
          <p:cNvPr id="26" name="Straight Connector 25"/>
          <p:cNvCxnSpPr/>
          <p:nvPr/>
        </p:nvCxnSpPr>
        <p:spPr>
          <a:xfrm>
            <a:off x="2343385" y="1140662"/>
            <a:ext cx="3570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51116" y="1140662"/>
            <a:ext cx="4752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96439" y="1701820"/>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8"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a:extLst>
              <a:ext uri="{FF2B5EF4-FFF2-40B4-BE49-F238E27FC236}">
                <a16:creationId xmlns:a16="http://schemas.microsoft.com/office/drawing/2014/main" id="{E2C3AA70-A3C3-4B8E-84C2-637FE033F7E0}"/>
              </a:ext>
            </a:extLst>
          </p:cNvPr>
          <p:cNvGrpSpPr/>
          <p:nvPr/>
        </p:nvGrpSpPr>
        <p:grpSpPr>
          <a:xfrm>
            <a:off x="2479563" y="252581"/>
            <a:ext cx="2636838" cy="799962"/>
            <a:chOff x="1332706" y="185859"/>
            <a:chExt cx="2636838" cy="799962"/>
          </a:xfrm>
        </p:grpSpPr>
        <p:sp>
          <p:nvSpPr>
            <p:cNvPr id="3" name="Rounded Rectangle 120">
              <a:extLst>
                <a:ext uri="{FF2B5EF4-FFF2-40B4-BE49-F238E27FC236}">
                  <a16:creationId xmlns:a16="http://schemas.microsoft.com/office/drawing/2014/main" id="{84A50C65-4794-4814-9F96-6FC1FD94A1E2}"/>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800" dirty="0">
                <a:solidFill>
                  <a:prstClr val="white"/>
                </a:solidFill>
                <a:latin typeface="Arial" panose="020B0604020202020204" pitchFamily="34" charset="0"/>
                <a:cs typeface="Arial" panose="020B0604020202020204" pitchFamily="34" charset="0"/>
              </a:endParaRPr>
            </a:p>
          </p:txBody>
        </p:sp>
        <p:sp>
          <p:nvSpPr>
            <p:cNvPr id="4" name="Rounded Rectangle 121">
              <a:extLst>
                <a:ext uri="{FF2B5EF4-FFF2-40B4-BE49-F238E27FC236}">
                  <a16:creationId xmlns:a16="http://schemas.microsoft.com/office/drawing/2014/main" id="{DD7009C9-E644-4FF2-A1AD-50D4E4E9F12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prstClr val="white"/>
                  </a:solidFill>
                  <a:latin typeface="Arial" panose="020B0604020202020204" pitchFamily="34" charset="0"/>
                  <a:cs typeface="Arial" panose="020B0604020202020204" pitchFamily="34" charset="0"/>
                </a:rPr>
                <a:t>Bắt</a:t>
              </a:r>
              <a:r>
                <a:rPr lang="en-GB" sz="2800" dirty="0">
                  <a:solidFill>
                    <a:prstClr val="white"/>
                  </a:solidFill>
                  <a:latin typeface="Arial" panose="020B0604020202020204" pitchFamily="34" charset="0"/>
                  <a:cs typeface="Arial" panose="020B0604020202020204" pitchFamily="34" charset="0"/>
                </a:rPr>
                <a:t> </a:t>
              </a:r>
              <a:r>
                <a:rPr lang="en-GB" sz="2800" dirty="0" err="1">
                  <a:solidFill>
                    <a:prstClr val="white"/>
                  </a:solidFill>
                  <a:latin typeface="Arial" panose="020B0604020202020204" pitchFamily="34" charset="0"/>
                  <a:cs typeface="Arial" panose="020B0604020202020204" pitchFamily="34" charset="0"/>
                </a:rPr>
                <a:t>đầu</a:t>
              </a:r>
              <a:endParaRPr lang="en-GB" sz="2800" dirty="0">
                <a:solidFill>
                  <a:prstClr val="white"/>
                </a:solidFill>
                <a:latin typeface="Arial" panose="020B0604020202020204" pitchFamily="34" charset="0"/>
                <a:cs typeface="Arial" panose="020B0604020202020204" pitchFamily="34" charset="0"/>
              </a:endParaRPr>
            </a:p>
          </p:txBody>
        </p:sp>
      </p:grpSp>
      <p:sp>
        <p:nvSpPr>
          <p:cNvPr id="5" name="AutoShape 3">
            <a:extLst>
              <a:ext uri="{FF2B5EF4-FFF2-40B4-BE49-F238E27FC236}">
                <a16:creationId xmlns:a16="http://schemas.microsoft.com/office/drawing/2014/main" id="{5EBA5F79-BB5F-4EAB-96B8-EF01B2B1CACD}"/>
              </a:ext>
            </a:extLst>
          </p:cNvPr>
          <p:cNvSpPr>
            <a:spLocks noChangeAspect="1" noChangeArrowheads="1" noTextEdit="1"/>
          </p:cNvSpPr>
          <p:nvPr/>
        </p:nvSpPr>
        <p:spPr bwMode="auto">
          <a:xfrm>
            <a:off x="967563" y="1242109"/>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 name="Rectangle 5">
            <a:extLst>
              <a:ext uri="{FF2B5EF4-FFF2-40B4-BE49-F238E27FC236}">
                <a16:creationId xmlns:a16="http://schemas.microsoft.com/office/drawing/2014/main" id="{9E1AD017-9079-455E-9638-5BDD452DDEFE}"/>
              </a:ext>
            </a:extLst>
          </p:cNvPr>
          <p:cNvSpPr>
            <a:spLocks noChangeArrowheads="1"/>
          </p:cNvSpPr>
          <p:nvPr/>
        </p:nvSpPr>
        <p:spPr bwMode="auto">
          <a:xfrm>
            <a:off x="3623451" y="180725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 name="Rectangle 6">
            <a:extLst>
              <a:ext uri="{FF2B5EF4-FFF2-40B4-BE49-F238E27FC236}">
                <a16:creationId xmlns:a16="http://schemas.microsoft.com/office/drawing/2014/main" id="{32C2BEB8-EE8D-4437-831F-D780F7263F24}"/>
              </a:ext>
            </a:extLst>
          </p:cNvPr>
          <p:cNvSpPr>
            <a:spLocks noChangeArrowheads="1"/>
          </p:cNvSpPr>
          <p:nvPr/>
        </p:nvSpPr>
        <p:spPr bwMode="auto">
          <a:xfrm>
            <a:off x="3623451" y="180725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 name="Rectangle 7">
            <a:extLst>
              <a:ext uri="{FF2B5EF4-FFF2-40B4-BE49-F238E27FC236}">
                <a16:creationId xmlns:a16="http://schemas.microsoft.com/office/drawing/2014/main" id="{FBC52B11-02BB-4D8B-930D-D19614A5279B}"/>
              </a:ext>
            </a:extLst>
          </p:cNvPr>
          <p:cNvSpPr>
            <a:spLocks noChangeArrowheads="1"/>
          </p:cNvSpPr>
          <p:nvPr/>
        </p:nvSpPr>
        <p:spPr bwMode="auto">
          <a:xfrm>
            <a:off x="3623451" y="180725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 name="Rectangle 8">
            <a:extLst>
              <a:ext uri="{FF2B5EF4-FFF2-40B4-BE49-F238E27FC236}">
                <a16:creationId xmlns:a16="http://schemas.microsoft.com/office/drawing/2014/main" id="{8E385A14-E0F4-4BE2-9DB9-993BBA07F8BA}"/>
              </a:ext>
            </a:extLst>
          </p:cNvPr>
          <p:cNvSpPr>
            <a:spLocks noChangeArrowheads="1"/>
          </p:cNvSpPr>
          <p:nvPr/>
        </p:nvSpPr>
        <p:spPr bwMode="auto">
          <a:xfrm>
            <a:off x="3623451" y="180725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0" name="Freeform 9">
            <a:extLst>
              <a:ext uri="{FF2B5EF4-FFF2-40B4-BE49-F238E27FC236}">
                <a16:creationId xmlns:a16="http://schemas.microsoft.com/office/drawing/2014/main" id="{FD1942A5-F61B-4910-AA62-862B9E8714EC}"/>
              </a:ext>
            </a:extLst>
          </p:cNvPr>
          <p:cNvSpPr>
            <a:spLocks/>
          </p:cNvSpPr>
          <p:nvPr/>
        </p:nvSpPr>
        <p:spPr bwMode="auto">
          <a:xfrm>
            <a:off x="3466288" y="169930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1" name="Freeform 10">
            <a:extLst>
              <a:ext uri="{FF2B5EF4-FFF2-40B4-BE49-F238E27FC236}">
                <a16:creationId xmlns:a16="http://schemas.microsoft.com/office/drawing/2014/main" id="{51BE39C0-1BA9-4A55-B8D5-93BAFF214171}"/>
              </a:ext>
            </a:extLst>
          </p:cNvPr>
          <p:cNvSpPr>
            <a:spLocks/>
          </p:cNvSpPr>
          <p:nvPr/>
        </p:nvSpPr>
        <p:spPr bwMode="auto">
          <a:xfrm>
            <a:off x="4493401" y="194695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2" name="Freeform 11">
            <a:extLst>
              <a:ext uri="{FF2B5EF4-FFF2-40B4-BE49-F238E27FC236}">
                <a16:creationId xmlns:a16="http://schemas.microsoft.com/office/drawing/2014/main" id="{762B8C57-4E89-48AF-A4F0-BDF95039EA41}"/>
              </a:ext>
            </a:extLst>
          </p:cNvPr>
          <p:cNvSpPr>
            <a:spLocks/>
          </p:cNvSpPr>
          <p:nvPr/>
        </p:nvSpPr>
        <p:spPr bwMode="auto">
          <a:xfrm>
            <a:off x="1994676" y="192632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3" name="Freeform 12">
            <a:extLst>
              <a:ext uri="{FF2B5EF4-FFF2-40B4-BE49-F238E27FC236}">
                <a16:creationId xmlns:a16="http://schemas.microsoft.com/office/drawing/2014/main" id="{F4E7B8B7-6FD1-46DB-8140-8ED140D86135}"/>
              </a:ext>
            </a:extLst>
          </p:cNvPr>
          <p:cNvSpPr>
            <a:spLocks noEditPoints="1"/>
          </p:cNvSpPr>
          <p:nvPr/>
        </p:nvSpPr>
        <p:spPr bwMode="auto">
          <a:xfrm>
            <a:off x="2205813"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4" name="Freeform 13">
            <a:extLst>
              <a:ext uri="{FF2B5EF4-FFF2-40B4-BE49-F238E27FC236}">
                <a16:creationId xmlns:a16="http://schemas.microsoft.com/office/drawing/2014/main" id="{A6A9D63A-4EEA-4AFE-B0CF-AAD5014772CF}"/>
              </a:ext>
            </a:extLst>
          </p:cNvPr>
          <p:cNvSpPr>
            <a:spLocks noEditPoints="1"/>
          </p:cNvSpPr>
          <p:nvPr/>
        </p:nvSpPr>
        <p:spPr bwMode="auto">
          <a:xfrm>
            <a:off x="2205813"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5" name="Freeform 14">
            <a:extLst>
              <a:ext uri="{FF2B5EF4-FFF2-40B4-BE49-F238E27FC236}">
                <a16:creationId xmlns:a16="http://schemas.microsoft.com/office/drawing/2014/main" id="{75CEA284-E93D-49D9-BD17-2D56F8B275AC}"/>
              </a:ext>
            </a:extLst>
          </p:cNvPr>
          <p:cNvSpPr>
            <a:spLocks/>
          </p:cNvSpPr>
          <p:nvPr/>
        </p:nvSpPr>
        <p:spPr bwMode="auto">
          <a:xfrm>
            <a:off x="2205813" y="223270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6" name="Freeform 15">
            <a:extLst>
              <a:ext uri="{FF2B5EF4-FFF2-40B4-BE49-F238E27FC236}">
                <a16:creationId xmlns:a16="http://schemas.microsoft.com/office/drawing/2014/main" id="{496DAAF2-5A93-4E01-BC96-837040F73CFE}"/>
              </a:ext>
            </a:extLst>
          </p:cNvPr>
          <p:cNvSpPr>
            <a:spLocks/>
          </p:cNvSpPr>
          <p:nvPr/>
        </p:nvSpPr>
        <p:spPr bwMode="auto">
          <a:xfrm>
            <a:off x="5166501" y="240892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7" name="Freeform 16">
            <a:extLst>
              <a:ext uri="{FF2B5EF4-FFF2-40B4-BE49-F238E27FC236}">
                <a16:creationId xmlns:a16="http://schemas.microsoft.com/office/drawing/2014/main" id="{ACAC57EF-B8EB-46BC-943D-982B35E1BFB6}"/>
              </a:ext>
            </a:extLst>
          </p:cNvPr>
          <p:cNvSpPr>
            <a:spLocks/>
          </p:cNvSpPr>
          <p:nvPr/>
        </p:nvSpPr>
        <p:spPr bwMode="auto">
          <a:xfrm>
            <a:off x="4926788" y="225493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8" name="Freeform 17">
            <a:extLst>
              <a:ext uri="{FF2B5EF4-FFF2-40B4-BE49-F238E27FC236}">
                <a16:creationId xmlns:a16="http://schemas.microsoft.com/office/drawing/2014/main" id="{EB359A5E-FD07-4065-8FFF-CE8DED2CBCDA}"/>
              </a:ext>
            </a:extLst>
          </p:cNvPr>
          <p:cNvSpPr>
            <a:spLocks/>
          </p:cNvSpPr>
          <p:nvPr/>
        </p:nvSpPr>
        <p:spPr bwMode="auto">
          <a:xfrm>
            <a:off x="1424763" y="141514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9" name="Freeform 18">
            <a:extLst>
              <a:ext uri="{FF2B5EF4-FFF2-40B4-BE49-F238E27FC236}">
                <a16:creationId xmlns:a16="http://schemas.microsoft.com/office/drawing/2014/main" id="{A65E2418-F071-46F8-A5E0-F57999BB9B84}"/>
              </a:ext>
            </a:extLst>
          </p:cNvPr>
          <p:cNvSpPr>
            <a:spLocks noEditPoints="1"/>
          </p:cNvSpPr>
          <p:nvPr/>
        </p:nvSpPr>
        <p:spPr bwMode="auto">
          <a:xfrm>
            <a:off x="1640663" y="261847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0" name="Freeform 19">
            <a:extLst>
              <a:ext uri="{FF2B5EF4-FFF2-40B4-BE49-F238E27FC236}">
                <a16:creationId xmlns:a16="http://schemas.microsoft.com/office/drawing/2014/main" id="{63B07577-A397-4486-947F-4117A08DF001}"/>
              </a:ext>
            </a:extLst>
          </p:cNvPr>
          <p:cNvSpPr>
            <a:spLocks/>
          </p:cNvSpPr>
          <p:nvPr/>
        </p:nvSpPr>
        <p:spPr bwMode="auto">
          <a:xfrm>
            <a:off x="1573988" y="165485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1" name="Freeform 20">
            <a:extLst>
              <a:ext uri="{FF2B5EF4-FFF2-40B4-BE49-F238E27FC236}">
                <a16:creationId xmlns:a16="http://schemas.microsoft.com/office/drawing/2014/main" id="{25AC0299-FC51-4EA4-A246-6188F8BDF0D4}"/>
              </a:ext>
            </a:extLst>
          </p:cNvPr>
          <p:cNvSpPr>
            <a:spLocks/>
          </p:cNvSpPr>
          <p:nvPr/>
        </p:nvSpPr>
        <p:spPr bwMode="auto">
          <a:xfrm>
            <a:off x="2035951" y="569345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2" name="Freeform 21">
            <a:extLst>
              <a:ext uri="{FF2B5EF4-FFF2-40B4-BE49-F238E27FC236}">
                <a16:creationId xmlns:a16="http://schemas.microsoft.com/office/drawing/2014/main" id="{BAF4C02C-FAC9-44AA-9BCB-4BDD24BB87D7}"/>
              </a:ext>
            </a:extLst>
          </p:cNvPr>
          <p:cNvSpPr>
            <a:spLocks noEditPoints="1"/>
          </p:cNvSpPr>
          <p:nvPr/>
        </p:nvSpPr>
        <p:spPr bwMode="auto">
          <a:xfrm>
            <a:off x="2305826"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3" name="Freeform 22">
            <a:extLst>
              <a:ext uri="{FF2B5EF4-FFF2-40B4-BE49-F238E27FC236}">
                <a16:creationId xmlns:a16="http://schemas.microsoft.com/office/drawing/2014/main" id="{80B3F5B6-4618-48A0-B3D3-4C5947CF6A8E}"/>
              </a:ext>
            </a:extLst>
          </p:cNvPr>
          <p:cNvSpPr>
            <a:spLocks noEditPoints="1"/>
          </p:cNvSpPr>
          <p:nvPr/>
        </p:nvSpPr>
        <p:spPr bwMode="auto">
          <a:xfrm>
            <a:off x="2305826"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4" name="Freeform 23">
            <a:extLst>
              <a:ext uri="{FF2B5EF4-FFF2-40B4-BE49-F238E27FC236}">
                <a16:creationId xmlns:a16="http://schemas.microsoft.com/office/drawing/2014/main" id="{AE95C567-2434-48D7-A156-D1424481E27C}"/>
              </a:ext>
            </a:extLst>
          </p:cNvPr>
          <p:cNvSpPr>
            <a:spLocks/>
          </p:cNvSpPr>
          <p:nvPr/>
        </p:nvSpPr>
        <p:spPr bwMode="auto">
          <a:xfrm>
            <a:off x="2305826" y="596650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5" name="Freeform 24">
            <a:extLst>
              <a:ext uri="{FF2B5EF4-FFF2-40B4-BE49-F238E27FC236}">
                <a16:creationId xmlns:a16="http://schemas.microsoft.com/office/drawing/2014/main" id="{A753F261-292D-43D6-9C75-59EE2477BD81}"/>
              </a:ext>
            </a:extLst>
          </p:cNvPr>
          <p:cNvSpPr>
            <a:spLocks/>
          </p:cNvSpPr>
          <p:nvPr/>
        </p:nvSpPr>
        <p:spPr bwMode="auto">
          <a:xfrm>
            <a:off x="4601351" y="569345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6" name="Freeform 25">
            <a:extLst>
              <a:ext uri="{FF2B5EF4-FFF2-40B4-BE49-F238E27FC236}">
                <a16:creationId xmlns:a16="http://schemas.microsoft.com/office/drawing/2014/main" id="{C82B0DBE-F960-4D6F-8A16-B87EDA736987}"/>
              </a:ext>
            </a:extLst>
          </p:cNvPr>
          <p:cNvSpPr>
            <a:spLocks/>
          </p:cNvSpPr>
          <p:nvPr/>
        </p:nvSpPr>
        <p:spPr bwMode="auto">
          <a:xfrm>
            <a:off x="5061726"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7" name="Freeform 26">
            <a:extLst>
              <a:ext uri="{FF2B5EF4-FFF2-40B4-BE49-F238E27FC236}">
                <a16:creationId xmlns:a16="http://schemas.microsoft.com/office/drawing/2014/main" id="{60B8754C-7A7E-4FB4-98CF-6A9598D83FBD}"/>
              </a:ext>
            </a:extLst>
          </p:cNvPr>
          <p:cNvSpPr>
            <a:spLocks/>
          </p:cNvSpPr>
          <p:nvPr/>
        </p:nvSpPr>
        <p:spPr bwMode="auto">
          <a:xfrm>
            <a:off x="5061726"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8" name="Freeform 27">
            <a:extLst>
              <a:ext uri="{FF2B5EF4-FFF2-40B4-BE49-F238E27FC236}">
                <a16:creationId xmlns:a16="http://schemas.microsoft.com/office/drawing/2014/main" id="{C7F2A0AE-1D0A-4338-ADE3-B4E9CDDC121F}"/>
              </a:ext>
            </a:extLst>
          </p:cNvPr>
          <p:cNvSpPr>
            <a:spLocks/>
          </p:cNvSpPr>
          <p:nvPr/>
        </p:nvSpPr>
        <p:spPr bwMode="auto">
          <a:xfrm>
            <a:off x="4763276" y="596492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29" name="Clock hand spin">
            <a:extLst>
              <a:ext uri="{FF2B5EF4-FFF2-40B4-BE49-F238E27FC236}">
                <a16:creationId xmlns:a16="http://schemas.microsoft.com/office/drawing/2014/main" id="{7CE1D433-D654-49EC-B157-A248BF9EF4B7}"/>
              </a:ext>
            </a:extLst>
          </p:cNvPr>
          <p:cNvGrpSpPr/>
          <p:nvPr/>
        </p:nvGrpSpPr>
        <p:grpSpPr>
          <a:xfrm rot="1786145">
            <a:off x="1785126" y="2329547"/>
            <a:ext cx="3829050" cy="3830638"/>
            <a:chOff x="817563" y="2264166"/>
            <a:chExt cx="3829050" cy="3830638"/>
          </a:xfrm>
        </p:grpSpPr>
        <p:sp>
          <p:nvSpPr>
            <p:cNvPr id="30" name="Oval 28">
              <a:extLst>
                <a:ext uri="{FF2B5EF4-FFF2-40B4-BE49-F238E27FC236}">
                  <a16:creationId xmlns:a16="http://schemas.microsoft.com/office/drawing/2014/main" id="{FB5C8D1E-6B9A-43CC-9295-8FEC1EBF45CE}"/>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latin typeface="Calibri" panose="020F0502020204030204"/>
              </a:endParaRPr>
            </a:p>
          </p:txBody>
        </p:sp>
        <p:sp>
          <p:nvSpPr>
            <p:cNvPr id="31" name="hour hand">
              <a:extLst>
                <a:ext uri="{FF2B5EF4-FFF2-40B4-BE49-F238E27FC236}">
                  <a16:creationId xmlns:a16="http://schemas.microsoft.com/office/drawing/2014/main" id="{A9972344-D4FA-4759-ACE3-852D51B0AC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dirty="0">
                <a:solidFill>
                  <a:prstClr val="black"/>
                </a:solidFill>
                <a:latin typeface="Calibri" panose="020F0502020204030204"/>
              </a:endParaRPr>
            </a:p>
          </p:txBody>
        </p:sp>
      </p:grpSp>
      <p:sp>
        <p:nvSpPr>
          <p:cNvPr id="32" name="Freeform 29">
            <a:extLst>
              <a:ext uri="{FF2B5EF4-FFF2-40B4-BE49-F238E27FC236}">
                <a16:creationId xmlns:a16="http://schemas.microsoft.com/office/drawing/2014/main" id="{93AD8816-2AF2-408A-88EC-54948BDC838D}"/>
              </a:ext>
            </a:extLst>
          </p:cNvPr>
          <p:cNvSpPr>
            <a:spLocks noEditPoints="1"/>
          </p:cNvSpPr>
          <p:nvPr/>
        </p:nvSpPr>
        <p:spPr bwMode="auto">
          <a:xfrm>
            <a:off x="1505726" y="205173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3" name="Freeform 30">
            <a:extLst>
              <a:ext uri="{FF2B5EF4-FFF2-40B4-BE49-F238E27FC236}">
                <a16:creationId xmlns:a16="http://schemas.microsoft.com/office/drawing/2014/main" id="{36F974B4-9152-4B70-A941-FB8EA8EED424}"/>
              </a:ext>
            </a:extLst>
          </p:cNvPr>
          <p:cNvSpPr>
            <a:spLocks noEditPoints="1"/>
          </p:cNvSpPr>
          <p:nvPr/>
        </p:nvSpPr>
        <p:spPr bwMode="auto">
          <a:xfrm>
            <a:off x="1678763" y="222318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4" name="Freeform 31">
            <a:extLst>
              <a:ext uri="{FF2B5EF4-FFF2-40B4-BE49-F238E27FC236}">
                <a16:creationId xmlns:a16="http://schemas.microsoft.com/office/drawing/2014/main" id="{63801F8A-EC23-4715-B23E-B28FAC6D16C0}"/>
              </a:ext>
            </a:extLst>
          </p:cNvPr>
          <p:cNvSpPr>
            <a:spLocks noEditPoints="1"/>
          </p:cNvSpPr>
          <p:nvPr/>
        </p:nvSpPr>
        <p:spPr bwMode="auto">
          <a:xfrm>
            <a:off x="1588276" y="213269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35" name="Group 34">
            <a:extLst>
              <a:ext uri="{FF2B5EF4-FFF2-40B4-BE49-F238E27FC236}">
                <a16:creationId xmlns:a16="http://schemas.microsoft.com/office/drawing/2014/main" id="{F13C25AA-1963-470C-B8FA-09FD1D4A395F}"/>
              </a:ext>
            </a:extLst>
          </p:cNvPr>
          <p:cNvGrpSpPr/>
          <p:nvPr/>
        </p:nvGrpSpPr>
        <p:grpSpPr>
          <a:xfrm>
            <a:off x="3423426" y="2477184"/>
            <a:ext cx="566738" cy="566738"/>
            <a:chOff x="2455863" y="2411803"/>
            <a:chExt cx="566738" cy="566738"/>
          </a:xfrm>
        </p:grpSpPr>
        <p:sp>
          <p:nvSpPr>
            <p:cNvPr id="36" name="Oval 32">
              <a:extLst>
                <a:ext uri="{FF2B5EF4-FFF2-40B4-BE49-F238E27FC236}">
                  <a16:creationId xmlns:a16="http://schemas.microsoft.com/office/drawing/2014/main" id="{E568C583-6DED-4BD7-BB7E-51B4261181FE}"/>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7" name="Oval 33">
              <a:extLst>
                <a:ext uri="{FF2B5EF4-FFF2-40B4-BE49-F238E27FC236}">
                  <a16:creationId xmlns:a16="http://schemas.microsoft.com/office/drawing/2014/main" id="{FFB32874-FAD3-40D8-AAC6-BE2908D97153}"/>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8" name="Freeform 34">
              <a:extLst>
                <a:ext uri="{FF2B5EF4-FFF2-40B4-BE49-F238E27FC236}">
                  <a16:creationId xmlns:a16="http://schemas.microsoft.com/office/drawing/2014/main" id="{2CC5292C-A5FF-4272-BBED-BF70F29A2FE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39" name="Freeform 35">
              <a:extLst>
                <a:ext uri="{FF2B5EF4-FFF2-40B4-BE49-F238E27FC236}">
                  <a16:creationId xmlns:a16="http://schemas.microsoft.com/office/drawing/2014/main" id="{ABB5542D-5418-4885-AACD-1241DA224AD8}"/>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0" name="Rectangle 36">
              <a:extLst>
                <a:ext uri="{FF2B5EF4-FFF2-40B4-BE49-F238E27FC236}">
                  <a16:creationId xmlns:a16="http://schemas.microsoft.com/office/drawing/2014/main" id="{5DC1D0F1-8004-44F0-A95C-63E7A1FB83BC}"/>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1" name="Rectangle 37">
              <a:extLst>
                <a:ext uri="{FF2B5EF4-FFF2-40B4-BE49-F238E27FC236}">
                  <a16:creationId xmlns:a16="http://schemas.microsoft.com/office/drawing/2014/main" id="{35771A95-1B4B-4650-8530-425C6E61AA15}"/>
                </a:ext>
              </a:extLst>
            </p:cNvPr>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60</a:t>
              </a:r>
              <a:endParaRPr lang="en-US" altLang="en-US" dirty="0">
                <a:solidFill>
                  <a:prstClr val="black"/>
                </a:solidFill>
              </a:endParaRPr>
            </a:p>
          </p:txBody>
        </p:sp>
      </p:grpSp>
      <p:sp>
        <p:nvSpPr>
          <p:cNvPr id="42" name="Freeform 40">
            <a:extLst>
              <a:ext uri="{FF2B5EF4-FFF2-40B4-BE49-F238E27FC236}">
                <a16:creationId xmlns:a16="http://schemas.microsoft.com/office/drawing/2014/main" id="{02073D3E-6068-45A7-B32E-16303CD5C48C}"/>
              </a:ext>
            </a:extLst>
          </p:cNvPr>
          <p:cNvSpPr>
            <a:spLocks noEditPoints="1"/>
          </p:cNvSpPr>
          <p:nvPr/>
        </p:nvSpPr>
        <p:spPr bwMode="auto">
          <a:xfrm>
            <a:off x="4212413" y="2916922"/>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43" name="Group 42">
            <a:extLst>
              <a:ext uri="{FF2B5EF4-FFF2-40B4-BE49-F238E27FC236}">
                <a16:creationId xmlns:a16="http://schemas.microsoft.com/office/drawing/2014/main" id="{757A67FA-206B-4000-92AB-C02105E3B7A4}"/>
              </a:ext>
            </a:extLst>
          </p:cNvPr>
          <p:cNvGrpSpPr/>
          <p:nvPr/>
        </p:nvGrpSpPr>
        <p:grpSpPr>
          <a:xfrm>
            <a:off x="4690251" y="3178859"/>
            <a:ext cx="585788" cy="587375"/>
            <a:chOff x="3722688" y="3113478"/>
            <a:chExt cx="585788" cy="587375"/>
          </a:xfrm>
        </p:grpSpPr>
        <p:sp>
          <p:nvSpPr>
            <p:cNvPr id="44" name="Freeform 44">
              <a:extLst>
                <a:ext uri="{FF2B5EF4-FFF2-40B4-BE49-F238E27FC236}">
                  <a16:creationId xmlns:a16="http://schemas.microsoft.com/office/drawing/2014/main" id="{A21A2EF6-0378-45D4-B5D3-78201D6B08B9}"/>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5" name="Freeform 45">
              <a:extLst>
                <a:ext uri="{FF2B5EF4-FFF2-40B4-BE49-F238E27FC236}">
                  <a16:creationId xmlns:a16="http://schemas.microsoft.com/office/drawing/2014/main" id="{355F1825-C931-4668-B41D-5AE70790C713}"/>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6" name="Freeform 46">
              <a:extLst>
                <a:ext uri="{FF2B5EF4-FFF2-40B4-BE49-F238E27FC236}">
                  <a16:creationId xmlns:a16="http://schemas.microsoft.com/office/drawing/2014/main" id="{60C6B39B-17B7-493D-B082-4B947506E32B}"/>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7" name="Freeform 47">
              <a:extLst>
                <a:ext uri="{FF2B5EF4-FFF2-40B4-BE49-F238E27FC236}">
                  <a16:creationId xmlns:a16="http://schemas.microsoft.com/office/drawing/2014/main" id="{7126F260-FB46-4E14-9C0A-E4BD961BB2FC}"/>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8" name="Rectangle 48">
              <a:extLst>
                <a:ext uri="{FF2B5EF4-FFF2-40B4-BE49-F238E27FC236}">
                  <a16:creationId xmlns:a16="http://schemas.microsoft.com/office/drawing/2014/main" id="{CD5D3176-FF77-418B-8B7B-CB2AA6433059}"/>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49" name="Rectangle 49">
              <a:extLst>
                <a:ext uri="{FF2B5EF4-FFF2-40B4-BE49-F238E27FC236}">
                  <a16:creationId xmlns:a16="http://schemas.microsoft.com/office/drawing/2014/main" id="{6527C1B6-555B-4846-827A-8491A317FF94}"/>
                </a:ext>
              </a:extLst>
            </p:cNvPr>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10</a:t>
              </a:r>
              <a:endParaRPr lang="en-US" altLang="en-US" dirty="0">
                <a:solidFill>
                  <a:prstClr val="black"/>
                </a:solidFill>
              </a:endParaRPr>
            </a:p>
          </p:txBody>
        </p:sp>
      </p:grpSp>
      <p:sp>
        <p:nvSpPr>
          <p:cNvPr id="50" name="Freeform 52">
            <a:extLst>
              <a:ext uri="{FF2B5EF4-FFF2-40B4-BE49-F238E27FC236}">
                <a16:creationId xmlns:a16="http://schemas.microsoft.com/office/drawing/2014/main" id="{6ABD62AA-6733-4132-95BA-AF21C81CD0C2}"/>
              </a:ext>
            </a:extLst>
          </p:cNvPr>
          <p:cNvSpPr>
            <a:spLocks noEditPoints="1"/>
          </p:cNvSpPr>
          <p:nvPr/>
        </p:nvSpPr>
        <p:spPr bwMode="auto">
          <a:xfrm>
            <a:off x="4961713" y="4044047"/>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51" name="Group 50">
            <a:extLst>
              <a:ext uri="{FF2B5EF4-FFF2-40B4-BE49-F238E27FC236}">
                <a16:creationId xmlns:a16="http://schemas.microsoft.com/office/drawing/2014/main" id="{087C8FE7-FC97-432D-800F-5B2198B016ED}"/>
              </a:ext>
            </a:extLst>
          </p:cNvPr>
          <p:cNvGrpSpPr/>
          <p:nvPr/>
        </p:nvGrpSpPr>
        <p:grpSpPr>
          <a:xfrm>
            <a:off x="4722001" y="4650472"/>
            <a:ext cx="566738" cy="568325"/>
            <a:chOff x="3754438" y="4585091"/>
            <a:chExt cx="566738" cy="568325"/>
          </a:xfrm>
        </p:grpSpPr>
        <p:sp>
          <p:nvSpPr>
            <p:cNvPr id="52" name="Freeform 56">
              <a:extLst>
                <a:ext uri="{FF2B5EF4-FFF2-40B4-BE49-F238E27FC236}">
                  <a16:creationId xmlns:a16="http://schemas.microsoft.com/office/drawing/2014/main" id="{CDB12E09-E438-4397-B6D5-66372C847E7D}"/>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3" name="Oval 57">
              <a:extLst>
                <a:ext uri="{FF2B5EF4-FFF2-40B4-BE49-F238E27FC236}">
                  <a16:creationId xmlns:a16="http://schemas.microsoft.com/office/drawing/2014/main" id="{B2344A5D-CC8D-4D75-95A2-4519D8466E8E}"/>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4" name="Freeform 58">
              <a:extLst>
                <a:ext uri="{FF2B5EF4-FFF2-40B4-BE49-F238E27FC236}">
                  <a16:creationId xmlns:a16="http://schemas.microsoft.com/office/drawing/2014/main" id="{0BA3124C-40E3-49ED-ACBC-1A3625E22C85}"/>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5" name="Freeform 59">
              <a:extLst>
                <a:ext uri="{FF2B5EF4-FFF2-40B4-BE49-F238E27FC236}">
                  <a16:creationId xmlns:a16="http://schemas.microsoft.com/office/drawing/2014/main" id="{9473BB3D-21C3-4773-ACE3-1AF99EACB266}"/>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6" name="Rectangle 60">
              <a:extLst>
                <a:ext uri="{FF2B5EF4-FFF2-40B4-BE49-F238E27FC236}">
                  <a16:creationId xmlns:a16="http://schemas.microsoft.com/office/drawing/2014/main" id="{A254D1C0-9392-4FDC-9383-C8FCF05D6A63}"/>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7" name="Rectangle 61">
              <a:extLst>
                <a:ext uri="{FF2B5EF4-FFF2-40B4-BE49-F238E27FC236}">
                  <a16:creationId xmlns:a16="http://schemas.microsoft.com/office/drawing/2014/main" id="{604E86C6-11C8-4D15-8728-2399CF363997}"/>
                </a:ext>
              </a:extLst>
            </p:cNvPr>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20</a:t>
              </a:r>
              <a:endParaRPr lang="en-US" altLang="en-US" dirty="0">
                <a:solidFill>
                  <a:prstClr val="black"/>
                </a:solidFill>
              </a:endParaRPr>
            </a:p>
          </p:txBody>
        </p:sp>
      </p:grpSp>
      <p:sp>
        <p:nvSpPr>
          <p:cNvPr id="58" name="Freeform 64">
            <a:extLst>
              <a:ext uri="{FF2B5EF4-FFF2-40B4-BE49-F238E27FC236}">
                <a16:creationId xmlns:a16="http://schemas.microsoft.com/office/drawing/2014/main" id="{90C4AD48-CE2D-4341-B8EF-F9BF08D9B330}"/>
              </a:ext>
            </a:extLst>
          </p:cNvPr>
          <p:cNvSpPr>
            <a:spLocks noEditPoints="1"/>
          </p:cNvSpPr>
          <p:nvPr/>
        </p:nvSpPr>
        <p:spPr bwMode="auto">
          <a:xfrm>
            <a:off x="4248926" y="5391834"/>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59" name="Freeform 70">
            <a:extLst>
              <a:ext uri="{FF2B5EF4-FFF2-40B4-BE49-F238E27FC236}">
                <a16:creationId xmlns:a16="http://schemas.microsoft.com/office/drawing/2014/main" id="{45A64C40-F131-40E1-8152-8D408FDCAF87}"/>
              </a:ext>
            </a:extLst>
          </p:cNvPr>
          <p:cNvSpPr>
            <a:spLocks noEditPoints="1"/>
          </p:cNvSpPr>
          <p:nvPr/>
        </p:nvSpPr>
        <p:spPr bwMode="auto">
          <a:xfrm>
            <a:off x="2731276" y="292485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0" name="Freeform 78">
            <a:extLst>
              <a:ext uri="{FF2B5EF4-FFF2-40B4-BE49-F238E27FC236}">
                <a16:creationId xmlns:a16="http://schemas.microsoft.com/office/drawing/2014/main" id="{EE094DFE-E64E-4C86-9DC2-6B415C565A92}"/>
              </a:ext>
            </a:extLst>
          </p:cNvPr>
          <p:cNvSpPr>
            <a:spLocks noEditPoints="1"/>
          </p:cNvSpPr>
          <p:nvPr/>
        </p:nvSpPr>
        <p:spPr bwMode="auto">
          <a:xfrm>
            <a:off x="1980388" y="4198034"/>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1" name="Freeform 86">
            <a:extLst>
              <a:ext uri="{FF2B5EF4-FFF2-40B4-BE49-F238E27FC236}">
                <a16:creationId xmlns:a16="http://schemas.microsoft.com/office/drawing/2014/main" id="{1A09765C-168A-4C6B-9EFF-83EAEB699511}"/>
              </a:ext>
            </a:extLst>
          </p:cNvPr>
          <p:cNvSpPr>
            <a:spLocks noEditPoints="1"/>
          </p:cNvSpPr>
          <p:nvPr/>
        </p:nvSpPr>
        <p:spPr bwMode="auto">
          <a:xfrm>
            <a:off x="2691588" y="5414059"/>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grpSp>
        <p:nvGrpSpPr>
          <p:cNvPr id="62" name="Group 61">
            <a:extLst>
              <a:ext uri="{FF2B5EF4-FFF2-40B4-BE49-F238E27FC236}">
                <a16:creationId xmlns:a16="http://schemas.microsoft.com/office/drawing/2014/main" id="{BB4501F8-97FD-44CD-B1C6-458774DD06CF}"/>
              </a:ext>
            </a:extLst>
          </p:cNvPr>
          <p:cNvGrpSpPr/>
          <p:nvPr/>
        </p:nvGrpSpPr>
        <p:grpSpPr>
          <a:xfrm>
            <a:off x="3466288" y="5399772"/>
            <a:ext cx="568325" cy="566738"/>
            <a:chOff x="2498725" y="5334391"/>
            <a:chExt cx="568325" cy="566738"/>
          </a:xfrm>
        </p:grpSpPr>
        <p:sp>
          <p:nvSpPr>
            <p:cNvPr id="63" name="Freeform 88">
              <a:extLst>
                <a:ext uri="{FF2B5EF4-FFF2-40B4-BE49-F238E27FC236}">
                  <a16:creationId xmlns:a16="http://schemas.microsoft.com/office/drawing/2014/main" id="{3DE95524-7F2A-443A-89EC-298558D247CF}"/>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4" name="Oval 89">
              <a:extLst>
                <a:ext uri="{FF2B5EF4-FFF2-40B4-BE49-F238E27FC236}">
                  <a16:creationId xmlns:a16="http://schemas.microsoft.com/office/drawing/2014/main" id="{6D911797-2B0A-490E-811D-D2D6E07ABB6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5" name="Freeform 90">
              <a:extLst>
                <a:ext uri="{FF2B5EF4-FFF2-40B4-BE49-F238E27FC236}">
                  <a16:creationId xmlns:a16="http://schemas.microsoft.com/office/drawing/2014/main" id="{8E977DAD-CC91-4404-916F-496289723E61}"/>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6" name="Freeform 91">
              <a:extLst>
                <a:ext uri="{FF2B5EF4-FFF2-40B4-BE49-F238E27FC236}">
                  <a16:creationId xmlns:a16="http://schemas.microsoft.com/office/drawing/2014/main" id="{54DCE3B5-89A5-4C14-8B39-8E5524C48CA2}"/>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7" name="Rectangle 92">
              <a:extLst>
                <a:ext uri="{FF2B5EF4-FFF2-40B4-BE49-F238E27FC236}">
                  <a16:creationId xmlns:a16="http://schemas.microsoft.com/office/drawing/2014/main" id="{3AF069FE-3B2E-4EB4-AF17-3BD6392CB869}"/>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68" name="Rectangle 93">
              <a:extLst>
                <a:ext uri="{FF2B5EF4-FFF2-40B4-BE49-F238E27FC236}">
                  <a16:creationId xmlns:a16="http://schemas.microsoft.com/office/drawing/2014/main" id="{C70BCD7D-0FF7-4409-BB13-3F7691C3C7A2}"/>
                </a:ext>
              </a:extLst>
            </p:cNvPr>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30</a:t>
              </a:r>
              <a:endParaRPr lang="en-US" altLang="en-US" dirty="0">
                <a:solidFill>
                  <a:prstClr val="black"/>
                </a:solidFill>
              </a:endParaRPr>
            </a:p>
          </p:txBody>
        </p:sp>
      </p:grpSp>
      <p:grpSp>
        <p:nvGrpSpPr>
          <p:cNvPr id="69" name="Group 68">
            <a:extLst>
              <a:ext uri="{FF2B5EF4-FFF2-40B4-BE49-F238E27FC236}">
                <a16:creationId xmlns:a16="http://schemas.microsoft.com/office/drawing/2014/main" id="{587AAA53-E77D-48A2-B689-DDB892D3002C}"/>
              </a:ext>
            </a:extLst>
          </p:cNvPr>
          <p:cNvGrpSpPr/>
          <p:nvPr/>
        </p:nvGrpSpPr>
        <p:grpSpPr>
          <a:xfrm>
            <a:off x="2124851" y="3178859"/>
            <a:ext cx="584200" cy="587375"/>
            <a:chOff x="1157288" y="3113478"/>
            <a:chExt cx="584200" cy="587375"/>
          </a:xfrm>
        </p:grpSpPr>
        <p:sp>
          <p:nvSpPr>
            <p:cNvPr id="70" name="Freeform 72">
              <a:extLst>
                <a:ext uri="{FF2B5EF4-FFF2-40B4-BE49-F238E27FC236}">
                  <a16:creationId xmlns:a16="http://schemas.microsoft.com/office/drawing/2014/main" id="{DEF489A7-F2EF-4042-A3F6-01EAD68FB50E}"/>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1" name="Freeform 73">
              <a:extLst>
                <a:ext uri="{FF2B5EF4-FFF2-40B4-BE49-F238E27FC236}">
                  <a16:creationId xmlns:a16="http://schemas.microsoft.com/office/drawing/2014/main" id="{A4D2C3D4-87A8-49EA-9839-5F3A92521518}"/>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2" name="Freeform 74">
              <a:extLst>
                <a:ext uri="{FF2B5EF4-FFF2-40B4-BE49-F238E27FC236}">
                  <a16:creationId xmlns:a16="http://schemas.microsoft.com/office/drawing/2014/main" id="{CACC69C9-ACE5-476C-8D9A-FD9FFDFC1D87}"/>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3" name="Freeform 75">
              <a:extLst>
                <a:ext uri="{FF2B5EF4-FFF2-40B4-BE49-F238E27FC236}">
                  <a16:creationId xmlns:a16="http://schemas.microsoft.com/office/drawing/2014/main" id="{8F3BF3AD-42BC-4A0F-9CD5-471205636BB7}"/>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4" name="Rectangle 96">
              <a:extLst>
                <a:ext uri="{FF2B5EF4-FFF2-40B4-BE49-F238E27FC236}">
                  <a16:creationId xmlns:a16="http://schemas.microsoft.com/office/drawing/2014/main" id="{FA2223DD-7D92-4D66-BA1F-B3DD9528E095}"/>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5" name="Rectangle 97">
              <a:extLst>
                <a:ext uri="{FF2B5EF4-FFF2-40B4-BE49-F238E27FC236}">
                  <a16:creationId xmlns:a16="http://schemas.microsoft.com/office/drawing/2014/main" id="{4418CD92-AB75-4C8F-8186-39FE4B8FAD01}"/>
                </a:ext>
              </a:extLst>
            </p:cNvPr>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50</a:t>
              </a:r>
              <a:endParaRPr lang="en-US" altLang="en-US" dirty="0">
                <a:solidFill>
                  <a:prstClr val="black"/>
                </a:solidFill>
              </a:endParaRPr>
            </a:p>
          </p:txBody>
        </p:sp>
      </p:grpSp>
      <p:grpSp>
        <p:nvGrpSpPr>
          <p:cNvPr id="76" name="Group 75">
            <a:extLst>
              <a:ext uri="{FF2B5EF4-FFF2-40B4-BE49-F238E27FC236}">
                <a16:creationId xmlns:a16="http://schemas.microsoft.com/office/drawing/2014/main" id="{91A3BB2E-435E-4CFB-A279-D1CAC403DF6D}"/>
              </a:ext>
            </a:extLst>
          </p:cNvPr>
          <p:cNvGrpSpPr/>
          <p:nvPr/>
        </p:nvGrpSpPr>
        <p:grpSpPr>
          <a:xfrm>
            <a:off x="2129613" y="4645709"/>
            <a:ext cx="569913" cy="568325"/>
            <a:chOff x="1162050" y="4580328"/>
            <a:chExt cx="569913" cy="568325"/>
          </a:xfrm>
        </p:grpSpPr>
        <p:sp>
          <p:nvSpPr>
            <p:cNvPr id="77" name="Freeform 80">
              <a:extLst>
                <a:ext uri="{FF2B5EF4-FFF2-40B4-BE49-F238E27FC236}">
                  <a16:creationId xmlns:a16="http://schemas.microsoft.com/office/drawing/2014/main" id="{33981973-9FD7-4013-AD30-0379E1725298}"/>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8" name="Freeform 81">
              <a:extLst>
                <a:ext uri="{FF2B5EF4-FFF2-40B4-BE49-F238E27FC236}">
                  <a16:creationId xmlns:a16="http://schemas.microsoft.com/office/drawing/2014/main" id="{9E404751-359B-4C8A-B59D-0C4E0C778241}"/>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79" name="Freeform 82">
              <a:extLst>
                <a:ext uri="{FF2B5EF4-FFF2-40B4-BE49-F238E27FC236}">
                  <a16:creationId xmlns:a16="http://schemas.microsoft.com/office/drawing/2014/main" id="{3A8F9B3C-B8AD-44F1-A33B-0B56FBACFB85}"/>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0" name="Freeform 83">
              <a:extLst>
                <a:ext uri="{FF2B5EF4-FFF2-40B4-BE49-F238E27FC236}">
                  <a16:creationId xmlns:a16="http://schemas.microsoft.com/office/drawing/2014/main" id="{827F48D1-FDC1-45FF-ABA0-38A7C95C1B2D}"/>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1" name="Rectangle 100">
              <a:extLst>
                <a:ext uri="{FF2B5EF4-FFF2-40B4-BE49-F238E27FC236}">
                  <a16:creationId xmlns:a16="http://schemas.microsoft.com/office/drawing/2014/main" id="{6830669F-B636-4D43-864C-B29007CEE188}"/>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2" name="Rectangle 101">
              <a:extLst>
                <a:ext uri="{FF2B5EF4-FFF2-40B4-BE49-F238E27FC236}">
                  <a16:creationId xmlns:a16="http://schemas.microsoft.com/office/drawing/2014/main" id="{249D11B1-709E-4762-A9BD-54A009D212CF}"/>
                </a:ext>
              </a:extLst>
            </p:cNvPr>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b="1" dirty="0">
                  <a:solidFill>
                    <a:srgbClr val="FF9936"/>
                  </a:solidFill>
                  <a:latin typeface="Raleway" panose="020B0003030101060003" pitchFamily="34" charset="0"/>
                </a:rPr>
                <a:t>40</a:t>
              </a:r>
              <a:endParaRPr lang="en-US" altLang="en-US" dirty="0">
                <a:solidFill>
                  <a:prstClr val="black"/>
                </a:solidFill>
              </a:endParaRPr>
            </a:p>
          </p:txBody>
        </p:sp>
      </p:grpSp>
      <p:sp>
        <p:nvSpPr>
          <p:cNvPr id="83" name="Oval 107">
            <a:extLst>
              <a:ext uri="{FF2B5EF4-FFF2-40B4-BE49-F238E27FC236}">
                <a16:creationId xmlns:a16="http://schemas.microsoft.com/office/drawing/2014/main" id="{7430BA2B-6EB1-4758-A084-881CB2CD82F4}"/>
              </a:ext>
            </a:extLst>
          </p:cNvPr>
          <p:cNvSpPr>
            <a:spLocks noChangeArrowheads="1"/>
          </p:cNvSpPr>
          <p:nvPr/>
        </p:nvSpPr>
        <p:spPr bwMode="auto">
          <a:xfrm>
            <a:off x="3567888" y="4107547"/>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4" name="Oval 108">
            <a:extLst>
              <a:ext uri="{FF2B5EF4-FFF2-40B4-BE49-F238E27FC236}">
                <a16:creationId xmlns:a16="http://schemas.microsoft.com/office/drawing/2014/main" id="{74CBAA7C-C252-4F6D-85F4-23C79051B48D}"/>
              </a:ext>
            </a:extLst>
          </p:cNvPr>
          <p:cNvSpPr>
            <a:spLocks noChangeArrowheads="1"/>
          </p:cNvSpPr>
          <p:nvPr/>
        </p:nvSpPr>
        <p:spPr bwMode="auto">
          <a:xfrm>
            <a:off x="3626626" y="416945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5" name="Freeform 109">
            <a:extLst>
              <a:ext uri="{FF2B5EF4-FFF2-40B4-BE49-F238E27FC236}">
                <a16:creationId xmlns:a16="http://schemas.microsoft.com/office/drawing/2014/main" id="{5FD44479-38EF-4D04-8DC6-9D2737CBE888}"/>
              </a:ext>
            </a:extLst>
          </p:cNvPr>
          <p:cNvSpPr>
            <a:spLocks/>
          </p:cNvSpPr>
          <p:nvPr/>
        </p:nvSpPr>
        <p:spPr bwMode="auto">
          <a:xfrm>
            <a:off x="2775726" y="136752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6" name="Freeform 110">
            <a:extLst>
              <a:ext uri="{FF2B5EF4-FFF2-40B4-BE49-F238E27FC236}">
                <a16:creationId xmlns:a16="http://schemas.microsoft.com/office/drawing/2014/main" id="{905661E1-12F4-4318-B867-CC7794264393}"/>
              </a:ext>
            </a:extLst>
          </p:cNvPr>
          <p:cNvSpPr>
            <a:spLocks/>
          </p:cNvSpPr>
          <p:nvPr/>
        </p:nvSpPr>
        <p:spPr bwMode="auto">
          <a:xfrm>
            <a:off x="2931301" y="128338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7" name="Freeform 111">
            <a:extLst>
              <a:ext uri="{FF2B5EF4-FFF2-40B4-BE49-F238E27FC236}">
                <a16:creationId xmlns:a16="http://schemas.microsoft.com/office/drawing/2014/main" id="{38534C50-E5BC-4F69-9740-3C679A609D62}"/>
              </a:ext>
            </a:extLst>
          </p:cNvPr>
          <p:cNvSpPr>
            <a:spLocks/>
          </p:cNvSpPr>
          <p:nvPr/>
        </p:nvSpPr>
        <p:spPr bwMode="auto">
          <a:xfrm>
            <a:off x="997726" y="227080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8" name="Freeform 112">
            <a:extLst>
              <a:ext uri="{FF2B5EF4-FFF2-40B4-BE49-F238E27FC236}">
                <a16:creationId xmlns:a16="http://schemas.microsoft.com/office/drawing/2014/main" id="{9346B67D-6524-4E41-885D-0E9B2D0DE7CB}"/>
              </a:ext>
            </a:extLst>
          </p:cNvPr>
          <p:cNvSpPr>
            <a:spLocks/>
          </p:cNvSpPr>
          <p:nvPr/>
        </p:nvSpPr>
        <p:spPr bwMode="auto">
          <a:xfrm>
            <a:off x="862788" y="238669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89" name="Freeform 113">
            <a:extLst>
              <a:ext uri="{FF2B5EF4-FFF2-40B4-BE49-F238E27FC236}">
                <a16:creationId xmlns:a16="http://schemas.microsoft.com/office/drawing/2014/main" id="{EA86EE9A-A33C-4861-B814-824402727EE8}"/>
              </a:ext>
            </a:extLst>
          </p:cNvPr>
          <p:cNvSpPr>
            <a:spLocks/>
          </p:cNvSpPr>
          <p:nvPr/>
        </p:nvSpPr>
        <p:spPr bwMode="auto">
          <a:xfrm>
            <a:off x="4307663" y="132465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0" name="Freeform 114">
            <a:extLst>
              <a:ext uri="{FF2B5EF4-FFF2-40B4-BE49-F238E27FC236}">
                <a16:creationId xmlns:a16="http://schemas.microsoft.com/office/drawing/2014/main" id="{049565DE-EB5B-4146-AFA0-CB5802A7BC78}"/>
              </a:ext>
            </a:extLst>
          </p:cNvPr>
          <p:cNvSpPr>
            <a:spLocks/>
          </p:cNvSpPr>
          <p:nvPr/>
        </p:nvSpPr>
        <p:spPr bwMode="auto">
          <a:xfrm>
            <a:off x="4152088" y="124210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1" name="Freeform 115">
            <a:extLst>
              <a:ext uri="{FF2B5EF4-FFF2-40B4-BE49-F238E27FC236}">
                <a16:creationId xmlns:a16="http://schemas.microsoft.com/office/drawing/2014/main" id="{21859727-69F8-4219-BC84-5DB990524E9D}"/>
              </a:ext>
            </a:extLst>
          </p:cNvPr>
          <p:cNvSpPr>
            <a:spLocks/>
          </p:cNvSpPr>
          <p:nvPr/>
        </p:nvSpPr>
        <p:spPr bwMode="auto">
          <a:xfrm>
            <a:off x="4414026" y="143737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2" name="Freeform 116">
            <a:extLst>
              <a:ext uri="{FF2B5EF4-FFF2-40B4-BE49-F238E27FC236}">
                <a16:creationId xmlns:a16="http://schemas.microsoft.com/office/drawing/2014/main" id="{8EC0DD23-5DE9-465C-B42B-14DB7C3077F1}"/>
              </a:ext>
            </a:extLst>
          </p:cNvPr>
          <p:cNvSpPr>
            <a:spLocks/>
          </p:cNvSpPr>
          <p:nvPr/>
        </p:nvSpPr>
        <p:spPr bwMode="auto">
          <a:xfrm>
            <a:off x="5741176" y="272642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3" name="Freeform 117">
            <a:extLst>
              <a:ext uri="{FF2B5EF4-FFF2-40B4-BE49-F238E27FC236}">
                <a16:creationId xmlns:a16="http://schemas.microsoft.com/office/drawing/2014/main" id="{068DCDBE-286E-41DA-97F8-8F142C8FCE9F}"/>
              </a:ext>
            </a:extLst>
          </p:cNvPr>
          <p:cNvSpPr>
            <a:spLocks/>
          </p:cNvSpPr>
          <p:nvPr/>
        </p:nvSpPr>
        <p:spPr bwMode="auto">
          <a:xfrm>
            <a:off x="5463363" y="167708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94" name="TextBox 93">
            <a:extLst>
              <a:ext uri="{FF2B5EF4-FFF2-40B4-BE49-F238E27FC236}">
                <a16:creationId xmlns:a16="http://schemas.microsoft.com/office/drawing/2014/main" id="{37BD4EB4-2A45-45C7-8F8A-B68550DA73EF}"/>
              </a:ext>
            </a:extLst>
          </p:cNvPr>
          <p:cNvSpPr txBox="1"/>
          <p:nvPr/>
        </p:nvSpPr>
        <p:spPr>
          <a:xfrm>
            <a:off x="5193488" y="879861"/>
            <a:ext cx="5985226" cy="769441"/>
          </a:xfrm>
          <a:prstGeom prst="rect">
            <a:avLst/>
          </a:prstGeom>
          <a:noFill/>
        </p:spPr>
        <p:txBody>
          <a:bodyPr wrap="square" rtlCol="0">
            <a:spAutoFit/>
          </a:bodyPr>
          <a:lstStyle/>
          <a:p>
            <a:pPr algn="ctr">
              <a:defRPr/>
            </a:pPr>
            <a:r>
              <a:rPr lang="en-GB"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Thảo luận nhóm đôi</a:t>
            </a:r>
          </a:p>
        </p:txBody>
      </p:sp>
      <p:pic>
        <p:nvPicPr>
          <p:cNvPr id="95" name="Tieng-chuong-het-gio-re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150" y="6264959"/>
            <a:ext cx="609600" cy="609600"/>
          </a:xfrm>
          <a:prstGeom prst="rect">
            <a:avLst/>
          </a:prstGeom>
        </p:spPr>
      </p:pic>
      <p:grpSp>
        <p:nvGrpSpPr>
          <p:cNvPr id="96" name="Group 95"/>
          <p:cNvGrpSpPr/>
          <p:nvPr/>
        </p:nvGrpSpPr>
        <p:grpSpPr>
          <a:xfrm>
            <a:off x="8624077" y="2275491"/>
            <a:ext cx="2482090" cy="1257985"/>
            <a:chOff x="3759267" y="334167"/>
            <a:chExt cx="5621970" cy="1403180"/>
          </a:xfrm>
        </p:grpSpPr>
        <p:sp>
          <p:nvSpPr>
            <p:cNvPr id="97" name="Cloud Callout 96"/>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4223658" y="509270"/>
              <a:ext cx="4919222" cy="1064229"/>
            </a:xfrm>
            <a:prstGeom prst="rect">
              <a:avLst/>
            </a:prstGeom>
            <a:noFill/>
            <a:ln>
              <a:noFill/>
            </a:ln>
          </p:spPr>
          <p:txBody>
            <a:bodyPr wrap="square"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sẻ</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3031" y="3794444"/>
            <a:ext cx="3145393" cy="2442306"/>
          </a:xfrm>
          <a:prstGeom prst="rect">
            <a:avLst/>
          </a:prstGeom>
        </p:spPr>
      </p:pic>
    </p:spTree>
    <p:extLst>
      <p:ext uri="{BB962C8B-B14F-4D97-AF65-F5344CB8AC3E}">
        <p14:creationId xmlns:p14="http://schemas.microsoft.com/office/powerpoint/2010/main" val="3751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heel(1)">
                                      <p:cBhvr>
                                        <p:cTn id="7" dur="8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8" presetClass="emph" presetSubtype="0" repeatCount="2000" fill="hold" nodeType="afterEffect">
                                  <p:stCondLst>
                                    <p:cond delay="500"/>
                                  </p:stCondLst>
                                  <p:childTnLst>
                                    <p:animRot by="21600000">
                                      <p:cBhvr>
                                        <p:cTn id="17" dur="59000" fill="hold"/>
                                        <p:tgtEl>
                                          <p:spTgt spid="29"/>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par>
                          <p:cTn id="18" fill="hold">
                            <p:stCondLst>
                              <p:cond delay="118500"/>
                            </p:stCondLst>
                            <p:childTnLst>
                              <p:par>
                                <p:cTn id="19" presetID="1" presetClass="mediacall" presetSubtype="0" fill="hold" nodeType="afterEffect">
                                  <p:stCondLst>
                                    <p:cond delay="0"/>
                                  </p:stCondLst>
                                  <p:childTnLst>
                                    <p:cmd type="call" cmd="playFrom(0.0)">
                                      <p:cBhvr>
                                        <p:cTn id="20" dur="5198" fill="hold"/>
                                        <p:tgtEl>
                                          <p:spTgt spid="95"/>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9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979" b="31383" l="7338" r="49057">
                        <a14:backgroundMark x1="23899" y1="28191" x2="48847" y2="27660"/>
                      </a14:backgroundRemoval>
                    </a14:imgEffect>
                    <a14:imgEffect>
                      <a14:sharpenSoften amount="25000"/>
                    </a14:imgEffect>
                  </a14:imgLayer>
                </a14:imgProps>
              </a:ext>
              <a:ext uri="{28A0092B-C50C-407E-A947-70E740481C1C}">
                <a14:useLocalDpi xmlns:a14="http://schemas.microsoft.com/office/drawing/2010/main" val="0"/>
              </a:ext>
            </a:extLst>
          </a:blip>
          <a:srcRect l="5527" t="7143" r="48750" b="67217"/>
          <a:stretch/>
        </p:blipFill>
        <p:spPr>
          <a:xfrm>
            <a:off x="745521" y="2613883"/>
            <a:ext cx="3492650" cy="771926"/>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1361493" y="728707"/>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cs typeface="Arial" panose="020B0604020202020204" pitchFamily="34" charset="0"/>
              </a:rPr>
              <a:t>1</a:t>
            </a:r>
          </a:p>
        </p:txBody>
      </p:sp>
      <p:sp>
        <p:nvSpPr>
          <p:cNvPr id="11" name="TextBox 10"/>
          <p:cNvSpPr txBox="1"/>
          <p:nvPr/>
        </p:nvSpPr>
        <p:spPr>
          <a:xfrm>
            <a:off x="2047292" y="637889"/>
            <a:ext cx="9687507" cy="1154307"/>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30000"/>
              </a:lnSpc>
            </a:pPr>
            <a:r>
              <a:rPr lang="en-US" dirty="0">
                <a:latin typeface="Arial" panose="020B0604020202020204" pitchFamily="34" charset="0"/>
                <a:cs typeface="Arial" panose="020B0604020202020204" pitchFamily="34" charset="0"/>
              </a:rPr>
              <a:t>Chọn từ chỉ đặc điểm của mỗi đồ dùng học tập trong hình.</a:t>
            </a:r>
          </a:p>
        </p:txBody>
      </p:sp>
      <p:pic>
        <p:nvPicPr>
          <p:cNvPr id="12" name="Picture 11"/>
          <p:cNvPicPr>
            <a:picLocks noChangeAspect="1"/>
          </p:cNvPicPr>
          <p:nvPr/>
        </p:nvPicPr>
        <p:blipFill rotWithShape="1">
          <a:blip r:embed="rId7">
            <a:duotone>
              <a:prstClr val="black"/>
              <a:schemeClr val="accent3">
                <a:tint val="45000"/>
                <a:satMod val="400000"/>
              </a:schemeClr>
            </a:duotone>
            <a:extLst>
              <a:ext uri="{BEBA8EAE-BF5A-486C-A8C5-ECC9F3942E4B}">
                <a14:imgProps xmlns:a14="http://schemas.microsoft.com/office/drawing/2010/main">
                  <a14:imgLayer r:embed="rId5">
                    <a14:imgEffect>
                      <a14:backgroundRemoval t="22872" b="100000" l="17191" r="65199"/>
                    </a14:imgEffect>
                    <a14:imgEffect>
                      <a14:sharpenSoften amount="25000"/>
                    </a14:imgEffect>
                  </a14:imgLayer>
                </a14:imgProps>
              </a:ext>
              <a:ext uri="{28A0092B-C50C-407E-A947-70E740481C1C}">
                <a14:useLocalDpi xmlns:a14="http://schemas.microsoft.com/office/drawing/2010/main" val="0"/>
              </a:ext>
            </a:extLst>
          </a:blip>
          <a:srcRect l="18792" t="25638" r="35485" b="3782"/>
          <a:stretch/>
        </p:blipFill>
        <p:spPr>
          <a:xfrm>
            <a:off x="1201851" y="4302036"/>
            <a:ext cx="2926810" cy="1780652"/>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5">
                    <a14:imgEffect>
                      <a14:backgroundRemoval t="9574" b="54255" l="56813" r="89937"/>
                    </a14:imgEffect>
                  </a14:imgLayer>
                </a14:imgProps>
              </a:ext>
              <a:ext uri="{28A0092B-C50C-407E-A947-70E740481C1C}">
                <a14:useLocalDpi xmlns:a14="http://schemas.microsoft.com/office/drawing/2010/main" val="0"/>
              </a:ext>
            </a:extLst>
          </a:blip>
          <a:srcRect l="55957" t="16371" r="10745" b="45650"/>
          <a:stretch/>
        </p:blipFill>
        <p:spPr>
          <a:xfrm>
            <a:off x="6814467" y="2555826"/>
            <a:ext cx="3020291" cy="1357746"/>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5">
                    <a14:imgEffect>
                      <a14:backgroundRemoval t="45213" b="89894" l="68134" r="89937"/>
                    </a14:imgEffect>
                  </a14:imgLayer>
                </a14:imgProps>
              </a:ext>
              <a:ext uri="{28A0092B-C50C-407E-A947-70E740481C1C}">
                <a14:useLocalDpi xmlns:a14="http://schemas.microsoft.com/office/drawing/2010/main" val="0"/>
              </a:ext>
            </a:extLst>
          </a:blip>
          <a:srcRect l="67746" t="43417" r="11069" b="16436"/>
          <a:stretch/>
        </p:blipFill>
        <p:spPr>
          <a:xfrm>
            <a:off x="7327740" y="4484907"/>
            <a:ext cx="1848657" cy="1380803"/>
          </a:xfrm>
          <a:prstGeom prst="rect">
            <a:avLst/>
          </a:prstGeom>
        </p:spPr>
      </p:pic>
      <p:sp>
        <p:nvSpPr>
          <p:cNvPr id="8" name="TextBox 7"/>
          <p:cNvSpPr txBox="1"/>
          <p:nvPr/>
        </p:nvSpPr>
        <p:spPr>
          <a:xfrm>
            <a:off x="745521" y="3545384"/>
            <a:ext cx="1739579"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thước kẻ</a:t>
            </a:r>
          </a:p>
        </p:txBody>
      </p:sp>
      <p:sp>
        <p:nvSpPr>
          <p:cNvPr id="22" name="TextBox 21"/>
          <p:cNvSpPr txBox="1"/>
          <p:nvPr/>
        </p:nvSpPr>
        <p:spPr>
          <a:xfrm>
            <a:off x="789013" y="5917637"/>
            <a:ext cx="179889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quyển vở</a:t>
            </a:r>
          </a:p>
        </p:txBody>
      </p:sp>
      <p:sp>
        <p:nvSpPr>
          <p:cNvPr id="23" name="TextBox 22"/>
          <p:cNvSpPr txBox="1"/>
          <p:nvPr/>
        </p:nvSpPr>
        <p:spPr>
          <a:xfrm>
            <a:off x="7789972" y="3583802"/>
            <a:ext cx="2284597"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bút chì</a:t>
            </a:r>
          </a:p>
        </p:txBody>
      </p:sp>
      <p:sp>
        <p:nvSpPr>
          <p:cNvPr id="24" name="TextBox 23"/>
          <p:cNvSpPr txBox="1"/>
          <p:nvPr/>
        </p:nvSpPr>
        <p:spPr>
          <a:xfrm>
            <a:off x="7794287" y="5745631"/>
            <a:ext cx="1382110" cy="523220"/>
          </a:xfrm>
          <a:prstGeom prst="rect">
            <a:avLst/>
          </a:prstGeom>
          <a:noFill/>
        </p:spPr>
        <p:txBody>
          <a:bodyPr wrap="none" rtlCol="0">
            <a:spAutoFit/>
          </a:bodyPr>
          <a:lstStyle/>
          <a:p>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lọ mực</a:t>
            </a:r>
          </a:p>
        </p:txBody>
      </p:sp>
      <p:sp>
        <p:nvSpPr>
          <p:cNvPr id="2" name="Rectangle 1"/>
          <p:cNvSpPr/>
          <p:nvPr/>
        </p:nvSpPr>
        <p:spPr>
          <a:xfrm>
            <a:off x="4927029" y="1727857"/>
            <a:ext cx="2040944" cy="594202"/>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trắng tinh, </a:t>
            </a:r>
          </a:p>
        </p:txBody>
      </p:sp>
      <p:sp>
        <p:nvSpPr>
          <p:cNvPr id="20" name="Rectangle 19"/>
          <p:cNvSpPr/>
          <p:nvPr/>
        </p:nvSpPr>
        <p:spPr>
          <a:xfrm>
            <a:off x="2929056" y="1699385"/>
            <a:ext cx="2122697"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(thẳng tắp, </a:t>
            </a:r>
          </a:p>
        </p:txBody>
      </p:sp>
      <p:sp>
        <p:nvSpPr>
          <p:cNvPr id="21" name="Rectangle 20"/>
          <p:cNvSpPr/>
          <p:nvPr/>
        </p:nvSpPr>
        <p:spPr>
          <a:xfrm>
            <a:off x="2448949" y="3474117"/>
            <a:ext cx="2023311"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thẳng tắp</a:t>
            </a:r>
          </a:p>
        </p:txBody>
      </p:sp>
      <p:sp>
        <p:nvSpPr>
          <p:cNvPr id="25" name="Rectangle 24"/>
          <p:cNvSpPr/>
          <p:nvPr/>
        </p:nvSpPr>
        <p:spPr>
          <a:xfrm>
            <a:off x="6862016" y="1715595"/>
            <a:ext cx="2121093"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nhọn hoắt, </a:t>
            </a:r>
          </a:p>
        </p:txBody>
      </p:sp>
      <p:sp>
        <p:nvSpPr>
          <p:cNvPr id="26" name="Rectangle 25"/>
          <p:cNvSpPr/>
          <p:nvPr/>
        </p:nvSpPr>
        <p:spPr>
          <a:xfrm>
            <a:off x="2543845" y="5854299"/>
            <a:ext cx="2161169"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trắng tinh </a:t>
            </a:r>
          </a:p>
        </p:txBody>
      </p:sp>
      <p:sp>
        <p:nvSpPr>
          <p:cNvPr id="27" name="Rectangle 26"/>
          <p:cNvSpPr/>
          <p:nvPr/>
        </p:nvSpPr>
        <p:spPr>
          <a:xfrm>
            <a:off x="8802540" y="1698715"/>
            <a:ext cx="1702709" cy="652486"/>
          </a:xfrm>
          <a:prstGeom prst="rect">
            <a:avLst/>
          </a:prstGeom>
        </p:spPr>
        <p:txBody>
          <a:bodyPr wrap="none">
            <a:spAutoFit/>
          </a:bodyPr>
          <a:lstStyle/>
          <a:p>
            <a:pPr algn="ctr">
              <a:lnSpc>
                <a:spcPct val="130000"/>
              </a:lnSpc>
            </a:pPr>
            <a:r>
              <a:rPr lang="en-US" sz="2800" b="1" i="1" dirty="0">
                <a:solidFill>
                  <a:srgbClr val="00B0F0"/>
                </a:solidFill>
                <a:latin typeface="Arial" panose="020B0604020202020204" pitchFamily="34" charset="0"/>
                <a:cs typeface="Arial" panose="020B0604020202020204" pitchFamily="34" charset="0"/>
              </a:rPr>
              <a:t>tím ngắt)</a:t>
            </a:r>
          </a:p>
        </p:txBody>
      </p:sp>
      <p:sp>
        <p:nvSpPr>
          <p:cNvPr id="28" name="Rectangle 27"/>
          <p:cNvSpPr/>
          <p:nvPr/>
        </p:nvSpPr>
        <p:spPr>
          <a:xfrm>
            <a:off x="9140104" y="3506049"/>
            <a:ext cx="2241319"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nhọn hoắt </a:t>
            </a:r>
          </a:p>
        </p:txBody>
      </p:sp>
      <p:sp>
        <p:nvSpPr>
          <p:cNvPr id="29" name="Rectangle 28"/>
          <p:cNvSpPr/>
          <p:nvPr/>
        </p:nvSpPr>
        <p:spPr>
          <a:xfrm>
            <a:off x="9173521" y="5653077"/>
            <a:ext cx="1802095" cy="594202"/>
          </a:xfrm>
          <a:prstGeom prst="rect">
            <a:avLst/>
          </a:prstGeom>
        </p:spPr>
        <p:txBody>
          <a:bodyPr wrap="none">
            <a:spAutoFit/>
          </a:bodyPr>
          <a:lstStyle/>
          <a:p>
            <a:pPr algn="ctr">
              <a:lnSpc>
                <a:spcPct val="130000"/>
              </a:lnSpc>
            </a:pPr>
            <a:r>
              <a:rPr lang="en-US" sz="2800" b="1" i="1" dirty="0">
                <a:solidFill>
                  <a:srgbClr val="FF0000"/>
                </a:solidFill>
                <a:latin typeface="Arial" panose="020B0604020202020204" pitchFamily="34" charset="0"/>
                <a:cs typeface="Arial" panose="020B0604020202020204" pitchFamily="34" charset="0"/>
              </a:rPr>
              <a:t>- tím ngắt</a:t>
            </a:r>
          </a:p>
        </p:txBody>
      </p:sp>
      <p:cxnSp>
        <p:nvCxnSpPr>
          <p:cNvPr id="30" name="Straight Connector 29"/>
          <p:cNvCxnSpPr/>
          <p:nvPr/>
        </p:nvCxnSpPr>
        <p:spPr>
          <a:xfrm>
            <a:off x="2343385" y="1140662"/>
            <a:ext cx="3570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51116" y="1140662"/>
            <a:ext cx="4752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96439" y="1701820"/>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9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01263 0.25046 " pathEditMode="relative" rAng="0" ptsTypes="AA">
                                      <p:cBhvr>
                                        <p:cTn id="6" dur="2000" fill="hold"/>
                                        <p:tgtEl>
                                          <p:spTgt spid="20"/>
                                        </p:tgtEl>
                                        <p:attrNameLst>
                                          <p:attrName>ppt_x</p:attrName>
                                          <p:attrName>ppt_y</p:attrName>
                                        </p:attrNameLst>
                                      </p:cBhvr>
                                      <p:rCtr x="-638" y="12523"/>
                                    </p:animMotion>
                                  </p:childTnLst>
                                </p:cTn>
                              </p:par>
                              <p:par>
                                <p:cTn id="7" presetID="10" presetClass="exit" presetSubtype="0" fill="hold" grpId="1" nodeType="withEffect">
                                  <p:stCondLst>
                                    <p:cond delay="0"/>
                                  </p:stCondLst>
                                  <p:childTnLst>
                                    <p:animEffect transition="out" filter="fade">
                                      <p:cBhvr>
                                        <p:cTn id="8" dur="2000"/>
                                        <p:tgtEl>
                                          <p:spTgt spid="20"/>
                                        </p:tgtEl>
                                      </p:cBhvr>
                                    </p:animEffect>
                                    <p:set>
                                      <p:cBhvr>
                                        <p:cTn id="9" dur="1" fill="hold">
                                          <p:stCondLst>
                                            <p:cond delay="1999"/>
                                          </p:stCondLst>
                                        </p:cTn>
                                        <p:tgtEl>
                                          <p:spTgt spid="20"/>
                                        </p:tgtEl>
                                        <p:attrNameLst>
                                          <p:attrName>style.visibility</p:attrName>
                                        </p:attrNameLst>
                                      </p:cBhvr>
                                      <p:to>
                                        <p:strVal val="hidden"/>
                                      </p:to>
                                    </p:set>
                                  </p:childTnLst>
                                </p:cTn>
                              </p:par>
                              <p:par>
                                <p:cTn id="10" presetID="22" presetClass="entr" presetSubtype="4"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2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16667E-7 1.11111E-6 L -0.17383 0.5956 " pathEditMode="relative" rAng="0" ptsTypes="AA">
                                      <p:cBhvr>
                                        <p:cTn id="16" dur="2000" fill="hold"/>
                                        <p:tgtEl>
                                          <p:spTgt spid="2"/>
                                        </p:tgtEl>
                                        <p:attrNameLst>
                                          <p:attrName>ppt_x</p:attrName>
                                          <p:attrName>ppt_y</p:attrName>
                                        </p:attrNameLst>
                                      </p:cBhvr>
                                      <p:rCtr x="-8698" y="29769"/>
                                    </p:animMotion>
                                  </p:childTnLst>
                                </p:cTn>
                              </p:par>
                              <p:par>
                                <p:cTn id="17" presetID="10" presetClass="exit" presetSubtype="0" fill="hold" grpId="1" nodeType="withEffect">
                                  <p:stCondLst>
                                    <p:cond delay="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4.81481E-6 L 0.19844 0.26319 " pathEditMode="relative" rAng="0" ptsTypes="AA">
                                      <p:cBhvr>
                                        <p:cTn id="26" dur="2000" fill="hold"/>
                                        <p:tgtEl>
                                          <p:spTgt spid="25"/>
                                        </p:tgtEl>
                                        <p:attrNameLst>
                                          <p:attrName>ppt_x</p:attrName>
                                          <p:attrName>ppt_y</p:attrName>
                                        </p:attrNameLst>
                                      </p:cBhvr>
                                      <p:rCtr x="9922" y="13148"/>
                                    </p:animMotion>
                                  </p:childTnLst>
                                </p:cTn>
                              </p:par>
                              <p:par>
                                <p:cTn id="27" presetID="6" presetClass="exit" presetSubtype="32" fill="hold" grpId="1" nodeType="withEffect">
                                  <p:stCondLst>
                                    <p:cond delay="0"/>
                                  </p:stCondLst>
                                  <p:childTnLst>
                                    <p:animEffect transition="out" filter="circle(out)">
                                      <p:cBhvr>
                                        <p:cTn id="28" dur="2000"/>
                                        <p:tgtEl>
                                          <p:spTgt spid="25"/>
                                        </p:tgtEl>
                                      </p:cBhvr>
                                    </p:animEffect>
                                    <p:set>
                                      <p:cBhvr>
                                        <p:cTn id="29" dur="1" fill="hold">
                                          <p:stCondLst>
                                            <p:cond delay="1999"/>
                                          </p:stCondLst>
                                        </p:cTn>
                                        <p:tgtEl>
                                          <p:spTgt spid="25"/>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125E-6 1.11111E-6 L 0.04205 0.57616 " pathEditMode="relative" rAng="0" ptsTypes="AA">
                                      <p:cBhvr>
                                        <p:cTn id="36" dur="2000" fill="hold"/>
                                        <p:tgtEl>
                                          <p:spTgt spid="27"/>
                                        </p:tgtEl>
                                        <p:attrNameLst>
                                          <p:attrName>ppt_x</p:attrName>
                                          <p:attrName>ppt_y</p:attrName>
                                        </p:attrNameLst>
                                      </p:cBhvr>
                                      <p:rCtr x="2096" y="28796"/>
                                    </p:animMotion>
                                  </p:childTnLst>
                                </p:cTn>
                              </p:par>
                              <p:par>
                                <p:cTn id="37" presetID="6" presetClass="exit" presetSubtype="32" fill="hold" grpId="1" nodeType="withEffect">
                                  <p:stCondLst>
                                    <p:cond delay="0"/>
                                  </p:stCondLst>
                                  <p:childTnLst>
                                    <p:animEffect transition="out" filter="circle(out)">
                                      <p:cBhvr>
                                        <p:cTn id="38" dur="2000"/>
                                        <p:tgtEl>
                                          <p:spTgt spid="27"/>
                                        </p:tgtEl>
                                      </p:cBhvr>
                                    </p:animEffect>
                                    <p:set>
                                      <p:cBhvr>
                                        <p:cTn id="39" dur="1" fill="hold">
                                          <p:stCondLst>
                                            <p:cond delay="1999"/>
                                          </p:stCondLst>
                                        </p:cTn>
                                        <p:tgtEl>
                                          <p:spTgt spid="2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21" grpId="0"/>
      <p:bldP spid="25" grpId="0"/>
      <p:bldP spid="25" grpId="1"/>
      <p:bldP spid="26" grpId="0"/>
      <p:bldP spid="27" grpId="0"/>
      <p:bldP spid="27" grpId="1"/>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676" t="48138" r="82480" b="40081"/>
          <a:stretch/>
        </p:blipFill>
        <p:spPr bwMode="auto">
          <a:xfrm>
            <a:off x="-15855" y="414320"/>
            <a:ext cx="1276083" cy="1077700"/>
          </a:xfrm>
          <a:prstGeom prst="flowChartConnector">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loud Callout 23"/>
          <p:cNvSpPr/>
          <p:nvPr/>
        </p:nvSpPr>
        <p:spPr>
          <a:xfrm>
            <a:off x="8488017" y="2126974"/>
            <a:ext cx="3703983" cy="3152873"/>
          </a:xfrm>
          <a:prstGeom prst="cloudCallou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25" name="TextBox 24"/>
          <p:cNvSpPr txBox="1"/>
          <p:nvPr/>
        </p:nvSpPr>
        <p:spPr>
          <a:xfrm>
            <a:off x="9002142" y="3287911"/>
            <a:ext cx="2675732" cy="830997"/>
          </a:xfrm>
          <a:prstGeom prst="rect">
            <a:avLst/>
          </a:prstGeom>
          <a:noFill/>
        </p:spPr>
        <p:txBody>
          <a:bodyPr wrap="none" rtlCol="0">
            <a:spAutoFit/>
          </a:bodyPr>
          <a:lstStyle/>
          <a:p>
            <a:r>
              <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rPr>
              <a:t>Mở rộng</a:t>
            </a:r>
          </a:p>
        </p:txBody>
      </p:sp>
      <p:sp>
        <p:nvSpPr>
          <p:cNvPr id="12" name="TextBox 11"/>
          <p:cNvSpPr txBox="1"/>
          <p:nvPr/>
        </p:nvSpPr>
        <p:spPr>
          <a:xfrm>
            <a:off x="1079881" y="1548492"/>
            <a:ext cx="7166026" cy="2308324"/>
          </a:xfrm>
          <a:prstGeom prst="rect">
            <a:avLst/>
          </a:prstGeom>
          <a:noFill/>
        </p:spPr>
        <p:txBody>
          <a:bodyPr wrap="square" rtlCol="0">
            <a:spAutoFit/>
          </a:bodyPr>
          <a:lstStyle/>
          <a:p>
            <a:pPr>
              <a:lnSpc>
                <a:spcPct val="150000"/>
              </a:lnSpc>
            </a:pPr>
            <a:r>
              <a:rPr lang="en-US" sz="3200" b="1" dirty="0">
                <a:solidFill>
                  <a:srgbClr val="00B0F0"/>
                </a:solidFill>
                <a:latin typeface="Arial" panose="020B0604020202020204" pitchFamily="34" charset="0"/>
                <a:ea typeface="Arial-Rounded" panose="020B0500000000000000" pitchFamily="34" charset="0"/>
                <a:cs typeface="Arial" panose="020B0604020202020204" pitchFamily="34" charset="0"/>
              </a:rPr>
              <a:t>* Tìm thêm các từ chỉ đặc điểm của đồ dùng học tập hoặc đồ vật em thường thấy ở trường, </a:t>
            </a:r>
            <a:r>
              <a:rPr lang="en-US" sz="32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sz="3200" b="1" dirty="0">
                <a:solidFill>
                  <a:srgbClr val="00B0F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26297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525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35" name="Picture 34">
            <a:extLst>
              <a:ext uri="{FF2B5EF4-FFF2-40B4-BE49-F238E27FC236}">
                <a16:creationId xmlns:a16="http://schemas.microsoft.com/office/drawing/2014/main" id="{8A4C623A-12CB-4516-AC23-9D25F0FEE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5" y="4925657"/>
            <a:ext cx="1112737" cy="1646593"/>
          </a:xfrm>
          <a:prstGeom prst="rect">
            <a:avLst/>
          </a:prstGeom>
        </p:spPr>
      </p:pic>
      <p:sp>
        <p:nvSpPr>
          <p:cNvPr id="14" name="Oval 13"/>
          <p:cNvSpPr/>
          <p:nvPr/>
        </p:nvSpPr>
        <p:spPr>
          <a:xfrm>
            <a:off x="370892" y="409289"/>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ea typeface="Arial-Rounded" panose="020B0500000000000000" pitchFamily="34" charset="0"/>
                <a:cs typeface="Arial" panose="020B0604020202020204" pitchFamily="34" charset="0"/>
              </a:rPr>
              <a:t>2</a:t>
            </a:r>
          </a:p>
        </p:txBody>
      </p:sp>
      <p:sp>
        <p:nvSpPr>
          <p:cNvPr id="15" name="TextBox 14"/>
          <p:cNvSpPr txBox="1"/>
          <p:nvPr/>
        </p:nvSpPr>
        <p:spPr>
          <a:xfrm>
            <a:off x="1170992" y="352139"/>
            <a:ext cx="10659057" cy="1384946"/>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50000"/>
              </a:lnSpc>
            </a:pP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B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a:t>
            </a:r>
          </a:p>
        </p:txBody>
      </p:sp>
      <p:sp>
        <p:nvSpPr>
          <p:cNvPr id="20" name="Bạn Hà"/>
          <p:cNvSpPr/>
          <p:nvPr/>
        </p:nvSpPr>
        <p:spPr>
          <a:xfrm>
            <a:off x="1352549" y="2234677"/>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Bàn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học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của</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Bống</a:t>
            </a:r>
            <a:r>
              <a:rPr lang="en-US" sz="2800" dirty="0">
                <a:latin typeface="Arial" panose="020B0604020202020204" pitchFamily="34" charset="0"/>
                <a:ea typeface="Arial-Rounded" panose="020B0500000000000000" pitchFamily="34" charset="0"/>
                <a:cs typeface="Arial" panose="020B0604020202020204" pitchFamily="34" charset="0"/>
              </a:rPr>
              <a:t> </a:t>
            </a:r>
          </a:p>
        </p:txBody>
      </p:sp>
      <p:sp>
        <p:nvSpPr>
          <p:cNvPr id="21" name="Bố em"/>
          <p:cNvSpPr/>
          <p:nvPr/>
        </p:nvSpPr>
        <p:spPr>
          <a:xfrm>
            <a:off x="1371599" y="3044536"/>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Cuốn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vở</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23" name="Trường em"/>
          <p:cNvSpPr/>
          <p:nvPr/>
        </p:nvSpPr>
        <p:spPr>
          <a:xfrm>
            <a:off x="1345115" y="3882736"/>
            <a:ext cx="3198309" cy="533399"/>
          </a:xfrm>
          <a:prstGeom prst="roundRect">
            <a:avLst/>
          </a:prstGeom>
          <a:solidFill>
            <a:schemeClr val="accent2">
              <a:lumMod val="40000"/>
              <a:lumOff val="6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Cục</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tẩy</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sp>
        <p:nvSpPr>
          <p:cNvPr id="24" name="Rounded Rectangle 23"/>
          <p:cNvSpPr/>
          <p:nvPr/>
        </p:nvSpPr>
        <p:spPr>
          <a:xfrm>
            <a:off x="5893885" y="2234677"/>
            <a:ext cx="4837616" cy="533399"/>
          </a:xfrm>
          <a:prstGeom prst="roundRect">
            <a:avLst/>
          </a:prstGeom>
          <a:solidFill>
            <a:srgbClr val="9DF347"/>
          </a:solid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thơm</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mùi</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giấy</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mới</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sp>
        <p:nvSpPr>
          <p:cNvPr id="25" name="Rounded Rectangle 24"/>
          <p:cNvSpPr/>
          <p:nvPr/>
        </p:nvSpPr>
        <p:spPr>
          <a:xfrm>
            <a:off x="5893885" y="3882736"/>
            <a:ext cx="4837616" cy="533399"/>
          </a:xfrm>
          <a:prstGeom prst="roundRect">
            <a:avLst/>
          </a:prstGeom>
          <a:solidFill>
            <a:srgbClr val="9DF347"/>
          </a:solid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err="1">
                <a:latin typeface="Arial" panose="020B0604020202020204" pitchFamily="34" charset="0"/>
                <a:ea typeface="Arial-Rounded" panose="020B0500000000000000" pitchFamily="34" charset="0"/>
                <a:cs typeface="Arial" panose="020B0604020202020204" pitchFamily="34" charset="0"/>
              </a:rPr>
              <a:t>nhỏ</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xíu</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như</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một</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viên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kẹo</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grpSp>
        <p:nvGrpSpPr>
          <p:cNvPr id="29" name="Group 28"/>
          <p:cNvGrpSpPr/>
          <p:nvPr/>
        </p:nvGrpSpPr>
        <p:grpSpPr>
          <a:xfrm>
            <a:off x="5893885" y="3044535"/>
            <a:ext cx="4837616" cy="537806"/>
            <a:chOff x="3684085" y="3028950"/>
            <a:chExt cx="4837616" cy="537806"/>
          </a:xfrm>
          <a:solidFill>
            <a:srgbClr val="9DF347"/>
          </a:solidFill>
        </p:grpSpPr>
        <p:sp>
          <p:nvSpPr>
            <p:cNvPr id="30" name="Rounded Rectangle 29"/>
            <p:cNvSpPr/>
            <p:nvPr/>
          </p:nvSpPr>
          <p:spPr>
            <a:xfrm>
              <a:off x="3684085" y="3028950"/>
              <a:ext cx="4837616" cy="533399"/>
            </a:xfrm>
            <a:prstGeom prst="roundRect">
              <a:avLst/>
            </a:prstGeom>
            <a:grpFill/>
            <a:ln>
              <a:solidFill>
                <a:srgbClr val="9DF347"/>
              </a:solidFill>
            </a:ln>
          </p:spPr>
          <p:style>
            <a:lnRef idx="1">
              <a:schemeClr val="accent6"/>
            </a:lnRef>
            <a:fillRef idx="2">
              <a:schemeClr val="accent6"/>
            </a:fillRef>
            <a:effectRef idx="1">
              <a:schemeClr val="accent6"/>
            </a:effectRef>
            <a:fontRef idx="minor">
              <a:schemeClr val="dk1"/>
            </a:fontRef>
          </p:style>
          <p:txBody>
            <a:bodyPr rtlCol="0" anchor="ctr"/>
            <a:lstStyle/>
            <a:p>
              <a:endParaRPr lang="en-US" sz="2000" dirty="0">
                <a:latin typeface="Arial" panose="020B0604020202020204" pitchFamily="34" charset="0"/>
                <a:ea typeface="Arial-Rounded" panose="020B0500000000000000" pitchFamily="34" charset="0"/>
                <a:cs typeface="Arial" panose="020B0604020202020204" pitchFamily="34" charset="0"/>
              </a:endParaRPr>
            </a:p>
          </p:txBody>
        </p:sp>
        <p:sp>
          <p:nvSpPr>
            <p:cNvPr id="31" name="TextBox 30"/>
            <p:cNvSpPr txBox="1"/>
            <p:nvPr/>
          </p:nvSpPr>
          <p:spPr>
            <a:xfrm>
              <a:off x="3736288" y="3043536"/>
              <a:ext cx="3486852" cy="523220"/>
            </a:xfrm>
            <a:prstGeom prst="rect">
              <a:avLst/>
            </a:prstGeom>
            <a:grpFill/>
            <a:ln>
              <a:solidFill>
                <a:srgbClr val="9DF347"/>
              </a:solidFill>
            </a:ln>
          </p:spPr>
          <p:txBody>
            <a:bodyPr wrap="none" rtlCol="0">
              <a:spAutoFit/>
            </a:bodyPr>
            <a:lstStyle/>
            <a:p>
              <a:r>
                <a:rPr lang="en-US" sz="2800" dirty="0" err="1">
                  <a:latin typeface="Arial" panose="020B0604020202020204" pitchFamily="34" charset="0"/>
                  <a:ea typeface="Arial-Rounded" panose="020B0500000000000000" pitchFamily="34" charset="0"/>
                  <a:cs typeface="Arial" panose="020B0604020202020204" pitchFamily="34" charset="0"/>
                </a:rPr>
                <a:t>ngăn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nắp</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gọn</a:t>
              </a:r>
              <a:r>
                <a:rPr lang="en-US" sz="2800" dirty="0">
                  <a:latin typeface="Arial" panose="020B0604020202020204" pitchFamily="34" charset="0"/>
                  <a:ea typeface="Arial-Rounded" panose="020B0500000000000000" pitchFamily="34" charset="0"/>
                  <a:cs typeface="Arial" panose="020B0604020202020204" pitchFamily="34" charset="0"/>
                </a:rPr>
                <a:t> </a:t>
              </a:r>
              <a:r>
                <a:rPr lang="en-US" sz="2800" dirty="0" err="1">
                  <a:latin typeface="Arial" panose="020B0604020202020204" pitchFamily="34" charset="0"/>
                  <a:ea typeface="Arial-Rounded" panose="020B0500000000000000" pitchFamily="34" charset="0"/>
                  <a:cs typeface="Arial" panose="020B0604020202020204" pitchFamily="34" charset="0"/>
                </a:rPr>
                <a:t>gàng</a:t>
              </a:r>
              <a:r>
                <a:rPr lang="en-US" sz="2800" dirty="0">
                  <a:latin typeface="Arial" panose="020B0604020202020204" pitchFamily="34" charset="0"/>
                  <a:ea typeface="Arial-Rounded" panose="020B0500000000000000" pitchFamily="34" charset="0"/>
                  <a:cs typeface="Arial" panose="020B0604020202020204" pitchFamily="34" charset="0"/>
                </a:rPr>
                <a:t>.</a:t>
              </a:r>
            </a:p>
          </p:txBody>
        </p:sp>
      </p:grpSp>
      <p:cxnSp>
        <p:nvCxnSpPr>
          <p:cNvPr id="33" name="Straight Connector 32"/>
          <p:cNvCxnSpPr>
            <a:stCxn id="20" idx="3"/>
            <a:endCxn id="31" idx="1"/>
          </p:cNvCxnSpPr>
          <p:nvPr/>
        </p:nvCxnSpPr>
        <p:spPr>
          <a:xfrm>
            <a:off x="4550858" y="2501377"/>
            <a:ext cx="1395230" cy="81935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3"/>
            <a:endCxn id="24" idx="1"/>
          </p:cNvCxnSpPr>
          <p:nvPr/>
        </p:nvCxnSpPr>
        <p:spPr>
          <a:xfrm flipV="1">
            <a:off x="4569908" y="2501377"/>
            <a:ext cx="1323977" cy="80985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3" idx="3"/>
            <a:endCxn id="25" idx="1"/>
          </p:cNvCxnSpPr>
          <p:nvPr/>
        </p:nvCxnSpPr>
        <p:spPr>
          <a:xfrm>
            <a:off x="4543424" y="4149436"/>
            <a:ext cx="135046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69684" y="1596736"/>
            <a:ext cx="444352" cy="523220"/>
          </a:xfrm>
          <a:prstGeom prst="rect">
            <a:avLst/>
          </a:prstGeom>
          <a:noFill/>
        </p:spPr>
        <p:txBody>
          <a:bodyPr wrap="none"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a:t>
            </a:r>
          </a:p>
        </p:txBody>
      </p:sp>
      <p:sp>
        <p:nvSpPr>
          <p:cNvPr id="39" name="TextBox 38"/>
          <p:cNvSpPr txBox="1"/>
          <p:nvPr/>
        </p:nvSpPr>
        <p:spPr>
          <a:xfrm>
            <a:off x="7146770" y="1596736"/>
            <a:ext cx="444352" cy="523220"/>
          </a:xfrm>
          <a:prstGeom prst="rect">
            <a:avLst/>
          </a:prstGeom>
          <a:noFill/>
        </p:spPr>
        <p:txBody>
          <a:bodyPr wrap="none"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a:t>
            </a:r>
          </a:p>
        </p:txBody>
      </p:sp>
      <p:sp>
        <p:nvSpPr>
          <p:cNvPr id="32" name="Callout: Up Arrow 1">
            <a:extLst>
              <a:ext uri="{FF2B5EF4-FFF2-40B4-BE49-F238E27FC236}">
                <a16:creationId xmlns:a16="http://schemas.microsoft.com/office/drawing/2014/main" id="{EB5C55F5-AB8F-483A-93D1-BFE3F93376B6}"/>
              </a:ext>
            </a:extLst>
          </p:cNvPr>
          <p:cNvSpPr/>
          <p:nvPr/>
        </p:nvSpPr>
        <p:spPr>
          <a:xfrm>
            <a:off x="2236222" y="4551142"/>
            <a:ext cx="5964864" cy="1403498"/>
          </a:xfrm>
          <a:prstGeom prst="upArrowCallout">
            <a:avLst/>
          </a:prstGeom>
          <a:solidFill>
            <a:schemeClr val="bg1"/>
          </a:solidFill>
          <a:ln w="38100">
            <a:solidFill>
              <a:srgbClr val="0070C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a:solidFill>
                  <a:srgbClr val="FF0000"/>
                </a:solidFill>
                <a:latin typeface="Arial" panose="020B0604020202020204" pitchFamily="34" charset="0"/>
                <a:cs typeface="Arial" panose="020B0604020202020204" pitchFamily="34" charset="0"/>
              </a:rPr>
              <a:t>Câu</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nêu đặc điểm</a:t>
            </a:r>
            <a:endParaRPr lang="en-US" sz="36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5965138" y="2691876"/>
            <a:ext cx="85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62258" y="3539834"/>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733908" y="3539834"/>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49088" y="4358985"/>
            <a:ext cx="12514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19672" y="934906"/>
            <a:ext cx="1376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35606" y="934906"/>
            <a:ext cx="24387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15686" y="953573"/>
            <a:ext cx="2950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723758" y="963193"/>
            <a:ext cx="2015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94901" y="1596736"/>
            <a:ext cx="1514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par>
                                <p:cTn id="67" presetID="2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par>
                                <p:cTn id="70" presetID="22" presetClass="entr" presetSubtype="4"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par>
                                <p:cTn id="73" presetID="2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par>
                                <p:cTn id="76" presetID="22" presetClass="entr" presetSubtype="4"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down)">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left)">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wipe(left)">
                                      <p:cBhvr>
                                        <p:cTn id="98" dur="500"/>
                                        <p:tgtEl>
                                          <p:spTgt spid="41"/>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20"/>
                    </p:tgtEl>
                  </p:cond>
                </p:stCondLst>
                <p:endSync evt="end" delay="0">
                  <p:rtn val="all"/>
                </p:endSync>
                <p:childTnLst>
                  <p:par>
                    <p:cTn id="106" fill="hold">
                      <p:stCondLst>
                        <p:cond delay="0"/>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left)">
                                      <p:cBhvr>
                                        <p:cTn id="110" dur="500"/>
                                        <p:tgtEl>
                                          <p:spTgt spid="33"/>
                                        </p:tgtEl>
                                      </p:cBhvr>
                                    </p:animEffect>
                                  </p:child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1"/>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down)">
                                      <p:cBhvr>
                                        <p:cTn id="116" dur="500"/>
                                        <p:tgtEl>
                                          <p:spTgt spid="36"/>
                                        </p:tgtEl>
                                      </p:cBhvr>
                                    </p:animEffect>
                                  </p:childTnLst>
                                </p:cTn>
                              </p:par>
                            </p:childTnLst>
                          </p:cTn>
                        </p:par>
                      </p:childTnLst>
                    </p:cTn>
                  </p:par>
                </p:childTnLst>
              </p:cTn>
              <p:nextCondLst>
                <p:cond evt="onClick" delay="0">
                  <p:tgtEl>
                    <p:spTgt spid="21"/>
                  </p:tgtEl>
                </p:cond>
              </p:nextCondLst>
            </p:seq>
            <p:seq concurrent="1" nextAc="seek">
              <p:cTn id="117" restart="whenNotActive" fill="hold" evtFilter="cancelBubble" nodeType="interactiveSeq">
                <p:stCondLst>
                  <p:cond evt="onClick" delay="0">
                    <p:tgtEl>
                      <p:spTgt spid="23"/>
                    </p:tgtEl>
                  </p:cond>
                </p:stCondLst>
                <p:endSync evt="end" delay="0">
                  <p:rtn val="all"/>
                </p:endSync>
                <p:childTnLst>
                  <p:par>
                    <p:cTn id="118" fill="hold">
                      <p:stCondLst>
                        <p:cond delay="0"/>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wipe(down)">
                                      <p:cBhvr>
                                        <p:cTn id="122" dur="500"/>
                                        <p:tgtEl>
                                          <p:spTgt spid="37"/>
                                        </p:tgtEl>
                                      </p:cBhvr>
                                    </p:animEffect>
                                  </p:childTnLst>
                                </p:cTn>
                              </p:par>
                            </p:childTnLst>
                          </p:cTn>
                        </p:par>
                      </p:childTnLst>
                    </p:cTn>
                  </p:par>
                </p:childTnLst>
              </p:cTn>
              <p:nextCondLst>
                <p:cond evt="onClick" delay="0">
                  <p:tgtEl>
                    <p:spTgt spid="23"/>
                  </p:tgtEl>
                </p:cond>
              </p:nextCondLst>
            </p:seq>
          </p:childTnLst>
        </p:cTn>
      </p:par>
    </p:tnLst>
    <p:bldLst>
      <p:bldP spid="14" grpId="0" animBg="1"/>
      <p:bldP spid="15" grpId="0"/>
      <p:bldP spid="20" grpId="0" animBg="1"/>
      <p:bldP spid="21" grpId="0" animBg="1"/>
      <p:bldP spid="23" grpId="0" animBg="1"/>
      <p:bldP spid="24" grpId="0" animBg="1"/>
      <p:bldP spid="25" grpId="0" animBg="1"/>
      <p:bldP spid="38" grpId="0"/>
      <p:bldP spid="39"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7F7FCC9-1039-46C8-BD0B-1FC7198DA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7285" y="5033357"/>
            <a:ext cx="1112737" cy="1646593"/>
          </a:xfrm>
          <a:prstGeom prst="rect">
            <a:avLst/>
          </a:prstGeom>
        </p:spPr>
      </p:pic>
      <p:sp>
        <p:nvSpPr>
          <p:cNvPr id="14" name="Oval 13"/>
          <p:cNvSpPr/>
          <p:nvPr/>
        </p:nvSpPr>
        <p:spPr>
          <a:xfrm>
            <a:off x="596644" y="460112"/>
            <a:ext cx="6096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panose="020B0604020202020204" pitchFamily="34" charset="0"/>
                <a:ea typeface="Arial-Rounded" panose="020B0500000000000000" pitchFamily="34" charset="0"/>
                <a:cs typeface="Arial" panose="020B0604020202020204" pitchFamily="34" charset="0"/>
              </a:rPr>
              <a:t>3</a:t>
            </a:r>
          </a:p>
        </p:txBody>
      </p:sp>
      <p:sp>
        <p:nvSpPr>
          <p:cNvPr id="27" name="TextBox 26"/>
          <p:cNvSpPr txBox="1"/>
          <p:nvPr/>
        </p:nvSpPr>
        <p:spPr>
          <a:xfrm>
            <a:off x="1266242" y="303149"/>
            <a:ext cx="10659057" cy="738615"/>
          </a:xfrm>
          <a:prstGeom prst="rect">
            <a:avLst/>
          </a:prstGeom>
          <a:noFill/>
        </p:spPr>
        <p:txBody>
          <a:bodyPr wrap="square" lIns="91391" tIns="45696" rIns="91391" bIns="45696"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nSpc>
                <a:spcPct val="150000"/>
              </a:lnSpc>
            </a:pPr>
            <a:r>
              <a:rPr lang="en-US" dirty="0" err="1">
                <a:latin typeface="Arial" panose="020B0604020202020204" pitchFamily="34" charset="0"/>
                <a:cs typeface="Arial" panose="020B0604020202020204" pitchFamily="34" charset="0"/>
              </a:rPr>
              <a:t>Chọn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ô </a:t>
            </a:r>
            <a:r>
              <a:rPr lang="en-US" dirty="0" err="1">
                <a:latin typeface="Arial" panose="020B0604020202020204" pitchFamily="34" charset="0"/>
                <a:cs typeface="Arial" panose="020B0604020202020204" pitchFamily="34" charset="0"/>
              </a:rPr>
              <a:t>vuông</a:t>
            </a:r>
            <a:r>
              <a:rPr lang="en-US" dirty="0">
                <a:latin typeface="Arial" panose="020B0604020202020204" pitchFamily="34" charset="0"/>
                <a:cs typeface="Arial" panose="020B0604020202020204" pitchFamily="34" charset="0"/>
              </a:rPr>
              <a:t>.</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545" t="47726" r="56817" b="16493"/>
          <a:stretch/>
        </p:blipFill>
        <p:spPr bwMode="auto">
          <a:xfrm>
            <a:off x="1075742" y="3813903"/>
            <a:ext cx="3229557" cy="243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8022" t="26357" r="15808" b="31416"/>
          <a:stretch/>
        </p:blipFill>
        <p:spPr bwMode="auto">
          <a:xfrm>
            <a:off x="8096250" y="1314450"/>
            <a:ext cx="3115953" cy="282679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71501" y="1303191"/>
            <a:ext cx="3071520" cy="2277547"/>
          </a:xfrm>
          <a:prstGeom prst="rect">
            <a:avLst/>
          </a:prstGeom>
          <a:noFill/>
        </p:spPr>
        <p:txBody>
          <a:bodyPr wrap="square" rtlCol="0">
            <a:spAutoFit/>
          </a:bodyPr>
          <a:lstStyle/>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Sách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thức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dậy</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Vở</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học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bài</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Ơ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kìa</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thước</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kẻ</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Sao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cứ</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nằm</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dài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p:txBody>
      </p:sp>
      <p:sp>
        <p:nvSpPr>
          <p:cNvPr id="29" name="TextBox 28"/>
          <p:cNvSpPr txBox="1"/>
          <p:nvPr/>
        </p:nvSpPr>
        <p:spPr>
          <a:xfrm>
            <a:off x="5174310" y="3627323"/>
            <a:ext cx="3588690" cy="2862322"/>
          </a:xfrm>
          <a:prstGeom prst="rect">
            <a:avLst/>
          </a:prstGeom>
          <a:noFill/>
        </p:spPr>
        <p:txBody>
          <a:bodyPr wrap="square" rtlCol="0">
            <a:spAutoFit/>
          </a:bodyPr>
          <a:lstStyle/>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Lại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còn</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bút</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Trốn</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tít</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nơi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đâu</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Nhanh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dậy</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mau</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spcBef>
                <a:spcPts val="600"/>
              </a:spcBef>
              <a:spcAft>
                <a:spcPts val="600"/>
              </a:spcAft>
            </a:pP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Cùng</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tới</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lớp</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r">
              <a:spcBef>
                <a:spcPts val="600"/>
              </a:spcBef>
              <a:spcAft>
                <a:spcPts val="600"/>
              </a:spcAft>
            </a:pPr>
            <a:r>
              <a:rPr lang="en-US" sz="2800" i="1" dirty="0">
                <a:solidFill>
                  <a:srgbClr val="002060"/>
                </a:solidFill>
                <a:latin typeface="Arial" panose="020B0604020202020204" pitchFamily="34" charset="0"/>
                <a:ea typeface="Arial-Rounded" panose="020B0500000000000000" pitchFamily="34" charset="0"/>
                <a:cs typeface="Arial" panose="020B0604020202020204" pitchFamily="34" charset="0"/>
              </a:rPr>
              <a:t>(Theo </a:t>
            </a:r>
            <a:r>
              <a:rPr lang="en-US" sz="2800" i="1" dirty="0" err="1">
                <a:solidFill>
                  <a:srgbClr val="002060"/>
                </a:solidFill>
                <a:latin typeface="Arial" panose="020B0604020202020204" pitchFamily="34" charset="0"/>
                <a:ea typeface="Arial-Rounded" panose="020B0500000000000000" pitchFamily="34" charset="0"/>
                <a:cs typeface="Arial" panose="020B0604020202020204" pitchFamily="34" charset="0"/>
              </a:rPr>
              <a:t>Ngọc</a:t>
            </a:r>
            <a:r>
              <a:rPr lang="en-US" sz="2800" i="1" dirty="0">
                <a:solidFill>
                  <a:srgbClr val="002060"/>
                </a:solidFill>
                <a:latin typeface="Arial" panose="020B0604020202020204" pitchFamily="34" charset="0"/>
                <a:ea typeface="Arial-Rounded" panose="020B0500000000000000" pitchFamily="34" charset="0"/>
                <a:cs typeface="Arial" panose="020B0604020202020204" pitchFamily="34" charset="0"/>
              </a:rPr>
              <a:t> Minh)</a:t>
            </a:r>
          </a:p>
        </p:txBody>
      </p:sp>
      <p:sp>
        <p:nvSpPr>
          <p:cNvPr id="31" name="Rounded Rectangle 30"/>
          <p:cNvSpPr/>
          <p:nvPr/>
        </p:nvSpPr>
        <p:spPr>
          <a:xfrm>
            <a:off x="6016150" y="3090067"/>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49" name="TextBox 48"/>
          <p:cNvSpPr txBox="1"/>
          <p:nvPr/>
        </p:nvSpPr>
        <p:spPr>
          <a:xfrm>
            <a:off x="6038150" y="3090067"/>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34" name="Rounded Rectangle 33"/>
          <p:cNvSpPr/>
          <p:nvPr/>
        </p:nvSpPr>
        <p:spPr>
          <a:xfrm>
            <a:off x="6003463" y="3038374"/>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48" name="TextBox 47"/>
          <p:cNvSpPr txBox="1"/>
          <p:nvPr/>
        </p:nvSpPr>
        <p:spPr>
          <a:xfrm>
            <a:off x="6038150" y="2968640"/>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59" name="Rounded Rectangle 58"/>
          <p:cNvSpPr/>
          <p:nvPr/>
        </p:nvSpPr>
        <p:spPr>
          <a:xfrm>
            <a:off x="7765339" y="4279699"/>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0" name="TextBox 59"/>
          <p:cNvSpPr txBox="1"/>
          <p:nvPr/>
        </p:nvSpPr>
        <p:spPr>
          <a:xfrm>
            <a:off x="7787339" y="4279699"/>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1" name="Rounded Rectangle 60"/>
          <p:cNvSpPr/>
          <p:nvPr/>
        </p:nvSpPr>
        <p:spPr>
          <a:xfrm>
            <a:off x="7752652" y="4228006"/>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2" name="TextBox 61"/>
          <p:cNvSpPr txBox="1"/>
          <p:nvPr/>
        </p:nvSpPr>
        <p:spPr>
          <a:xfrm>
            <a:off x="7787339" y="4158272"/>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63" name="Rounded Rectangle 62"/>
          <p:cNvSpPr/>
          <p:nvPr/>
        </p:nvSpPr>
        <p:spPr>
          <a:xfrm>
            <a:off x="7970058" y="5398817"/>
            <a:ext cx="434292" cy="42786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4" name="TextBox 63"/>
          <p:cNvSpPr txBox="1"/>
          <p:nvPr/>
        </p:nvSpPr>
        <p:spPr>
          <a:xfrm>
            <a:off x="7992058" y="5398817"/>
            <a:ext cx="412292" cy="430887"/>
          </a:xfrm>
          <a:prstGeom prst="rect">
            <a:avLst/>
          </a:prstGeom>
          <a:solidFill>
            <a:schemeClr val="bg1">
              <a:lumMod val="65000"/>
            </a:schemeClr>
          </a:solidFill>
        </p:spPr>
        <p:txBody>
          <a:bodyPr wrap="square" rtlCol="0">
            <a:spAutoFit/>
          </a:bodyPr>
          <a:lstStyle/>
          <a:p>
            <a:endParaRPr lang="en-US" sz="2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65" name="Rounded Rectangle 64"/>
          <p:cNvSpPr/>
          <p:nvPr/>
        </p:nvSpPr>
        <p:spPr>
          <a:xfrm>
            <a:off x="7957371" y="5347124"/>
            <a:ext cx="457200" cy="4572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ea typeface="Arial-Rounded" panose="020B0500000000000000" pitchFamily="34" charset="0"/>
              <a:cs typeface="Arial" panose="020B0604020202020204" pitchFamily="34" charset="0"/>
            </a:endParaRPr>
          </a:p>
        </p:txBody>
      </p:sp>
      <p:sp>
        <p:nvSpPr>
          <p:cNvPr id="66" name="TextBox 65"/>
          <p:cNvSpPr txBox="1"/>
          <p:nvPr/>
        </p:nvSpPr>
        <p:spPr>
          <a:xfrm>
            <a:off x="7992058" y="5277390"/>
            <a:ext cx="550720" cy="584775"/>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25" name="Scroll: Horizontal 17">
            <a:extLst>
              <a:ext uri="{FF2B5EF4-FFF2-40B4-BE49-F238E27FC236}">
                <a16:creationId xmlns:a16="http://schemas.microsoft.com/office/drawing/2014/main" id="{76AAE684-56B6-43D2-8BA7-9339549CB14A}"/>
              </a:ext>
            </a:extLst>
          </p:cNvPr>
          <p:cNvSpPr/>
          <p:nvPr/>
        </p:nvSpPr>
        <p:spPr>
          <a:xfrm>
            <a:off x="213610" y="1552327"/>
            <a:ext cx="3091306" cy="2144994"/>
          </a:xfrm>
          <a:prstGeom prst="horizontalScroll">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rPr>
              <a:t>Trong trường hợp nào em cần sử dụng dấu chấm hỏi?</a:t>
            </a:r>
            <a:endParaRPr lang="en-US" sz="2400" b="1" dirty="0">
              <a:solidFill>
                <a:srgbClr val="FF0000"/>
              </a:solidFill>
            </a:endParaRPr>
          </a:p>
        </p:txBody>
      </p:sp>
      <p:sp>
        <p:nvSpPr>
          <p:cNvPr id="26" name="Scroll: Horizontal 1">
            <a:extLst>
              <a:ext uri="{FF2B5EF4-FFF2-40B4-BE49-F238E27FC236}">
                <a16:creationId xmlns:a16="http://schemas.microsoft.com/office/drawing/2014/main" id="{6D423941-C7E9-4287-97A7-A2A9ECC8AE9A}"/>
              </a:ext>
            </a:extLst>
          </p:cNvPr>
          <p:cNvSpPr/>
          <p:nvPr/>
        </p:nvSpPr>
        <p:spPr>
          <a:xfrm>
            <a:off x="162932" y="1503608"/>
            <a:ext cx="3136913" cy="2187027"/>
          </a:xfrm>
          <a:prstGeom prst="horizontalScroll">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rPr>
              <a:t>Dấu chấm và dấu chấm hỏi được đặt ở vị trí nào trong câu?</a:t>
            </a:r>
            <a:endParaRPr lang="en-US" sz="2400" b="1" dirty="0">
              <a:solidFill>
                <a:srgbClr val="FF0000"/>
              </a:solidFill>
            </a:endParaRPr>
          </a:p>
        </p:txBody>
      </p:sp>
      <p:sp>
        <p:nvSpPr>
          <p:cNvPr id="30" name="TextBox 3">
            <a:extLst>
              <a:ext uri="{FF2B5EF4-FFF2-40B4-BE49-F238E27FC236}">
                <a16:creationId xmlns:a16="http://schemas.microsoft.com/office/drawing/2014/main" id="{BEE02EB2-0F46-4CB8-BB61-0D97A9BAF46A}"/>
              </a:ext>
            </a:extLst>
          </p:cNvPr>
          <p:cNvSpPr txBox="1"/>
          <p:nvPr/>
        </p:nvSpPr>
        <p:spPr>
          <a:xfrm>
            <a:off x="2498773" y="714033"/>
            <a:ext cx="8348632" cy="7397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Đọc lại bài thơ, chú ý ngắt nghỉ đúng </a:t>
            </a:r>
            <a:endParaRPr kumimoji="0" lang="en-US" sz="2800" b="0" i="1"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32" name="Straight Connector 31"/>
          <p:cNvCxnSpPr/>
          <p:nvPr/>
        </p:nvCxnSpPr>
        <p:spPr>
          <a:xfrm>
            <a:off x="3320373" y="3492109"/>
            <a:ext cx="642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78435" y="4707559"/>
            <a:ext cx="706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07175" y="904583"/>
            <a:ext cx="16656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213561" y="894766"/>
            <a:ext cx="2015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62913" y="904583"/>
            <a:ext cx="2682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down)">
                                      <p:cBhvr>
                                        <p:cTn id="38" dur="500"/>
                                        <p:tgtEl>
                                          <p:spTgt spid="48"/>
                                        </p:tgtEl>
                                      </p:cBhvr>
                                    </p:animEffect>
                                  </p:childTnLst>
                                </p:cTn>
                              </p:par>
                              <p:par>
                                <p:cTn id="39" presetID="22" presetClass="exit" presetSubtype="4" fill="hold" grpId="0" nodeType="withEffect">
                                  <p:stCondLst>
                                    <p:cond delay="0"/>
                                  </p:stCondLst>
                                  <p:childTnLst>
                                    <p:animEffect transition="out" filter="wipe(down)">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49"/>
                                        </p:tgtEl>
                                      </p:cBhvr>
                                    </p:animEffect>
                                    <p:set>
                                      <p:cBhvr>
                                        <p:cTn id="44" dur="1" fill="hold">
                                          <p:stCondLst>
                                            <p:cond delay="499"/>
                                          </p:stCondLst>
                                        </p:cTn>
                                        <p:tgtEl>
                                          <p:spTgt spid="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down)">
                                      <p:cBhvr>
                                        <p:cTn id="49" dur="500"/>
                                        <p:tgtEl>
                                          <p:spTgt spid="6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par>
                                <p:cTn id="53" presetID="22" presetClass="exit" presetSubtype="4" fill="hold" grpId="0" nodeType="withEffect">
                                  <p:stCondLst>
                                    <p:cond delay="0"/>
                                  </p:stCondLst>
                                  <p:childTnLst>
                                    <p:animEffect transition="out" filter="wipe(down)">
                                      <p:cBhvr>
                                        <p:cTn id="54" dur="500"/>
                                        <p:tgtEl>
                                          <p:spTgt spid="59"/>
                                        </p:tgtEl>
                                      </p:cBhvr>
                                    </p:animEffect>
                                    <p:set>
                                      <p:cBhvr>
                                        <p:cTn id="55" dur="1" fill="hold">
                                          <p:stCondLst>
                                            <p:cond delay="499"/>
                                          </p:stCondLst>
                                        </p:cTn>
                                        <p:tgtEl>
                                          <p:spTgt spid="59"/>
                                        </p:tgtEl>
                                        <p:attrNameLst>
                                          <p:attrName>style.visibility</p:attrName>
                                        </p:attrNameLst>
                                      </p:cBhvr>
                                      <p:to>
                                        <p:strVal val="hidden"/>
                                      </p:to>
                                    </p:set>
                                  </p:childTnLst>
                                </p:cTn>
                              </p:par>
                              <p:par>
                                <p:cTn id="56" presetID="22" presetClass="exit" presetSubtype="4" fill="hold" grpId="0" nodeType="withEffect">
                                  <p:stCondLst>
                                    <p:cond delay="0"/>
                                  </p:stCondLst>
                                  <p:childTnLst>
                                    <p:animEffect transition="out" filter="wipe(down)">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down)">
                                      <p:cBhvr>
                                        <p:cTn id="63" dur="500"/>
                                        <p:tgtEl>
                                          <p:spTgt spid="6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down)">
                                      <p:cBhvr>
                                        <p:cTn id="66" dur="500"/>
                                        <p:tgtEl>
                                          <p:spTgt spid="66"/>
                                        </p:tgtEl>
                                      </p:cBhvr>
                                    </p:animEffect>
                                  </p:childTnLst>
                                </p:cTn>
                              </p:par>
                              <p:par>
                                <p:cTn id="67" presetID="22" presetClass="exit" presetSubtype="4" fill="hold" grpId="0" nodeType="withEffect">
                                  <p:stCondLst>
                                    <p:cond delay="0"/>
                                  </p:stCondLst>
                                  <p:childTnLst>
                                    <p:animEffect transition="out" filter="wipe(down)">
                                      <p:cBhvr>
                                        <p:cTn id="68" dur="500"/>
                                        <p:tgtEl>
                                          <p:spTgt spid="63"/>
                                        </p:tgtEl>
                                      </p:cBhvr>
                                    </p:animEffect>
                                    <p:set>
                                      <p:cBhvr>
                                        <p:cTn id="69" dur="1" fill="hold">
                                          <p:stCondLst>
                                            <p:cond delay="499"/>
                                          </p:stCondLst>
                                        </p:cTn>
                                        <p:tgtEl>
                                          <p:spTgt spid="63"/>
                                        </p:tgtEl>
                                        <p:attrNameLst>
                                          <p:attrName>style.visibility</p:attrName>
                                        </p:attrNameLst>
                                      </p:cBhvr>
                                      <p:to>
                                        <p:strVal val="hidden"/>
                                      </p:to>
                                    </p:set>
                                  </p:childTnLst>
                                </p:cTn>
                              </p:par>
                              <p:par>
                                <p:cTn id="70" presetID="22" presetClass="exit" presetSubtype="4" fill="hold" grpId="0" nodeType="withEffect">
                                  <p:stCondLst>
                                    <p:cond delay="0"/>
                                  </p:stCondLst>
                                  <p:childTnLst>
                                    <p:animEffect transition="out" filter="wipe(down)">
                                      <p:cBhvr>
                                        <p:cTn id="71" dur="500"/>
                                        <p:tgtEl>
                                          <p:spTgt spid="64"/>
                                        </p:tgtEl>
                                      </p:cBhvr>
                                    </p:animEffect>
                                    <p:set>
                                      <p:cBhvr>
                                        <p:cTn id="72" dur="1" fill="hold">
                                          <p:stCondLst>
                                            <p:cond delay="499"/>
                                          </p:stCondLst>
                                        </p:cTn>
                                        <p:tgtEl>
                                          <p:spTgt spid="6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22" presetClass="entr" presetSubtype="8"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left)">
                                      <p:cBhvr>
                                        <p:cTn id="86" dur="500"/>
                                        <p:tgtEl>
                                          <p:spTgt spid="32"/>
                                        </p:tgtEl>
                                      </p:cBhvr>
                                    </p:animEffect>
                                  </p:childTnLst>
                                </p:cTn>
                              </p:par>
                              <p:par>
                                <p:cTn id="87" presetID="22" presetClass="entr" presetSubtype="8"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left)">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ppt_x"/>
                                          </p:val>
                                        </p:tav>
                                        <p:tav tm="100000">
                                          <p:val>
                                            <p:strVal val="#ppt_x"/>
                                          </p:val>
                                        </p:tav>
                                      </p:tavLst>
                                    </p:anim>
                                    <p:anim calcmode="lin" valueType="num">
                                      <p:cBhvr additive="base">
                                        <p:cTn id="9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xit" presetSubtype="0" fill="hold" grpId="1" nodeType="with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31" grpId="0" animBg="1"/>
      <p:bldP spid="49" grpId="0" animBg="1"/>
      <p:bldP spid="34" grpId="0" animBg="1"/>
      <p:bldP spid="48" grpId="0"/>
      <p:bldP spid="59" grpId="0" animBg="1"/>
      <p:bldP spid="60" grpId="0" animBg="1"/>
      <p:bldP spid="61" grpId="0" animBg="1"/>
      <p:bldP spid="62" grpId="0"/>
      <p:bldP spid="63" grpId="0" animBg="1"/>
      <p:bldP spid="64" grpId="0" animBg="1"/>
      <p:bldP spid="65" grpId="0" animBg="1"/>
      <p:bldP spid="66" grpId="0"/>
      <p:bldP spid="25" grpId="0" animBg="1"/>
      <p:bldP spid="25" grpId="1" animBg="1"/>
      <p:bldP spid="26" grpId="0" animBg="1"/>
      <p:bldP spid="26" grpId="1"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72416">
            <a:off x="14355" y="-50104"/>
            <a:ext cx="2734596" cy="2734596"/>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7" name="Rectangle 6"/>
          <p:cNvSpPr/>
          <p:nvPr/>
        </p:nvSpPr>
        <p:spPr>
          <a:xfrm>
            <a:off x="3283441" y="1560142"/>
            <a:ext cx="4796272" cy="458587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a:solidFill>
                  <a:srgbClr val="FF0000"/>
                </a:solidFill>
                <a:cs typeface="Times New Roman" panose="02020603050405020304" pitchFamily="18" charset="0"/>
              </a:rPr>
              <a:t>Nên </a:t>
            </a:r>
          </a:p>
          <a:p>
            <a:pPr marL="171450" lvl="0" indent="-171450">
              <a:buFontTx/>
              <a:buChar char="-"/>
            </a:pPr>
            <a:r>
              <a:rPr lang="en-US" sz="2800" b="1" dirty="0">
                <a:solidFill>
                  <a:srgbClr val="7030A0"/>
                </a:solidFill>
                <a:cs typeface="Times New Roman" panose="02020603050405020304" pitchFamily="18" charset="0"/>
              </a:rPr>
              <a:t>Sắp xếp gọn gàng</a:t>
            </a:r>
          </a:p>
          <a:p>
            <a:pPr marL="171450" lvl="0" indent="-171450">
              <a:buFontTx/>
              <a:buChar char="-"/>
            </a:pPr>
            <a:r>
              <a:rPr lang="en-US" sz="2800" b="1" dirty="0">
                <a:solidFill>
                  <a:srgbClr val="7030A0"/>
                </a:solidFill>
                <a:cs typeface="Times New Roman" panose="02020603050405020304" pitchFamily="18" charset="0"/>
              </a:rPr>
              <a:t>Dùng xong cất ngay vào chỗ quy định</a:t>
            </a:r>
          </a:p>
          <a:p>
            <a:pPr marL="171450" lvl="0" indent="-171450">
              <a:buFontTx/>
              <a:buChar char="-"/>
            </a:pPr>
            <a:r>
              <a:rPr lang="en-US" sz="2800" b="1" dirty="0">
                <a:solidFill>
                  <a:srgbClr val="7030A0"/>
                </a:solidFill>
                <a:cs typeface="Times New Roman" panose="02020603050405020304" pitchFamily="18" charset="0"/>
              </a:rPr>
              <a:t>Cất đồ dùng, lấy đồ dùng nhẹ nhàng</a:t>
            </a:r>
          </a:p>
          <a:p>
            <a:pPr marL="171450" indent="-171450">
              <a:buFontTx/>
              <a:buChar char="-"/>
            </a:pPr>
            <a:r>
              <a:rPr lang="en-US" sz="2800" b="1" dirty="0">
                <a:solidFill>
                  <a:srgbClr val="7030A0"/>
                </a:solidFill>
                <a:cs typeface="Times New Roman" panose="02020603050405020304" pitchFamily="18" charset="0"/>
              </a:rPr>
              <a:t>Bọc sách vở cẩn thận</a:t>
            </a:r>
          </a:p>
          <a:p>
            <a:pPr marL="171450" indent="-171450">
              <a:buFontTx/>
              <a:buChar char="-"/>
            </a:pPr>
            <a:r>
              <a:rPr lang="en-US" sz="2800" b="1" dirty="0">
                <a:solidFill>
                  <a:srgbClr val="7030A0"/>
                </a:solidFill>
                <a:cs typeface="Times New Roman" panose="02020603050405020304" pitchFamily="18" charset="0"/>
              </a:rPr>
              <a:t>Viết xong đậy nắp bút</a:t>
            </a:r>
          </a:p>
          <a:p>
            <a:pPr marL="171450" lvl="0" indent="-171450">
              <a:buFontTx/>
              <a:buChar char="-"/>
            </a:pPr>
            <a:r>
              <a:rPr lang="en-US" sz="2800" b="1" dirty="0">
                <a:solidFill>
                  <a:srgbClr val="7030A0"/>
                </a:solidFill>
                <a:cs typeface="Times New Roman" panose="02020603050405020304" pitchFamily="18" charset="0"/>
              </a:rPr>
              <a:t>Kê tay giữ vở </a:t>
            </a:r>
          </a:p>
          <a:p>
            <a:pPr marL="171450" lvl="0" indent="-171450">
              <a:buFontTx/>
              <a:buChar char="-"/>
            </a:pPr>
            <a:r>
              <a:rPr lang="en-US" sz="2800" b="1" dirty="0">
                <a:solidFill>
                  <a:srgbClr val="7030A0"/>
                </a:solidFill>
                <a:cs typeface="Times New Roman" panose="02020603050405020304" pitchFamily="18" charset="0"/>
              </a:rPr>
              <a:t>Giữ tay sạch</a:t>
            </a:r>
          </a:p>
        </p:txBody>
      </p:sp>
      <p:sp>
        <p:nvSpPr>
          <p:cNvPr id="9" name="Rectangle 8"/>
          <p:cNvSpPr/>
          <p:nvPr/>
        </p:nvSpPr>
        <p:spPr>
          <a:xfrm>
            <a:off x="8155913" y="2347221"/>
            <a:ext cx="4036087" cy="329320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a:solidFill>
                  <a:srgbClr val="FF0000"/>
                </a:solidFill>
                <a:cs typeface="Times New Roman" panose="02020603050405020304" pitchFamily="18" charset="0"/>
              </a:rPr>
              <a:t>Không nên</a:t>
            </a:r>
          </a:p>
          <a:p>
            <a:pPr marL="171450" indent="-171450">
              <a:buFontTx/>
              <a:buChar char="-"/>
            </a:pPr>
            <a:r>
              <a:rPr lang="en-US" sz="2800" b="1" dirty="0">
                <a:solidFill>
                  <a:srgbClr val="7030A0"/>
                </a:solidFill>
                <a:cs typeface="Times New Roman" panose="02020603050405020304" pitchFamily="18" charset="0"/>
              </a:rPr>
              <a:t>Vẽ bậy vào sách vở</a:t>
            </a:r>
          </a:p>
          <a:p>
            <a:pPr marL="171450" indent="-171450">
              <a:buFontTx/>
              <a:buChar char="-"/>
            </a:pPr>
            <a:r>
              <a:rPr lang="en-US" sz="2800" b="1" dirty="0">
                <a:solidFill>
                  <a:srgbClr val="7030A0"/>
                </a:solidFill>
                <a:cs typeface="Times New Roman" panose="02020603050405020304" pitchFamily="18" charset="0"/>
              </a:rPr>
              <a:t>Bẻ màu</a:t>
            </a:r>
          </a:p>
          <a:p>
            <a:pPr marL="171450" indent="-171450">
              <a:buFontTx/>
              <a:buChar char="-"/>
            </a:pPr>
            <a:r>
              <a:rPr lang="en-US" sz="2800" b="1" dirty="0">
                <a:solidFill>
                  <a:srgbClr val="7030A0"/>
                </a:solidFill>
                <a:cs typeface="Times New Roman" panose="02020603050405020304" pitchFamily="18" charset="0"/>
              </a:rPr>
              <a:t>Làm sách </a:t>
            </a:r>
            <a:r>
              <a:rPr lang="en-US" sz="2800" b="1" dirty="0" err="1">
                <a:solidFill>
                  <a:srgbClr val="7030A0"/>
                </a:solidFill>
                <a:cs typeface="Times New Roman" panose="02020603050405020304" pitchFamily="18" charset="0"/>
              </a:rPr>
              <a:t>sách</a:t>
            </a:r>
            <a:r>
              <a:rPr lang="en-US" sz="2800" b="1" dirty="0">
                <a:solidFill>
                  <a:srgbClr val="7030A0"/>
                </a:solidFill>
                <a:cs typeface="Times New Roman" panose="02020603050405020304" pitchFamily="18" charset="0"/>
              </a:rPr>
              <a:t> vở</a:t>
            </a:r>
          </a:p>
          <a:p>
            <a:pPr marL="171450" indent="-171450">
              <a:buFontTx/>
              <a:buChar char="-"/>
            </a:pPr>
            <a:r>
              <a:rPr lang="en-US" sz="2800" b="1" dirty="0">
                <a:solidFill>
                  <a:srgbClr val="7030A0"/>
                </a:solidFill>
                <a:cs typeface="Times New Roman" panose="02020603050405020304" pitchFamily="18" charset="0"/>
              </a:rPr>
              <a:t>Làm rơi bút, đồ dùng</a:t>
            </a:r>
          </a:p>
          <a:p>
            <a:pPr marL="171450" indent="-171450">
              <a:buFontTx/>
              <a:buChar char="-"/>
            </a:pPr>
            <a:r>
              <a:rPr lang="en-US" sz="2800" b="1" dirty="0">
                <a:solidFill>
                  <a:srgbClr val="7030A0"/>
                </a:solidFill>
                <a:cs typeface="Times New Roman" panose="02020603050405020304" pitchFamily="18" charset="0"/>
              </a:rPr>
              <a:t>Lấy đồ dùng ra để chơi nghịch</a:t>
            </a:r>
            <a:endParaRPr lang="vi-VN" sz="2800" b="1" dirty="0">
              <a:solidFill>
                <a:srgbClr val="7030A0"/>
              </a:solidFill>
              <a:cs typeface="Times New Roman" panose="02020603050405020304" pitchFamily="18" charset="0"/>
            </a:endParaRPr>
          </a:p>
        </p:txBody>
      </p:sp>
      <p:sp>
        <p:nvSpPr>
          <p:cNvPr id="11" name="TextBox 10">
            <a:extLst>
              <a:ext uri="{FF2B5EF4-FFF2-40B4-BE49-F238E27FC236}">
                <a16:creationId xmlns:a16="http://schemas.microsoft.com/office/drawing/2014/main" id="{D5C44D88-6C3B-4D32-9F83-2DC1759C5AC7}"/>
              </a:ext>
            </a:extLst>
          </p:cNvPr>
          <p:cNvSpPr txBox="1"/>
          <p:nvPr/>
        </p:nvSpPr>
        <p:spPr>
          <a:xfrm>
            <a:off x="3748756" y="7256"/>
            <a:ext cx="694306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err="1">
                <a:solidFill>
                  <a:srgbClr val="00B0F0"/>
                </a:solidFill>
              </a:rPr>
              <a:t>Em</a:t>
            </a:r>
            <a:r>
              <a:rPr lang="en-US" sz="3200" b="1" dirty="0">
                <a:solidFill>
                  <a:srgbClr val="00B0F0"/>
                </a:solidFill>
              </a:rPr>
              <a:t> </a:t>
            </a:r>
            <a:r>
              <a:rPr lang="en-US" sz="3200" b="1" dirty="0" err="1">
                <a:solidFill>
                  <a:srgbClr val="00B0F0"/>
                </a:solidFill>
              </a:rPr>
              <a:t>cần</a:t>
            </a:r>
            <a:r>
              <a:rPr lang="en-US" sz="3200" b="1" dirty="0">
                <a:solidFill>
                  <a:srgbClr val="00B0F0"/>
                </a:solidFill>
              </a:rPr>
              <a:t> </a:t>
            </a:r>
            <a:r>
              <a:rPr lang="en-US" sz="3200" b="1" dirty="0" err="1">
                <a:solidFill>
                  <a:srgbClr val="00B0F0"/>
                </a:solidFill>
              </a:rPr>
              <a:t>làm</a:t>
            </a:r>
            <a:r>
              <a:rPr lang="en-US" sz="3200" b="1" dirty="0">
                <a:solidFill>
                  <a:srgbClr val="00B0F0"/>
                </a:solidFill>
              </a:rPr>
              <a:t> </a:t>
            </a:r>
            <a:r>
              <a:rPr lang="en-US" sz="3200" b="1" dirty="0" err="1">
                <a:solidFill>
                  <a:srgbClr val="00B0F0"/>
                </a:solidFill>
              </a:rPr>
              <a:t>gì</a:t>
            </a:r>
            <a:r>
              <a:rPr lang="en-US" sz="3200" b="1" dirty="0">
                <a:solidFill>
                  <a:srgbClr val="00B0F0"/>
                </a:solidFill>
              </a:rPr>
              <a:t> </a:t>
            </a:r>
            <a:r>
              <a:rPr lang="en-US" sz="3200" b="1" dirty="0" err="1">
                <a:solidFill>
                  <a:srgbClr val="00B0F0"/>
                </a:solidFill>
              </a:rPr>
              <a:t>để</a:t>
            </a:r>
            <a:r>
              <a:rPr lang="en-US" sz="3200" b="1" dirty="0">
                <a:solidFill>
                  <a:srgbClr val="00B0F0"/>
                </a:solidFill>
              </a:rPr>
              <a:t> </a:t>
            </a:r>
            <a:r>
              <a:rPr lang="en-US" sz="3200" b="1" dirty="0" err="1">
                <a:solidFill>
                  <a:srgbClr val="00B0F0"/>
                </a:solidFill>
              </a:rPr>
              <a:t>giữ</a:t>
            </a:r>
            <a:r>
              <a:rPr lang="en-US" sz="3200" b="1" dirty="0">
                <a:solidFill>
                  <a:srgbClr val="00B0F0"/>
                </a:solidFill>
              </a:rPr>
              <a:t> </a:t>
            </a:r>
            <a:r>
              <a:rPr lang="en-US" sz="3200" b="1" dirty="0" err="1">
                <a:solidFill>
                  <a:srgbClr val="00B0F0"/>
                </a:solidFill>
              </a:rPr>
              <a:t>gìn</a:t>
            </a:r>
            <a:r>
              <a:rPr lang="en-US" sz="3200" b="1" dirty="0">
                <a:solidFill>
                  <a:srgbClr val="00B0F0"/>
                </a:solidFill>
              </a:rPr>
              <a:t> </a:t>
            </a:r>
            <a:r>
              <a:rPr lang="en-US" sz="3200" b="1" dirty="0" err="1">
                <a:solidFill>
                  <a:srgbClr val="00B0F0"/>
                </a:solidFill>
              </a:rPr>
              <a:t>đồ</a:t>
            </a:r>
            <a:r>
              <a:rPr lang="en-US" sz="3200" b="1" dirty="0">
                <a:solidFill>
                  <a:srgbClr val="00B0F0"/>
                </a:solidFill>
              </a:rPr>
              <a:t> </a:t>
            </a:r>
            <a:r>
              <a:rPr lang="en-US" sz="3200" b="1" dirty="0" err="1">
                <a:solidFill>
                  <a:srgbClr val="00B0F0"/>
                </a:solidFill>
              </a:rPr>
              <a:t>dùng</a:t>
            </a:r>
            <a:r>
              <a:rPr lang="en-US" sz="3200" b="1" dirty="0">
                <a:solidFill>
                  <a:srgbClr val="00B0F0"/>
                </a:solidFill>
              </a:rPr>
              <a:t> </a:t>
            </a:r>
            <a:r>
              <a:rPr lang="en-US" sz="3200" b="1" dirty="0" err="1">
                <a:solidFill>
                  <a:srgbClr val="00B0F0"/>
                </a:solidFill>
              </a:rPr>
              <a:t>học</a:t>
            </a:r>
            <a:r>
              <a:rPr lang="en-US" sz="3200" b="1" dirty="0">
                <a:solidFill>
                  <a:srgbClr val="00B0F0"/>
                </a:solidFill>
              </a:rPr>
              <a:t> </a:t>
            </a:r>
            <a:r>
              <a:rPr lang="en-US" sz="3200" b="1" dirty="0" err="1">
                <a:solidFill>
                  <a:srgbClr val="00B0F0"/>
                </a:solidFill>
              </a:rPr>
              <a:t>tập</a:t>
            </a:r>
            <a:r>
              <a:rPr lang="en-US" sz="3200" b="1" dirty="0">
                <a:solidFill>
                  <a:srgbClr val="00B0F0"/>
                </a:solidFill>
              </a:rPr>
              <a:t> </a:t>
            </a:r>
            <a:r>
              <a:rPr lang="en-US" sz="3200" b="1" dirty="0" err="1">
                <a:solidFill>
                  <a:srgbClr val="00B0F0"/>
                </a:solidFill>
              </a:rPr>
              <a:t>của</a:t>
            </a:r>
            <a:r>
              <a:rPr lang="en-US" sz="3200" b="1" dirty="0">
                <a:solidFill>
                  <a:srgbClr val="00B0F0"/>
                </a:solidFill>
              </a:rPr>
              <a:t> </a:t>
            </a:r>
            <a:r>
              <a:rPr lang="en-US" sz="3200" b="1" dirty="0" err="1">
                <a:solidFill>
                  <a:srgbClr val="00B0F0"/>
                </a:solidFill>
              </a:rPr>
              <a:t>mình</a:t>
            </a:r>
            <a:r>
              <a:rPr lang="en-US" sz="3200" b="1" dirty="0">
                <a:solidFill>
                  <a:srgbClr val="00B0F0"/>
                </a:solidFill>
              </a:rPr>
              <a:t>?</a:t>
            </a:r>
          </a:p>
        </p:txBody>
      </p:sp>
      <p:pic>
        <p:nvPicPr>
          <p:cNvPr id="13"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13776">
            <a:off x="46297" y="4559073"/>
            <a:ext cx="1660202" cy="2162716"/>
          </a:xfrm>
          <a:prstGeom prst="rect">
            <a:avLst/>
          </a:prstGeom>
        </p:spPr>
      </p:pic>
      <p:pic>
        <p:nvPicPr>
          <p:cNvPr id="14"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16">
            <a:off x="1200449" y="4513191"/>
            <a:ext cx="1660202" cy="2162716"/>
          </a:xfrm>
          <a:prstGeom prst="rect">
            <a:avLst/>
          </a:prstGeom>
        </p:spPr>
      </p:pic>
    </p:spTree>
    <p:extLst>
      <p:ext uri="{BB962C8B-B14F-4D97-AF65-F5344CB8AC3E}">
        <p14:creationId xmlns:p14="http://schemas.microsoft.com/office/powerpoint/2010/main" val="217897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4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4000"/>
                                        <p:tgtEl>
                                          <p:spTgt spid="9"/>
                                        </p:tgtEl>
                                      </p:cBhvr>
                                    </p:animEffect>
                                  </p:childTnLst>
                                </p:cTn>
                              </p:par>
                            </p:childTnLst>
                          </p:cTn>
                        </p:par>
                        <p:par>
                          <p:cTn id="13" fill="hold">
                            <p:stCondLst>
                              <p:cond delay="4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42"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7F7FCC9-1039-46C8-BD0B-1FC7198DA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4023" y="5033357"/>
            <a:ext cx="1112737" cy="1646593"/>
          </a:xfrm>
          <a:prstGeom prst="rect">
            <a:avLst/>
          </a:prstGeom>
        </p:spPr>
      </p:pic>
      <p:pic>
        <p:nvPicPr>
          <p:cNvPr id="3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545" t="47726" r="56817" b="16493"/>
          <a:stretch/>
        </p:blipFill>
        <p:spPr bwMode="auto">
          <a:xfrm>
            <a:off x="0" y="4401152"/>
            <a:ext cx="3229557" cy="243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8022" t="26357" r="15808" b="31416"/>
          <a:stretch/>
        </p:blipFill>
        <p:spPr bwMode="auto">
          <a:xfrm>
            <a:off x="9076047" y="2348074"/>
            <a:ext cx="3115953" cy="282679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本框 7">
            <a:extLst>
              <a:ext uri="{FF2B5EF4-FFF2-40B4-BE49-F238E27FC236}">
                <a16:creationId xmlns:a16="http://schemas.microsoft.com/office/drawing/2014/main" id="{47CBE6FD-342E-48A9-B79E-885C0F0533AA}"/>
              </a:ext>
            </a:extLst>
          </p:cNvPr>
          <p:cNvSpPr txBox="1"/>
          <p:nvPr/>
        </p:nvSpPr>
        <p:spPr>
          <a:xfrm>
            <a:off x="1886919" y="2300345"/>
            <a:ext cx="8420033" cy="1077218"/>
          </a:xfrm>
          <a:prstGeom prst="rect">
            <a:avLst/>
          </a:prstGeom>
          <a:noFill/>
        </p:spPr>
        <p:txBody>
          <a:bodyPr wrap="square" rtlCol="0">
            <a:spAutoFit/>
          </a:bodyPr>
          <a:lstStyle/>
          <a:p>
            <a:pPr marL="571500" lvl="0" indent="-571500">
              <a:buFont typeface="Wingdings" panose="05000000000000000000" pitchFamily="2" charset="2"/>
              <a:buChar char="Ø"/>
              <a:defRPr/>
            </a:pPr>
            <a:r>
              <a:rPr lang="vi-VN" altLang="zh-CN" sz="3200" b="1" dirty="0">
                <a:solidFill>
                  <a:srgbClr val="7030A0"/>
                </a:solidFill>
                <a:latin typeface="Arial" panose="020B0604020202020204" pitchFamily="34" charset="0"/>
                <a:ea typeface="方正准圆_GBK" panose="03000509000000000000" pitchFamily="65" charset="-122"/>
                <a:cs typeface="Arial" panose="020B0604020202020204" pitchFamily="34" charset="0"/>
              </a:rPr>
              <a:t>Mỗi một đồ dùng học tập đều có một đặc điểm và công dụng riêng. </a:t>
            </a:r>
            <a:endParaRPr kumimoji="0" lang="vi-VN" altLang="zh-CN" sz="3200" b="1" i="0" u="none" strike="noStrike" kern="1200" cap="none" spc="0" normalizeH="0" baseline="0" noProof="0" dirty="0">
              <a:ln>
                <a:noFill/>
              </a:ln>
              <a:solidFill>
                <a:srgbClr val="7030A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12" name="文本框 7">
            <a:extLst>
              <a:ext uri="{FF2B5EF4-FFF2-40B4-BE49-F238E27FC236}">
                <a16:creationId xmlns:a16="http://schemas.microsoft.com/office/drawing/2014/main" id="{77A0FFC6-F6C6-4096-ADCA-1B94E41EE8BD}"/>
              </a:ext>
            </a:extLst>
          </p:cNvPr>
          <p:cNvSpPr txBox="1"/>
          <p:nvPr/>
        </p:nvSpPr>
        <p:spPr>
          <a:xfrm>
            <a:off x="1962942" y="3543562"/>
            <a:ext cx="7009904" cy="1077218"/>
          </a:xfrm>
          <a:prstGeom prst="rect">
            <a:avLst/>
          </a:prstGeom>
          <a:noFill/>
        </p:spPr>
        <p:txBody>
          <a:bodyPr wrap="square" rtlCol="0">
            <a:spAutoFit/>
          </a:bodyPr>
          <a:lstStyle/>
          <a:p>
            <a:pPr marL="571500" lvl="0" indent="-571500">
              <a:buFont typeface="Wingdings" panose="05000000000000000000" pitchFamily="2" charset="2"/>
              <a:buChar char="Ø"/>
              <a:defRPr/>
            </a:pPr>
            <a:r>
              <a:rPr lang="vi-VN" altLang="zh-CN" sz="3200" b="1" dirty="0">
                <a:solidFill>
                  <a:srgbClr val="7030A0"/>
                </a:solidFill>
                <a:latin typeface="Arial" panose="020B0604020202020204" pitchFamily="34" charset="0"/>
                <a:ea typeface="方正准圆_GBK" panose="03000509000000000000" pitchFamily="65" charset="-122"/>
                <a:cs typeface="Arial" panose="020B0604020202020204" pitchFamily="34" charset="0"/>
              </a:rPr>
              <a:t>Các em cần có ý thức giữ gìn, bảo quản đồ dùng học tập. </a:t>
            </a:r>
            <a:endParaRPr kumimoji="0" lang="vi-VN" altLang="zh-CN" sz="3200" b="1" i="0" u="none" strike="noStrike" kern="1200" cap="none" spc="0" normalizeH="0" baseline="0" noProof="0" dirty="0">
              <a:ln>
                <a:noFill/>
              </a:ln>
              <a:solidFill>
                <a:srgbClr val="7030A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13" name="TextBox 12"/>
          <p:cNvSpPr txBox="1"/>
          <p:nvPr/>
        </p:nvSpPr>
        <p:spPr>
          <a:xfrm>
            <a:off x="1284511" y="931676"/>
            <a:ext cx="7108373" cy="830997"/>
          </a:xfrm>
          <a:prstGeom prst="rect">
            <a:avLst/>
          </a:prstGeom>
          <a:noFill/>
        </p:spPr>
        <p:txBody>
          <a:bodyPr wrap="square" rtlCol="0">
            <a:spAutoFit/>
          </a:bodyPr>
          <a:lstStyle/>
          <a:p>
            <a:r>
              <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rPr>
              <a:t>Cần nhớ và thực hiện:</a:t>
            </a:r>
          </a:p>
        </p:txBody>
      </p:sp>
    </p:spTree>
    <p:extLst>
      <p:ext uri="{BB962C8B-B14F-4D97-AF65-F5344CB8AC3E}">
        <p14:creationId xmlns:p14="http://schemas.microsoft.com/office/powerpoint/2010/main" val="84576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886" y="4843048"/>
            <a:ext cx="12181114" cy="2133600"/>
          </a:xfrm>
          <a:prstGeom prst="rect">
            <a:avLst/>
          </a:prstGeom>
        </p:spPr>
      </p:pic>
      <p:sp>
        <p:nvSpPr>
          <p:cNvPr id="3" name="TextBox 2"/>
          <p:cNvSpPr txBox="1"/>
          <p:nvPr/>
        </p:nvSpPr>
        <p:spPr>
          <a:xfrm>
            <a:off x="1370948" y="302256"/>
            <a:ext cx="5743561" cy="938719"/>
          </a:xfrm>
          <a:prstGeom prst="rect">
            <a:avLst/>
          </a:prstGeom>
          <a:noFill/>
        </p:spPr>
        <p:txBody>
          <a:bodyPr wrap="square" rtlCol="0">
            <a:spAutoFit/>
          </a:bodyPr>
          <a:lstStyle/>
          <a:p>
            <a:pPr algn="just">
              <a:lnSpc>
                <a:spcPct val="125000"/>
              </a:lnSpc>
              <a:spcBef>
                <a:spcPts val="667"/>
              </a:spcBef>
            </a:pPr>
            <a:r>
              <a:rPr lang="en-US" sz="4400" b="1" dirty="0">
                <a:solidFill>
                  <a:srgbClr val="FF0000"/>
                </a:solidFill>
                <a:latin typeface="Arial" panose="020B0604020202020204" pitchFamily="34" charset="0"/>
                <a:ea typeface="Cambria" panose="02040503050406030204" pitchFamily="18" charset="0"/>
                <a:cs typeface="Arial" panose="020B0604020202020204" pitchFamily="34" charset="0"/>
              </a:rPr>
              <a:t>YÊU CẦU CẦN ĐẠT</a:t>
            </a:r>
            <a:endParaRPr lang="vi-VN" sz="4400" b="1" dirty="0">
              <a:solidFill>
                <a:srgbClr val="FF0000"/>
              </a:solidFill>
              <a:ea typeface="Cambria" panose="02040503050406030204" pitchFamily="18" charset="0"/>
              <a:cs typeface="Arial" panose="020B0604020202020204" pitchFamily="34" charset="0"/>
            </a:endParaRPr>
          </a:p>
        </p:txBody>
      </p:sp>
      <p:grpSp>
        <p:nvGrpSpPr>
          <p:cNvPr id="8" name="Group 3"/>
          <p:cNvGrpSpPr>
            <a:grpSpLocks/>
          </p:cNvGrpSpPr>
          <p:nvPr/>
        </p:nvGrpSpPr>
        <p:grpSpPr bwMode="auto">
          <a:xfrm>
            <a:off x="2804163" y="1760656"/>
            <a:ext cx="838097" cy="872296"/>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prstClr val="black"/>
                </a:solidFill>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03852" y="2632952"/>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826775" y="295248"/>
            <a:ext cx="3331541" cy="155313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3697287" y="1672535"/>
            <a:ext cx="7389813" cy="1384995"/>
          </a:xfrm>
          <a:prstGeom prst="rect">
            <a:avLst/>
          </a:prstGeom>
          <a:noFill/>
          <a:ln w="9525">
            <a:noFill/>
          </a:ln>
        </p:spPr>
        <p:txBody>
          <a:bodyPr wrap="square">
            <a:spAutoFit/>
          </a:bodyPr>
          <a:lstStyle/>
          <a:p>
            <a:pPr algn="just" eaLnBrk="0" hangingPunct="0">
              <a:lnSpc>
                <a:spcPct val="150000"/>
              </a:lnSpc>
            </a:pP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Phát triển vốn từ chỉ đặc điểm (liên quan đến đồ vật thường thấy ở trường, </a:t>
            </a:r>
            <a:r>
              <a:rPr lang="en-US" altLang="zh-CN" sz="2800" b="1" dirty="0" err="1">
                <a:solidFill>
                  <a:srgbClr val="00B0F0"/>
                </a:solidFill>
                <a:latin typeface="Arial" panose="020B0604020202020204" pitchFamily="34" charset="0"/>
                <a:ea typeface="Arial-Rounded" panose="020B0500000000000000" pitchFamily="34" charset="0"/>
                <a:cs typeface="Arial" panose="020B0604020202020204" pitchFamily="34" charset="0"/>
              </a:rPr>
              <a:t>lớp</a:t>
            </a:r>
            <a:r>
              <a:rPr lang="en-US" altLang="zh-CN" sz="2800" b="1" dirty="0">
                <a:solidFill>
                  <a:srgbClr val="00B0F0"/>
                </a:solidFill>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solidFill>
                <a:srgbClr val="00B0F0"/>
              </a:solidFill>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697287" y="3315094"/>
            <a:ext cx="7463890" cy="523220"/>
          </a:xfrm>
          <a:prstGeom prst="rect">
            <a:avLst/>
          </a:prstGeom>
          <a:noFill/>
          <a:ln w="9525">
            <a:noFill/>
          </a:ln>
        </p:spPr>
        <p:txBody>
          <a:bodyPr wrap="square">
            <a:spAutoFit/>
          </a:bodyPr>
          <a:lstStyle/>
          <a:p>
            <a:pPr eaLnBrk="0" hangingPunct="0"/>
            <a:r>
              <a:rPr lang="en-US" altLang="zh-CN" sz="2800" b="1" dirty="0">
                <a:solidFill>
                  <a:srgbClr val="ED7D31">
                    <a:lumMod val="75000"/>
                  </a:srgbClr>
                </a:solidFill>
                <a:latin typeface="Arial" panose="020B0604020202020204" pitchFamily="34" charset="0"/>
                <a:ea typeface="Arial-Rounded" panose="020B0500000000000000" pitchFamily="34" charset="0"/>
                <a:cs typeface="Arial" panose="020B0604020202020204" pitchFamily="34" charset="0"/>
              </a:rPr>
              <a:t>Đặt được câu nêu đặc điểm của đồ vật.</a:t>
            </a:r>
            <a:endParaRPr lang="zh-CN" altLang="en-US" sz="2800" b="1" dirty="0">
              <a:solidFill>
                <a:srgbClr val="ED7D31">
                  <a:lumMod val="75000"/>
                </a:srgbClr>
              </a:solidFill>
              <a:latin typeface="Arial" panose="020B0604020202020204" pitchFamily="34" charset="0"/>
              <a:ea typeface="Arial-Rounded" panose="020B0500000000000000" pitchFamily="34" charset="0"/>
              <a:cs typeface="Arial" panose="020B0604020202020204" pitchFamily="34" charset="0"/>
            </a:endParaRPr>
          </a:p>
        </p:txBody>
      </p:sp>
      <p:sp>
        <p:nvSpPr>
          <p:cNvPr id="26" name="AutoShape 6"/>
          <p:cNvSpPr>
            <a:spLocks noChangeArrowheads="1"/>
          </p:cNvSpPr>
          <p:nvPr/>
        </p:nvSpPr>
        <p:spPr bwMode="gray">
          <a:xfrm>
            <a:off x="2912374" y="3325660"/>
            <a:ext cx="729886" cy="676331"/>
          </a:xfrm>
          <a:prstGeom prst="hexagon">
            <a:avLst>
              <a:gd name="adj" fmla="val 28896"/>
              <a:gd name="vf" fmla="val 115470"/>
            </a:avLst>
          </a:prstGeom>
          <a:solidFill>
            <a:schemeClr val="accent2">
              <a:lumMod val="75000"/>
            </a:schemeClr>
          </a:solidFill>
          <a:ln w="9525">
            <a:solidFill>
              <a:schemeClr val="tx1"/>
            </a:solidFill>
            <a:miter lim="800000"/>
            <a:headEnd/>
            <a:tailEnd/>
          </a:ln>
          <a:effec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2</a:t>
            </a:r>
          </a:p>
        </p:txBody>
      </p:sp>
      <p:grpSp>
        <p:nvGrpSpPr>
          <p:cNvPr id="19" name="Group 3"/>
          <p:cNvGrpSpPr>
            <a:grpSpLocks/>
          </p:cNvGrpSpPr>
          <p:nvPr/>
        </p:nvGrpSpPr>
        <p:grpSpPr bwMode="auto">
          <a:xfrm>
            <a:off x="2878240" y="4456574"/>
            <a:ext cx="838097" cy="940737"/>
            <a:chOff x="1110" y="2550"/>
            <a:chExt cx="1549" cy="1457"/>
          </a:xfrm>
        </p:grpSpPr>
        <p:sp>
          <p:nvSpPr>
            <p:cNvPr id="2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cs typeface="Arial" panose="020B0604020202020204" pitchFamily="34" charset="0"/>
              </a:endParaRPr>
            </a:p>
          </p:txBody>
        </p:sp>
        <p:sp>
          <p:nvSpPr>
            <p:cNvPr id="22" name="AutoShape 5"/>
            <p:cNvSpPr>
              <a:spLocks noChangeArrowheads="1"/>
            </p:cNvSpPr>
            <p:nvPr/>
          </p:nvSpPr>
          <p:spPr bwMode="gray">
            <a:xfrm>
              <a:off x="1110" y="2550"/>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400">
                <a:solidFill>
                  <a:srgbClr val="00B050"/>
                </a:solidFill>
                <a:cs typeface="Arial" panose="020B0604020202020204" pitchFamily="34" charset="0"/>
              </a:endParaRPr>
            </a:p>
          </p:txBody>
        </p:sp>
        <p:sp>
          <p:nvSpPr>
            <p:cNvPr id="23" name="AutoShape 6"/>
            <p:cNvSpPr>
              <a:spLocks noChangeArrowheads="1"/>
            </p:cNvSpPr>
            <p:nvPr/>
          </p:nvSpPr>
          <p:spPr bwMode="gray">
            <a:xfrm>
              <a:off x="1200" y="2674"/>
              <a:ext cx="1349" cy="1167"/>
            </a:xfrm>
            <a:prstGeom prst="hexagon">
              <a:avLst>
                <a:gd name="adj" fmla="val 28896"/>
                <a:gd name="vf" fmla="val 115470"/>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3</a:t>
              </a:r>
            </a:p>
          </p:txBody>
        </p:sp>
      </p:grpSp>
      <p:sp>
        <p:nvSpPr>
          <p:cNvPr id="24" name="TextBox 71"/>
          <p:cNvSpPr txBox="1"/>
          <p:nvPr/>
        </p:nvSpPr>
        <p:spPr>
          <a:xfrm>
            <a:off x="3774922" y="4333129"/>
            <a:ext cx="7389813" cy="1384995"/>
          </a:xfrm>
          <a:prstGeom prst="rect">
            <a:avLst/>
          </a:prstGeom>
          <a:noFill/>
          <a:ln w="9525">
            <a:noFill/>
          </a:ln>
        </p:spPr>
        <p:txBody>
          <a:bodyPr wrap="square">
            <a:spAutoFit/>
          </a:bodyPr>
          <a:lstStyle/>
          <a:p>
            <a:pPr algn="just" eaLnBrk="0" hangingPunct="0">
              <a:lnSpc>
                <a:spcPct val="150000"/>
              </a:lnSpc>
            </a:pP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Biết cách sử dụng dấu chấm và dấu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chấm</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solidFill>
                  <a:srgbClr val="00B050"/>
                </a:solidFill>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solidFill>
                  <a:srgbClr val="00B050"/>
                </a:solidFill>
                <a:latin typeface="Arial" panose="020B0604020202020204" pitchFamily="34" charset="0"/>
                <a:ea typeface="Arial-Rounded" panose="020B0500000000000000" pitchFamily="34" charset="0"/>
                <a:cs typeface="Arial" panose="020B0604020202020204" pitchFamily="34" charset="0"/>
              </a:rPr>
              <a:t>.</a:t>
            </a:r>
            <a:endParaRPr lang="zh-CN" altLang="en-US" sz="2800" b="1" dirty="0">
              <a:solidFill>
                <a:srgbClr val="00B05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7671627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801" y="1943100"/>
            <a:ext cx="1295400" cy="2590800"/>
          </a:xfrm>
          <a:prstGeom prst="rect">
            <a:avLst/>
          </a:prstGeom>
        </p:spPr>
      </p:pic>
      <p:sp>
        <p:nvSpPr>
          <p:cNvPr id="4" name="TextBox 3"/>
          <p:cNvSpPr txBox="1"/>
          <p:nvPr/>
        </p:nvSpPr>
        <p:spPr>
          <a:xfrm>
            <a:off x="4343400" y="2176671"/>
            <a:ext cx="3962400" cy="2123658"/>
          </a:xfrm>
          <a:prstGeom prst="rect">
            <a:avLst/>
          </a:prstGeom>
          <a:noFill/>
        </p:spPr>
        <p:txBody>
          <a:bodyPr wrap="square" rtlCol="0">
            <a:spAutoFit/>
          </a:bodyPr>
          <a:lstStyle/>
          <a:p>
            <a:pPr algn="ctr"/>
            <a:r>
              <a:rPr lang="en-US" sz="6600" b="1" dirty="0">
                <a:solidFill>
                  <a:srgbClr val="F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sp>
        <p:nvSpPr>
          <p:cNvPr id="5" name="Rounded Rectangle 4"/>
          <p:cNvSpPr/>
          <p:nvPr/>
        </p:nvSpPr>
        <p:spPr>
          <a:xfrm>
            <a:off x="794"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266848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1472300" y="134329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D72DA03E-49DD-41F8-B79F-FB60F57AF135}"/>
              </a:ext>
            </a:extLst>
          </p:cNvPr>
          <p:cNvSpPr txBox="1"/>
          <p:nvPr/>
        </p:nvSpPr>
        <p:spPr>
          <a:xfrm>
            <a:off x="1472301" y="2220746"/>
            <a:ext cx="7633600" cy="3046988"/>
          </a:xfrm>
          <a:prstGeom prst="rect">
            <a:avLst/>
          </a:prstGeom>
          <a:noFill/>
        </p:spPr>
        <p:txBody>
          <a:bodyPr wrap="square">
            <a:spAutoFit/>
          </a:bodyPr>
          <a:lstStyle/>
          <a:p>
            <a:pPr marL="457200" indent="-457200" algn="just">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Tìm từ chỉ đặc điểm của các đồ vật. Đặt câu nêu đặc điểm của đồ vật.</a:t>
            </a:r>
          </a:p>
          <a:p>
            <a:pPr marL="457200" indent="-457200" algn="just">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Hãy giới thiệu với bạn 1 đồ dùng học tập mà em thích. </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507" y="1152083"/>
            <a:ext cx="1138272" cy="872372"/>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498" y="423862"/>
            <a:ext cx="716909" cy="1164407"/>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pic>
        <p:nvPicPr>
          <p:cNvPr id="1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8022" t="26357" r="15808" b="31416"/>
          <a:stretch/>
        </p:blipFill>
        <p:spPr bwMode="auto">
          <a:xfrm>
            <a:off x="9277799" y="2468010"/>
            <a:ext cx="2914201" cy="264376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47F7FCC9-1039-46C8-BD0B-1FC7198DA8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7285" y="5033357"/>
            <a:ext cx="1112737" cy="1646593"/>
          </a:xfrm>
          <a:prstGeom prst="rect">
            <a:avLst/>
          </a:prstGeom>
        </p:spPr>
      </p:pic>
    </p:spTree>
    <p:extLst>
      <p:ext uri="{BB962C8B-B14F-4D97-AF65-F5344CB8AC3E}">
        <p14:creationId xmlns:p14="http://schemas.microsoft.com/office/powerpoint/2010/main" val="39974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47"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2700" y="61214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12700" y="1270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1185282" y="1222120"/>
            <a:ext cx="8495200"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Định hướng tiếp theo</a:t>
            </a:r>
          </a:p>
        </p:txBody>
      </p:sp>
      <p:sp>
        <p:nvSpPr>
          <p:cNvPr id="7" name="TextBox 6">
            <a:extLst>
              <a:ext uri="{FF2B5EF4-FFF2-40B4-BE49-F238E27FC236}">
                <a16:creationId xmlns:a16="http://schemas.microsoft.com/office/drawing/2014/main" id="{D72DA03E-49DD-41F8-B79F-FB60F57AF135}"/>
              </a:ext>
            </a:extLst>
          </p:cNvPr>
          <p:cNvSpPr txBox="1"/>
          <p:nvPr/>
        </p:nvSpPr>
        <p:spPr>
          <a:xfrm>
            <a:off x="1771241" y="2827340"/>
            <a:ext cx="10084415" cy="1569660"/>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Xem trước bài: Viết đoạn văn tả một đồ dùng học tập của em.</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260" y="1672413"/>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1" y="48893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460" y="4365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78" y="3802594"/>
            <a:ext cx="1331922" cy="2149238"/>
          </a:xfrm>
          <a:prstGeom prst="rect">
            <a:avLst/>
          </a:prstGeom>
        </p:spPr>
      </p:pic>
      <p:pic>
        <p:nvPicPr>
          <p:cNvPr id="13" name="Picture 12">
            <a:extLst>
              <a:ext uri="{FF2B5EF4-FFF2-40B4-BE49-F238E27FC236}">
                <a16:creationId xmlns:a16="http://schemas.microsoft.com/office/drawing/2014/main" id="{47F7FCC9-1039-46C8-BD0B-1FC7198DA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4585" y="5046057"/>
            <a:ext cx="1112737" cy="1646593"/>
          </a:xfrm>
          <a:prstGeom prst="rect">
            <a:avLst/>
          </a:prstGeom>
        </p:spPr>
      </p:pic>
    </p:spTree>
    <p:extLst>
      <p:ext uri="{BB962C8B-B14F-4D97-AF65-F5344CB8AC3E}">
        <p14:creationId xmlns:p14="http://schemas.microsoft.com/office/powerpoint/2010/main" val="1861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0" y="2919000"/>
            <a:ext cx="9956466" cy="2308324"/>
          </a:xfrm>
          <a:prstGeom prst="rect">
            <a:avLst/>
          </a:prstGeom>
          <a:noFill/>
        </p:spPr>
        <p:txBody>
          <a:bodyPr wrap="square" rtlCol="0">
            <a:spAutoFit/>
          </a:bodyPr>
          <a:lstStyle/>
          <a:p>
            <a:pPr algn="ctr">
              <a:lnSpc>
                <a:spcPct val="150000"/>
              </a:lnSpc>
            </a:pPr>
            <a:r>
              <a:rPr lang="en-US" sz="4800" b="1" dirty="0" err="1">
                <a:solidFill>
                  <a:srgbClr val="FF0000"/>
                </a:solidFill>
                <a:latin typeface="Arial" panose="020B0604020202020204" pitchFamily="34" charset="0"/>
                <a:cs typeface="Arial" panose="020B0604020202020204" pitchFamily="34" charset="0"/>
              </a:rPr>
              <a:t>Tạm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biệt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hẹn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gặp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lại</a:t>
            </a:r>
            <a:r>
              <a:rPr lang="en-US" sz="4800" b="1" dirty="0">
                <a:solidFill>
                  <a:srgbClr val="FF0000"/>
                </a:solidFill>
                <a:latin typeface="Arial" panose="020B0604020202020204" pitchFamily="34" charset="0"/>
                <a:cs typeface="Arial" panose="020B0604020202020204" pitchFamily="34" charset="0"/>
              </a:rPr>
              <a:t> </a:t>
            </a:r>
          </a:p>
          <a:p>
            <a:pPr algn="ctr">
              <a:lnSpc>
                <a:spcPct val="150000"/>
              </a:lnSpc>
            </a:pPr>
            <a:r>
              <a:rPr lang="en-US" sz="4800" b="1" dirty="0" err="1">
                <a:solidFill>
                  <a:srgbClr val="FF0000"/>
                </a:solidFill>
                <a:latin typeface="Arial" panose="020B0604020202020204" pitchFamily="34" charset="0"/>
                <a:cs typeface="Arial" panose="020B0604020202020204" pitchFamily="34" charset="0"/>
              </a:rPr>
              <a:t>các</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vào</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những</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tiết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học</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sau</a:t>
            </a:r>
            <a:r>
              <a:rPr lang="en-US" sz="4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862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928" y="769936"/>
            <a:ext cx="6083543" cy="3694015"/>
          </a:xfrm>
          <a:prstGeom prst="rect">
            <a:avLst/>
          </a:prstGeom>
        </p:spPr>
      </p:pic>
      <p:pic>
        <p:nvPicPr>
          <p:cNvPr id="19" name="Picture 18"/>
          <p:cNvPicPr>
            <a:picLocks noChangeAspect="1"/>
          </p:cNvPicPr>
          <p:nvPr/>
        </p:nvPicPr>
        <p:blipFill>
          <a:blip r:embed="rId5"/>
          <a:stretch>
            <a:fillRect/>
          </a:stretch>
        </p:blipFill>
        <p:spPr>
          <a:xfrm>
            <a:off x="773831" y="1933278"/>
            <a:ext cx="6662638" cy="2944240"/>
          </a:xfrm>
          <a:prstGeom prst="rect">
            <a:avLst/>
          </a:prstGeom>
        </p:spPr>
      </p:pic>
      <p:pic>
        <p:nvPicPr>
          <p:cNvPr id="16" name="Picture 15"/>
          <p:cNvPicPr>
            <a:picLocks noChangeAspect="1"/>
          </p:cNvPicPr>
          <p:nvPr/>
        </p:nvPicPr>
        <p:blipFill>
          <a:blip r:embed="rId6"/>
          <a:stretch>
            <a:fillRect/>
          </a:stretch>
        </p:blipFill>
        <p:spPr>
          <a:xfrm>
            <a:off x="-448412" y="4439884"/>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614"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268"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393"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42" y="4241694"/>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278" y="4463950"/>
            <a:ext cx="2951083" cy="2500918"/>
          </a:xfrm>
          <a:prstGeom prst="rect">
            <a:avLst/>
          </a:prstGeom>
        </p:spPr>
      </p:pic>
      <p:sp>
        <p:nvSpPr>
          <p:cNvPr id="23" name="TextBox 22"/>
          <p:cNvSpPr txBox="1"/>
          <p:nvPr/>
        </p:nvSpPr>
        <p:spPr>
          <a:xfrm>
            <a:off x="1156365" y="618667"/>
            <a:ext cx="8781285" cy="923330"/>
          </a:xfrm>
          <a:prstGeom prst="rect">
            <a:avLst/>
          </a:prstGeom>
          <a:noFill/>
        </p:spPr>
        <p:txBody>
          <a:bodyPr wrap="square" rtlCol="0">
            <a:spAutoFit/>
          </a:bodyPr>
          <a:lstStyle/>
          <a:p>
            <a:pPr algn="ctr"/>
            <a:r>
              <a:rPr lang="en-US" sz="5400" b="1" dirty="0">
                <a:solidFill>
                  <a:srgbClr val="FF0000"/>
                </a:solidFill>
                <a:latin typeface="Arial" panose="020B0604020202020204" pitchFamily="34" charset="0"/>
                <a:cs typeface="Arial" panose="020B0604020202020204" pitchFamily="34" charset="0"/>
              </a:rPr>
              <a:t> XÂY NHÀ CHO THỎ</a:t>
            </a:r>
          </a:p>
        </p:txBody>
      </p:sp>
      <p:pic>
        <p:nvPicPr>
          <p:cNvPr id="11" name="图片 3">
            <a:extLst>
              <a:ext uri="{FF2B5EF4-FFF2-40B4-BE49-F238E27FC236}">
                <a16:creationId xmlns:a16="http://schemas.microsoft.com/office/drawing/2014/main" id="{42AE6929-7017-5045-B52D-E08D83234D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529793" y="545767"/>
            <a:ext cx="3372316" cy="6661365"/>
          </a:xfrm>
          <a:prstGeom prst="rect">
            <a:avLst/>
          </a:prstGeom>
        </p:spPr>
      </p:pic>
    </p:spTree>
    <p:extLst>
      <p:ext uri="{BB962C8B-B14F-4D97-AF65-F5344CB8AC3E}">
        <p14:creationId xmlns:p14="http://schemas.microsoft.com/office/powerpoint/2010/main" val="11015119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10"/>
          <a:stretch>
            <a:fillRect/>
          </a:stretch>
        </p:blipFill>
        <p:spPr>
          <a:xfrm>
            <a:off x="6358928" y="769936"/>
            <a:ext cx="6083543" cy="3694015"/>
          </a:xfrm>
          <a:prstGeom prst="rect">
            <a:avLst/>
          </a:prstGeom>
        </p:spPr>
      </p:pic>
      <p:pic>
        <p:nvPicPr>
          <p:cNvPr id="19" name="15"/>
          <p:cNvPicPr>
            <a:picLocks noChangeAspect="1"/>
          </p:cNvPicPr>
          <p:nvPr/>
        </p:nvPicPr>
        <p:blipFill>
          <a:blip r:embed="rId11"/>
          <a:stretch>
            <a:fillRect/>
          </a:stretch>
        </p:blipFill>
        <p:spPr>
          <a:xfrm>
            <a:off x="792475" y="1915546"/>
            <a:ext cx="6662638" cy="2944240"/>
          </a:xfrm>
          <a:prstGeom prst="rect">
            <a:avLst/>
          </a:prstGeom>
        </p:spPr>
      </p:pic>
      <p:pic>
        <p:nvPicPr>
          <p:cNvPr id="16" name="141"/>
          <p:cNvPicPr>
            <a:picLocks noChangeAspect="1"/>
          </p:cNvPicPr>
          <p:nvPr/>
        </p:nvPicPr>
        <p:blipFill>
          <a:blip r:embed="rId12"/>
          <a:stretch>
            <a:fillRect/>
          </a:stretch>
        </p:blipFill>
        <p:spPr>
          <a:xfrm>
            <a:off x="0" y="4539376"/>
            <a:ext cx="5748277" cy="2407815"/>
          </a:xfrm>
          <a:prstGeom prst="rect">
            <a:avLst/>
          </a:prstGeom>
        </p:spPr>
      </p:pic>
      <p:pic>
        <p:nvPicPr>
          <p:cNvPr id="21" name="1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39614" y="4679167"/>
            <a:ext cx="2285702" cy="2285702"/>
          </a:xfrm>
          <a:prstGeom prst="rect">
            <a:avLst/>
          </a:prstGeom>
        </p:spPr>
      </p:pic>
      <p:pic>
        <p:nvPicPr>
          <p:cNvPr id="1026" name="12"/>
          <p:cNvPicPr>
            <a:picLocks noChangeAspect="1" noChangeArrowheads="1" noCrop="1"/>
          </p:cNvPicPr>
          <p:nvPr/>
        </p:nvPicPr>
        <p:blipFill>
          <a:blip r:embed="rId14">
            <a:extLst>
              <a:ext uri="{28A0092B-C50C-407E-A947-70E740481C1C}">
                <a14:useLocalDpi xmlns:a14="http://schemas.microsoft.com/office/drawing/2010/main" val="0"/>
              </a:ext>
            </a:extLst>
          </a:blip>
          <a:stretch>
            <a:fillRect/>
          </a:stretch>
        </p:blipFill>
        <p:spPr bwMode="auto">
          <a:xfrm>
            <a:off x="4980266"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5">
            <a:extLst>
              <a:ext uri="{28A0092B-C50C-407E-A947-70E740481C1C}">
                <a14:useLocalDpi xmlns:a14="http://schemas.microsoft.com/office/drawing/2010/main" val="0"/>
              </a:ext>
            </a:extLst>
          </a:blip>
          <a:stretch>
            <a:fillRect/>
          </a:stretch>
        </p:blipFill>
        <p:spPr bwMode="auto">
          <a:xfrm>
            <a:off x="8848394" y="2153314"/>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8137" y="280573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7301" y="1631563"/>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8"/>
          <a:stretch>
            <a:fillRect/>
          </a:stretch>
        </p:blipFill>
        <p:spPr>
          <a:xfrm>
            <a:off x="6381442" y="4241694"/>
            <a:ext cx="6441623" cy="2723175"/>
          </a:xfrm>
          <a:prstGeom prst="rect">
            <a:avLst/>
          </a:prstGeom>
        </p:spPr>
      </p:pic>
      <p:pic>
        <p:nvPicPr>
          <p:cNvPr id="32" name="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00278" y="4463950"/>
            <a:ext cx="2951083" cy="2500918"/>
          </a:xfrm>
          <a:prstGeom prst="rect">
            <a:avLst/>
          </a:prstGeom>
        </p:spPr>
      </p:pic>
      <p:pic>
        <p:nvPicPr>
          <p:cNvPr id="33" name="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71695" y="4355969"/>
            <a:ext cx="2297925" cy="2591645"/>
          </a:xfrm>
          <a:prstGeom prst="rect">
            <a:avLst/>
          </a:prstGeom>
        </p:spPr>
      </p:pic>
      <p:pic>
        <p:nvPicPr>
          <p:cNvPr id="22" name="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09024" y="4156629"/>
            <a:ext cx="2701223" cy="2701223"/>
          </a:xfrm>
          <a:prstGeom prst="rect">
            <a:avLst/>
          </a:prstGeom>
        </p:spPr>
      </p:pic>
      <p:pic>
        <p:nvPicPr>
          <p:cNvPr id="34" name="4">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3426010" y="91699"/>
            <a:ext cx="820046" cy="883571"/>
          </a:xfrm>
          <a:prstGeom prst="rect">
            <a:avLst/>
          </a:prstGeom>
        </p:spPr>
      </p:pic>
      <p:pic>
        <p:nvPicPr>
          <p:cNvPr id="35" name="3">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4259247" y="93208"/>
            <a:ext cx="840258" cy="872020"/>
          </a:xfrm>
          <a:prstGeom prst="rect">
            <a:avLst/>
          </a:prstGeom>
        </p:spPr>
      </p:pic>
      <p:pic>
        <p:nvPicPr>
          <p:cNvPr id="36" name="2">
            <a:hlinkClick r:id="rId26" action="ppaction://hlinksldjump"/>
          </p:cNvPr>
          <p:cNvPicPr>
            <a:picLocks noChangeAspect="1"/>
          </p:cNvPicPr>
          <p:nvPr/>
        </p:nvPicPr>
        <p:blipFill>
          <a:blip r:embed="rId27">
            <a:clrChange>
              <a:clrFrom>
                <a:srgbClr val="FFAEC9"/>
              </a:clrFrom>
              <a:clrTo>
                <a:srgbClr val="FFAEC9">
                  <a:alpha val="0"/>
                </a:srgbClr>
              </a:clrTo>
            </a:clrChange>
          </a:blip>
          <a:stretch>
            <a:fillRect/>
          </a:stretch>
        </p:blipFill>
        <p:spPr>
          <a:xfrm>
            <a:off x="5106185" y="96978"/>
            <a:ext cx="811383" cy="843146"/>
          </a:xfrm>
          <a:prstGeom prst="rect">
            <a:avLst/>
          </a:prstGeom>
        </p:spPr>
      </p:pic>
      <p:pic>
        <p:nvPicPr>
          <p:cNvPr id="37" name="1">
            <a:hlinkClick r:id="rId28" action="ppaction://hlinksldjump"/>
          </p:cNvPr>
          <p:cNvPicPr>
            <a:picLocks noChangeAspect="1"/>
          </p:cNvPicPr>
          <p:nvPr/>
        </p:nvPicPr>
        <p:blipFill>
          <a:blip r:embed="rId29">
            <a:clrChange>
              <a:clrFrom>
                <a:srgbClr val="FFAEC9"/>
              </a:clrFrom>
              <a:clrTo>
                <a:srgbClr val="FFAEC9">
                  <a:alpha val="0"/>
                </a:srgbClr>
              </a:clrTo>
            </a:clrChange>
          </a:blip>
          <a:stretch>
            <a:fillRect/>
          </a:stretch>
        </p:blipFill>
        <p:spPr>
          <a:xfrm>
            <a:off x="2565881" y="114574"/>
            <a:ext cx="811383" cy="843146"/>
          </a:xfrm>
          <a:prstGeom prst="rect">
            <a:avLst/>
          </a:prstGeom>
        </p:spPr>
      </p:pic>
      <p:sp>
        <p:nvSpPr>
          <p:cNvPr id="20" name="Right Arrow 19">
            <a:hlinkClick r:id="rId30" action="ppaction://hlinksldjump"/>
          </p:cNvPr>
          <p:cNvSpPr/>
          <p:nvPr/>
        </p:nvSpPr>
        <p:spPr>
          <a:xfrm>
            <a:off x="1104778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图片 3">
            <a:extLst>
              <a:ext uri="{FF2B5EF4-FFF2-40B4-BE49-F238E27FC236}">
                <a16:creationId xmlns:a16="http://schemas.microsoft.com/office/drawing/2014/main" id="{42AE6929-7017-5045-B52D-E08D83234D4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flipH="1">
            <a:off x="-669117" y="769936"/>
            <a:ext cx="3230352" cy="6380943"/>
          </a:xfrm>
          <a:prstGeom prst="rect">
            <a:avLst/>
          </a:prstGeom>
        </p:spPr>
      </p:pic>
      <p:pic>
        <p:nvPicPr>
          <p:cNvPr id="3" name="Bản ghi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0893403" y="6281240"/>
            <a:ext cx="609600" cy="609600"/>
          </a:xfrm>
          <a:prstGeom prst="rect">
            <a:avLst/>
          </a:prstGeom>
        </p:spPr>
      </p:pic>
      <p:pic>
        <p:nvPicPr>
          <p:cNvPr id="4" name="Bản ghi âm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140006" y="6210483"/>
            <a:ext cx="609600" cy="609600"/>
          </a:xfrm>
          <a:prstGeom prst="rect">
            <a:avLst/>
          </a:prstGeom>
        </p:spPr>
      </p:pic>
      <p:sp>
        <p:nvSpPr>
          <p:cNvPr id="23" name="TextBox 22"/>
          <p:cNvSpPr txBox="1"/>
          <p:nvPr/>
        </p:nvSpPr>
        <p:spPr>
          <a:xfrm>
            <a:off x="1225739" y="927243"/>
            <a:ext cx="8055363"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 XÂY NHÀ CHO THỎ</a:t>
            </a:r>
          </a:p>
        </p:txBody>
      </p:sp>
    </p:spTree>
    <p:extLst>
      <p:ext uri="{BB962C8B-B14F-4D97-AF65-F5344CB8AC3E}">
        <p14:creationId xmlns:p14="http://schemas.microsoft.com/office/powerpoint/2010/main" val="419414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86" fill="hold"/>
                                        <p:tgtEl>
                                          <p:spTgt spid="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6"/>
                                        </p:tgtEl>
                                        <p:attrNameLst>
                                          <p:attrName>r</p:attrName>
                                        </p:attrNameLst>
                                      </p:cBhvr>
                                    </p:animRot>
                                    <p:animRot by="-240000">
                                      <p:cBhvr>
                                        <p:cTn id="9" dur="200" fill="hold">
                                          <p:stCondLst>
                                            <p:cond delay="200"/>
                                          </p:stCondLst>
                                        </p:cTn>
                                        <p:tgtEl>
                                          <p:spTgt spid="26"/>
                                        </p:tgtEl>
                                        <p:attrNameLst>
                                          <p:attrName>r</p:attrName>
                                        </p:attrNameLst>
                                      </p:cBhvr>
                                    </p:animRot>
                                    <p:animRot by="240000">
                                      <p:cBhvr>
                                        <p:cTn id="10" dur="200" fill="hold">
                                          <p:stCondLst>
                                            <p:cond delay="400"/>
                                          </p:stCondLst>
                                        </p:cTn>
                                        <p:tgtEl>
                                          <p:spTgt spid="26"/>
                                        </p:tgtEl>
                                        <p:attrNameLst>
                                          <p:attrName>r</p:attrName>
                                        </p:attrNameLst>
                                      </p:cBhvr>
                                    </p:animRot>
                                    <p:animRot by="-240000">
                                      <p:cBhvr>
                                        <p:cTn id="11" dur="200" fill="hold">
                                          <p:stCondLst>
                                            <p:cond delay="600"/>
                                          </p:stCondLst>
                                        </p:cTn>
                                        <p:tgtEl>
                                          <p:spTgt spid="26"/>
                                        </p:tgtEl>
                                        <p:attrNameLst>
                                          <p:attrName>r</p:attrName>
                                        </p:attrNameLst>
                                      </p:cBhvr>
                                    </p:animRot>
                                    <p:animRot by="120000">
                                      <p:cBhvr>
                                        <p:cTn id="12" dur="200" fill="hold">
                                          <p:stCondLst>
                                            <p:cond delay="800"/>
                                          </p:stCondLst>
                                        </p:cTn>
                                        <p:tgtEl>
                                          <p:spTgt spid="26"/>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subTnLst>
                                    <p:audio>
                                      <p:cMediaNode vol="78000">
                                        <p:cTn display="0" masterRel="sameClick">
                                          <p:stCondLst>
                                            <p:cond evt="begin" delay="0">
                                              <p:tn val="23"/>
                                            </p:cond>
                                          </p:stCondLst>
                                          <p:endCondLst>
                                            <p:cond evt="onStopAudio" delay="0">
                                              <p:tgtEl>
                                                <p:sldTgt/>
                                              </p:tgtEl>
                                            </p:cond>
                                          </p:endCondLst>
                                        </p:cTn>
                                        <p:tgtEl>
                                          <p:sndTgt r:embed="rId7" name="Am-thanh-phep-thuat-www_nhacchuongvui_com.wav"/>
                                        </p:tgtEl>
                                      </p:cMediaNode>
                                    </p:audio>
                                  </p:sub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par>
                          <p:cTn id="30" fill="hold">
                            <p:stCondLst>
                              <p:cond delay="1500"/>
                            </p:stCondLst>
                            <p:childTnLst>
                              <p:par>
                                <p:cTn id="31" presetID="10" presetClass="exit" presetSubtype="0" fill="hold" nodeType="after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7" name="Am-thanh-phep-thuat-www_nhacchuongvui_com.wav"/>
                                        </p:tgtEl>
                                      </p:cMediaNode>
                                    </p:audio>
                                  </p:sub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7" name="Am-thanh-phep-thuat-www_nhacchuongvui_com.wav"/>
                                        </p:tgtEl>
                                      </p:cMediaNode>
                                    </p:audio>
                                  </p:subTnLst>
                                </p:cTn>
                              </p:par>
                            </p:childTnLst>
                          </p:cTn>
                        </p:par>
                        <p:par>
                          <p:cTn id="43" fill="hold">
                            <p:stCondLst>
                              <p:cond delay="500"/>
                            </p:stCondLst>
                            <p:childTnLst>
                              <p:par>
                                <p:cTn id="44" presetID="10" presetClass="exit" presetSubtype="0" fill="hold" nodeType="after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7" name="Am-thanh-phep-thuat-www_nhacchuongvui_com.wav"/>
                                        </p:tgtEl>
                                      </p:cMediaNode>
                                    </p:audio>
                                  </p:sub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subTnLst>
                                    <p:audio>
                                      <p:cMediaNode>
                                        <p:cTn display="0" masterRel="sameClick">
                                          <p:stCondLst>
                                            <p:cond evt="begin" delay="0">
                                              <p:tn val="57"/>
                                            </p:cond>
                                          </p:stCondLst>
                                          <p:endCondLst>
                                            <p:cond evt="onStopAudio" delay="0">
                                              <p:tgtEl>
                                                <p:sldTgt/>
                                              </p:tgtEl>
                                            </p:cond>
                                          </p:endCondLst>
                                        </p:cTn>
                                        <p:tgtEl>
                                          <p:sndTgt r:embed="rId7" name="Am-thanh-phep-thuat-www_nhacchuongvui_com.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7" name="Am-thanh-phep-thuat-www_nhacchuongvui_com.wav"/>
                                        </p:tgtEl>
                                      </p:cMediaNode>
                                    </p:audio>
                                  </p:subTnLst>
                                </p:cTn>
                              </p:par>
                            </p:childTnLst>
                          </p:cTn>
                        </p:par>
                        <p:par>
                          <p:cTn id="64" fill="hold">
                            <p:stCondLst>
                              <p:cond delay="1000"/>
                            </p:stCondLst>
                            <p:childTnLst>
                              <p:par>
                                <p:cTn id="65" presetID="10" presetClass="exit" presetSubtype="0" fill="hold" nodeType="afterEffect">
                                  <p:stCondLst>
                                    <p:cond delay="0"/>
                                  </p:stCondLst>
                                  <p:childTnLst>
                                    <p:animEffect transition="out" filter="fade">
                                      <p:cBhvr>
                                        <p:cTn id="66" dur="500"/>
                                        <p:tgtEl>
                                          <p:spTgt spid="1030"/>
                                        </p:tgtEl>
                                      </p:cBhvr>
                                    </p:animEffect>
                                    <p:set>
                                      <p:cBhvr>
                                        <p:cTn id="67" dur="1" fill="hold">
                                          <p:stCondLst>
                                            <p:cond delay="499"/>
                                          </p:stCondLst>
                                        </p:cTn>
                                        <p:tgtEl>
                                          <p:spTgt spid="1030"/>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028"/>
                                        </p:tgtEl>
                                        <p:attrNameLst>
                                          <p:attrName>style.visibility</p:attrName>
                                        </p:attrNameLst>
                                      </p:cBhvr>
                                      <p:to>
                                        <p:strVal val="visible"/>
                                      </p:to>
                                    </p:set>
                                    <p:animEffect transition="in" filter="fade">
                                      <p:cBhvr>
                                        <p:cTn id="70" dur="500"/>
                                        <p:tgtEl>
                                          <p:spTgt spid="1028"/>
                                        </p:tgtEl>
                                      </p:cBhvr>
                                    </p:animEffect>
                                  </p:child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subTnLst>
                                    <p:audio>
                                      <p:cMediaNode>
                                        <p:cTn display="0" masterRel="sameClick">
                                          <p:stCondLst>
                                            <p:cond evt="begin" delay="0">
                                              <p:tn val="74"/>
                                            </p:cond>
                                          </p:stCondLst>
                                          <p:endCondLst>
                                            <p:cond evt="onStopAudio" delay="0">
                                              <p:tgtEl>
                                                <p:sldTgt/>
                                              </p:tgtEl>
                                            </p:cond>
                                          </p:endCondLst>
                                        </p:cTn>
                                        <p:tgtEl>
                                          <p:sndTgt r:embed="rId7" name="Am-thanh-phep-thuat-www_nhacchuongvui_com.wav"/>
                                        </p:tgtEl>
                                      </p:cMediaNode>
                                    </p:audio>
                                  </p:subTnLst>
                                </p:cTn>
                              </p:par>
                            </p:childTnLst>
                          </p:cTn>
                        </p:par>
                        <p:par>
                          <p:cTn id="77" fill="hold">
                            <p:stCondLst>
                              <p:cond delay="500"/>
                            </p:stCondLst>
                            <p:childTnLst>
                              <p:par>
                                <p:cTn id="78" presetID="10" presetClass="exit" presetSubtype="0" fill="hold" nodeType="after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7" name="Am-thanh-phep-thuat-www_nhacchuongvui_com.wav"/>
                                        </p:tgtEl>
                                      </p:cMediaNode>
                                    </p:audio>
                                  </p:sub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026"/>
                                        </p:tgtEl>
                                        <p:attrNameLst>
                                          <p:attrName>style.visibility</p:attrName>
                                        </p:attrNameLst>
                                      </p:cBhvr>
                                      <p:to>
                                        <p:strVal val="visible"/>
                                      </p:to>
                                    </p:set>
                                    <p:animEffect transition="in" filter="fade">
                                      <p:cBhvr>
                                        <p:cTn id="87" dur="500"/>
                                        <p:tgtEl>
                                          <p:spTgt spid="1026"/>
                                        </p:tgtEl>
                                      </p:cBhvr>
                                    </p:animEffect>
                                  </p:childTnLst>
                                  <p:subTnLst>
                                    <p:audio>
                                      <p:cMediaNode>
                                        <p:cTn display="0" masterRel="sameClick">
                                          <p:stCondLst>
                                            <p:cond evt="begin" delay="0">
                                              <p:tn val="85"/>
                                            </p:cond>
                                          </p:stCondLst>
                                          <p:endCondLst>
                                            <p:cond evt="onStopAudio" delay="0">
                                              <p:tgtEl>
                                                <p:sldTgt/>
                                              </p:tgtEl>
                                            </p:cond>
                                          </p:endCondLst>
                                        </p:cTn>
                                        <p:tgtEl>
                                          <p:sndTgt r:embed="rId8" name="Tieng-yeah-tre-con-www_nhacchuongvui_com.wav"/>
                                        </p:tgtEl>
                                      </p:cMediaNode>
                                    </p:audio>
                                  </p:subTnLst>
                                </p:cTn>
                              </p:par>
                            </p:childTnLst>
                          </p:cTn>
                        </p:par>
                      </p:childTnLst>
                    </p:cTn>
                  </p:par>
                </p:childTnLst>
              </p:cTn>
              <p:nextCondLst>
                <p:cond evt="onClick" delay="0">
                  <p:tgtEl>
                    <p:spTgt spid="36"/>
                  </p:tgtEl>
                </p:cond>
              </p:nextCondLst>
            </p:seq>
            <p:audio>
              <p:cMediaNode vol="80000">
                <p:cTn id="88" fill="hold" display="0">
                  <p:stCondLst>
                    <p:cond delay="indefinite"/>
                  </p:stCondLst>
                  <p:endCondLst>
                    <p:cond evt="onStopAudio" delay="0">
                      <p:tgtEl>
                        <p:sldTgt/>
                      </p:tgtEl>
                    </p:cond>
                  </p:endCondLst>
                </p:cTn>
                <p:tgtEl>
                  <p:spTgt spid="3"/>
                </p:tgtEl>
              </p:cMediaNode>
            </p:audio>
            <p:audio>
              <p:cMediaNode vol="80000">
                <p:cTn id="89" fill="hold" display="0">
                  <p:stCondLst>
                    <p:cond delay="indefinite"/>
                  </p:stCondLst>
                  <p:endCondLst>
                    <p:cond evt="onStopAudio" delay="0">
                      <p:tgtEl>
                        <p:sldTgt/>
                      </p:tgtEl>
                    </p:cond>
                  </p:endCondLst>
                </p:cTn>
                <p:tgtEl>
                  <p:spTgt spid="4"/>
                </p:tgtEl>
              </p:cMediaNode>
            </p:audio>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5000" y="154379"/>
            <a:ext cx="9449719" cy="2188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t>Nghe tên tưởng ở biển khơi</a:t>
            </a:r>
            <a:br>
              <a:rPr lang="vi-VN" sz="2800" b="1" dirty="0"/>
            </a:br>
            <a:r>
              <a:rPr lang="vi-VN" sz="2800" b="1" dirty="0"/>
              <a:t>  Thực ra lại ở ngay nơi rất gần</a:t>
            </a:r>
            <a:br>
              <a:rPr lang="vi-VN" sz="2800" b="1" dirty="0"/>
            </a:br>
            <a:r>
              <a:rPr lang="vi-VN" sz="2800" b="1" dirty="0"/>
              <a:t>   Dẫu rằng đen, đỏ, tím, xanh…</a:t>
            </a:r>
            <a:br>
              <a:rPr lang="vi-VN" sz="2800" b="1" dirty="0"/>
            </a:br>
            <a:r>
              <a:rPr lang="vi-VN" sz="2800" b="1" dirty="0"/>
              <a:t>     Cũng đều vì sự học hành của ta</a:t>
            </a:r>
            <a:br>
              <a:rPr lang="vi-VN" sz="2800" b="1" dirty="0"/>
            </a:br>
            <a:r>
              <a:rPr lang="vi-VN" sz="2800" b="1" dirty="0">
                <a:solidFill>
                  <a:srgbClr val="FFC000"/>
                </a:solidFill>
              </a:rPr>
              <a:t>Là cái gì?</a:t>
            </a:r>
            <a:endParaRPr lang="vi-VN" sz="2800" b="1" dirty="0">
              <a:solidFill>
                <a:srgbClr val="FFC000"/>
              </a:solidFill>
              <a:cs typeface="Times New Roman" pitchFamily="18" charset="0"/>
            </a:endParaRPr>
          </a:p>
        </p:txBody>
      </p:sp>
      <p:sp>
        <p:nvSpPr>
          <p:cNvPr id="18" name="Rectangle 17"/>
          <p:cNvSpPr/>
          <p:nvPr/>
        </p:nvSpPr>
        <p:spPr>
          <a:xfrm>
            <a:off x="6949614"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B. Mực</a:t>
            </a:r>
          </a:p>
        </p:txBody>
      </p:sp>
      <p:sp>
        <p:nvSpPr>
          <p:cNvPr id="20" name="Rectangle 19"/>
          <p:cNvSpPr/>
          <p:nvPr/>
        </p:nvSpPr>
        <p:spPr>
          <a:xfrm>
            <a:off x="1140769" y="4733772"/>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Arial" panose="020B0604020202020204" pitchFamily="34" charset="0"/>
                <a:cs typeface="Arial" panose="020B0604020202020204" pitchFamily="34" charset="0"/>
              </a:rPr>
              <a:t>    C. Cái cặp sách </a:t>
            </a:r>
          </a:p>
        </p:txBody>
      </p:sp>
      <p:sp>
        <p:nvSpPr>
          <p:cNvPr id="21" name="Rectangle 20"/>
          <p:cNvSpPr/>
          <p:nvPr/>
        </p:nvSpPr>
        <p:spPr>
          <a:xfrm>
            <a:off x="6949614"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D. Bút viết</a:t>
            </a:r>
          </a:p>
        </p:txBody>
      </p:sp>
      <p:sp>
        <p:nvSpPr>
          <p:cNvPr id="22" name="Rectangle 21"/>
          <p:cNvSpPr/>
          <p:nvPr/>
        </p:nvSpPr>
        <p:spPr>
          <a:xfrm>
            <a:off x="1118235"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Arial" panose="020B0604020202020204" pitchFamily="34" charset="0"/>
                <a:cs typeface="Arial" panose="020B0604020202020204" pitchFamily="34" charset="0"/>
              </a:rPr>
              <a:t>    A. </a:t>
            </a:r>
            <a:r>
              <a:rPr lang="vi-VN" sz="3600" b="1" dirty="0">
                <a:solidFill>
                  <a:schemeClr val="bg1"/>
                </a:solidFill>
                <a:latin typeface="Arial" panose="020B0604020202020204" pitchFamily="34" charset="0"/>
                <a:cs typeface="Arial" panose="020B0604020202020204" pitchFamily="34" charset="0"/>
              </a:rPr>
              <a:t>Bút màu</a:t>
            </a:r>
            <a:endParaRPr lang="en-US" sz="3600" b="1" dirty="0">
              <a:solidFill>
                <a:schemeClr val="bg1"/>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5303"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0592"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6183"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989"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32482" y="1993410"/>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ction="ppaction://hlinksldjump"/>
          </p:cNvPr>
          <p:cNvPicPr>
            <a:picLocks noChangeAspect="1"/>
          </p:cNvPicPr>
          <p:nvPr/>
        </p:nvPicPr>
        <p:blipFill>
          <a:blip r:embed="rId13"/>
          <a:stretch>
            <a:fillRect/>
          </a:stretch>
        </p:blipFill>
        <p:spPr>
          <a:xfrm>
            <a:off x="795" y="5724910"/>
            <a:ext cx="2517035" cy="1054326"/>
          </a:xfrm>
          <a:prstGeom prst="rect">
            <a:avLst/>
          </a:prstGeom>
        </p:spPr>
      </p:pic>
      <p:sp>
        <p:nvSpPr>
          <p:cNvPr id="13" name="Right Arrow 12">
            <a:hlinkClick r:id="rId14" action="ppaction://hlinksldjump"/>
          </p:cNvPr>
          <p:cNvSpPr/>
          <p:nvPr/>
        </p:nvSpPr>
        <p:spPr>
          <a:xfrm>
            <a:off x="11106621" y="108578"/>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pic>
        <p:nvPicPr>
          <p:cNvPr id="2" name="Bản gh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3139" y="6181211"/>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337929" y="6248400"/>
            <a:ext cx="609600" cy="609600"/>
          </a:xfrm>
          <a:prstGeom prst="rect">
            <a:avLst/>
          </a:prstGeom>
        </p:spPr>
      </p:pic>
    </p:spTree>
    <p:extLst>
      <p:ext uri="{BB962C8B-B14F-4D97-AF65-F5344CB8AC3E}">
        <p14:creationId xmlns:p14="http://schemas.microsoft.com/office/powerpoint/2010/main" val="821559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2"/>
                                        </p:tgtEl>
                                      </p:cBhvr>
                                    </p:cmd>
                                  </p:childTnLst>
                                </p:cTn>
                              </p:par>
                            </p:childTnLst>
                          </p:cTn>
                        </p:par>
                        <p:par>
                          <p:cTn id="7" fill="hold">
                            <p:stCondLst>
                              <p:cond delay="17995"/>
                            </p:stCondLst>
                            <p:childTnLst>
                              <p:par>
                                <p:cTn id="8" presetID="1" presetClass="mediacall" presetSubtype="0" fill="hold" nodeType="afterEffect">
                                  <p:stCondLst>
                                    <p:cond delay="250"/>
                                  </p:stCondLst>
                                  <p:childTnLst>
                                    <p:cmd type="call" cmd="playFrom(0.0)">
                                      <p:cBhvr>
                                        <p:cTn id="9"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nextCondLst>
                <p:cond evt="onClick" delay="0">
                  <p:tgtEl>
                    <p:spTgt spid="18"/>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9" action="ppaction://hlinksldjump"/>
          </p:cNvPr>
          <p:cNvPicPr>
            <a:picLocks noChangeAspect="1"/>
          </p:cNvPicPr>
          <p:nvPr/>
        </p:nvPicPr>
        <p:blipFill>
          <a:blip r:embed="rId10"/>
          <a:stretch>
            <a:fillRect/>
          </a:stretch>
        </p:blipFill>
        <p:spPr>
          <a:xfrm>
            <a:off x="-255854" y="5689020"/>
            <a:ext cx="2872383" cy="1214291"/>
          </a:xfrm>
          <a:prstGeom prst="rect">
            <a:avLst/>
          </a:prstGeom>
        </p:spPr>
      </p:pic>
      <p:sp>
        <p:nvSpPr>
          <p:cNvPr id="5" name="Rectangle 4"/>
          <p:cNvSpPr/>
          <p:nvPr/>
        </p:nvSpPr>
        <p:spPr>
          <a:xfrm>
            <a:off x="2133600" y="236392"/>
            <a:ext cx="9221119" cy="2014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   Ruột dài từ mũi đến chân</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Bé tô, bé vẽ ruột dần mòn theo.</a:t>
            </a:r>
          </a:p>
          <a:p>
            <a:pPr algn="ctr"/>
            <a:r>
              <a:rPr lang="vi-VN" sz="3600" b="1" dirty="0">
                <a:latin typeface="Arial" panose="020B0604020202020204" pitchFamily="34" charset="0"/>
                <a:cs typeface="Arial" panose="020B0604020202020204" pitchFamily="34" charset="0"/>
              </a:rPr>
              <a:t>              </a:t>
            </a:r>
            <a:r>
              <a:rPr lang="vi-VN" sz="3600" b="1" dirty="0">
                <a:solidFill>
                  <a:srgbClr val="FFC000"/>
                </a:solidFill>
                <a:latin typeface="Arial" panose="020B0604020202020204" pitchFamily="34" charset="0"/>
                <a:cs typeface="Arial" panose="020B0604020202020204" pitchFamily="34" charset="0"/>
              </a:rPr>
              <a:t>Là cái gì?</a:t>
            </a:r>
          </a:p>
        </p:txBody>
      </p:sp>
      <p:sp>
        <p:nvSpPr>
          <p:cNvPr id="6" name="Rectangle 5"/>
          <p:cNvSpPr/>
          <p:nvPr/>
        </p:nvSpPr>
        <p:spPr>
          <a:xfrm>
            <a:off x="7386659"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D. Bút chì</a:t>
            </a:r>
          </a:p>
        </p:txBody>
      </p:sp>
      <p:sp>
        <p:nvSpPr>
          <p:cNvPr id="7" name="Rectangle 6"/>
          <p:cNvSpPr/>
          <p:nvPr/>
        </p:nvSpPr>
        <p:spPr>
          <a:xfrm>
            <a:off x="2010432"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C. Bút bi</a:t>
            </a:r>
          </a:p>
        </p:txBody>
      </p:sp>
      <p:sp>
        <p:nvSpPr>
          <p:cNvPr id="8" name="Rectangle 7"/>
          <p:cNvSpPr/>
          <p:nvPr/>
        </p:nvSpPr>
        <p:spPr>
          <a:xfrm>
            <a:off x="7386659"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B. Bút lông</a:t>
            </a:r>
          </a:p>
        </p:txBody>
      </p:sp>
      <p:sp>
        <p:nvSpPr>
          <p:cNvPr id="9" name="Rectangle 8"/>
          <p:cNvSpPr/>
          <p:nvPr/>
        </p:nvSpPr>
        <p:spPr>
          <a:xfrm>
            <a:off x="1981200"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A. Bút màu</a:t>
            </a:r>
          </a:p>
        </p:txBody>
      </p:sp>
      <p:pic>
        <p:nvPicPr>
          <p:cNvPr id="10"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90483" y="3053288"/>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1512" y="3140328"/>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5026" y="4727122"/>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802" y="4750289"/>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024952" y="1671538"/>
            <a:ext cx="4975464" cy="5042700"/>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a:hlinkClick r:id="rId14" action="ppaction://hlinksldjump"/>
          </p:cNvPr>
          <p:cNvSpPr/>
          <p:nvPr/>
        </p:nvSpPr>
        <p:spPr>
          <a:xfrm>
            <a:off x="11091081"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3786" y="6277228"/>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31940" y="6173362"/>
            <a:ext cx="609600" cy="609600"/>
          </a:xfrm>
          <a:prstGeom prst="rect">
            <a:avLst/>
          </a:prstGeom>
        </p:spPr>
      </p:pic>
    </p:spTree>
    <p:extLst>
      <p:ext uri="{BB962C8B-B14F-4D97-AF65-F5344CB8AC3E}">
        <p14:creationId xmlns:p14="http://schemas.microsoft.com/office/powerpoint/2010/main" val="1298495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2"/>
                                        </p:tgtEl>
                                      </p:cBhvr>
                                    </p:cmd>
                                  </p:childTnLst>
                                </p:cTn>
                              </p:par>
                            </p:childTnLst>
                          </p:cTn>
                        </p:par>
                        <p:par>
                          <p:cTn id="7" fill="hold">
                            <p:stCondLst>
                              <p:cond delay="13331"/>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57" y="5402954"/>
            <a:ext cx="2353400" cy="1429019"/>
          </a:xfrm>
          <a:prstGeom prst="rect">
            <a:avLst/>
          </a:prstGeom>
        </p:spPr>
      </p:pic>
      <p:sp>
        <p:nvSpPr>
          <p:cNvPr id="15" name="Rectangle 14"/>
          <p:cNvSpPr/>
          <p:nvPr/>
        </p:nvSpPr>
        <p:spPr>
          <a:xfrm>
            <a:off x="1371601" y="74719"/>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Cái gì thường vẫn để đo</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Giúp anh học trò kẻ, vẽ thường xuyên?</a:t>
            </a:r>
          </a:p>
          <a:p>
            <a:pPr algn="ctr"/>
            <a:r>
              <a:rPr lang="vi-VN" sz="3600" b="1" dirty="0">
                <a:solidFill>
                  <a:srgbClr val="FFC000"/>
                </a:solidFill>
                <a:latin typeface="Arial" panose="020B0604020202020204" pitchFamily="34" charset="0"/>
                <a:cs typeface="Arial" panose="020B0604020202020204" pitchFamily="34" charset="0"/>
              </a:rPr>
              <a:t>Là cái gì?</a:t>
            </a:r>
          </a:p>
          <a:p>
            <a:pPr algn="ctr"/>
            <a:endParaRPr lang="vi-VN" sz="3600" b="1" dirty="0">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934252"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A. </a:t>
            </a:r>
            <a:r>
              <a:rPr lang="vi-VN" sz="4000" b="1" dirty="0">
                <a:solidFill>
                  <a:prstClr val="white"/>
                </a:solidFill>
                <a:latin typeface="Arial" panose="020B0604020202020204" pitchFamily="34" charset="0"/>
                <a:cs typeface="Arial" panose="020B0604020202020204" pitchFamily="34" charset="0"/>
              </a:rPr>
              <a:t>Thước kẻ.</a:t>
            </a:r>
            <a:endParaRPr lang="en-US" sz="4000" b="1" dirty="0">
              <a:solidFill>
                <a:prstClr val="white"/>
              </a:solidFill>
              <a:latin typeface="Arial" panose="020B0604020202020204" pitchFamily="34" charset="0"/>
              <a:cs typeface="Arial" panose="020B0604020202020204" pitchFamily="34" charset="0"/>
            </a:endParaRPr>
          </a:p>
        </p:txBody>
      </p:sp>
      <p:sp>
        <p:nvSpPr>
          <p:cNvPr id="20" name="Rectangle 19"/>
          <p:cNvSpPr/>
          <p:nvPr/>
        </p:nvSpPr>
        <p:spPr>
          <a:xfrm>
            <a:off x="934252"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C.</a:t>
            </a:r>
            <a:r>
              <a:rPr lang="vi-VN" sz="4000" b="1" dirty="0">
                <a:solidFill>
                  <a:prstClr val="white"/>
                </a:solidFill>
                <a:latin typeface="Arial" panose="020B0604020202020204" pitchFamily="34" charset="0"/>
                <a:cs typeface="Arial" panose="020B0604020202020204" pitchFamily="34" charset="0"/>
              </a:rPr>
              <a:t> Bút chì</a:t>
            </a:r>
            <a:endParaRPr lang="en-US" sz="4000" b="1" dirty="0">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6728325" y="4740679"/>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D. Bút màu</a:t>
            </a:r>
          </a:p>
        </p:txBody>
      </p:sp>
      <p:sp>
        <p:nvSpPr>
          <p:cNvPr id="22" name="Rectangle 21"/>
          <p:cNvSpPr/>
          <p:nvPr/>
        </p:nvSpPr>
        <p:spPr>
          <a:xfrm>
            <a:off x="6671527"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B. </a:t>
            </a:r>
            <a:r>
              <a:rPr lang="vi-VN" sz="4000" b="1" dirty="0">
                <a:solidFill>
                  <a:prstClr val="white"/>
                </a:solidFill>
                <a:latin typeface="Arial" panose="020B0604020202020204" pitchFamily="34" charset="0"/>
                <a:cs typeface="Arial" panose="020B0604020202020204" pitchFamily="34" charset="0"/>
              </a:rPr>
              <a:t>Com pa</a:t>
            </a:r>
            <a:endParaRPr lang="en-US" sz="4000" b="1" dirty="0">
              <a:solidFill>
                <a:prstClr val="white"/>
              </a:solidFill>
              <a:latin typeface="Arial" panose="020B0604020202020204" pitchFamily="34" charset="0"/>
              <a:cs typeface="Arial" panose="020B0604020202020204" pitchFamily="34" charset="0"/>
            </a:endParaRPr>
          </a:p>
        </p:txBody>
      </p:sp>
      <p:pic>
        <p:nvPicPr>
          <p:cNvPr id="2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3105"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4325"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5222"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4717" y="3800234"/>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10159" y="1331615"/>
            <a:ext cx="5581381" cy="5656806"/>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hlinkClick r:id="rId17" action="ppaction://hlinksldjump"/>
          </p:cNvPr>
          <p:cNvSpPr/>
          <p:nvPr/>
        </p:nvSpPr>
        <p:spPr>
          <a:xfrm>
            <a:off x="11170315" y="42173"/>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73794" y="6264358"/>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028089" y="6117463"/>
            <a:ext cx="609600" cy="609600"/>
          </a:xfrm>
          <a:prstGeom prst="rect">
            <a:avLst/>
          </a:prstGeom>
        </p:spPr>
      </p:pic>
    </p:spTree>
    <p:extLst>
      <p:ext uri="{BB962C8B-B14F-4D97-AF65-F5344CB8AC3E}">
        <p14:creationId xmlns:p14="http://schemas.microsoft.com/office/powerpoint/2010/main" val="1651644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8" fill="hold"/>
                                        <p:tgtEl>
                                          <p:spTgt spid="2"/>
                                        </p:tgtEl>
                                      </p:cBhvr>
                                    </p:cmd>
                                  </p:childTnLst>
                                </p:cTn>
                              </p:par>
                            </p:childTnLst>
                          </p:cTn>
                        </p:par>
                        <p:par>
                          <p:cTn id="7" fill="hold">
                            <p:stCondLst>
                              <p:cond delay="14168"/>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7"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27"/>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nextCondLst>
                <p:cond evt="onClick" delay="0">
                  <p:tgtEl>
                    <p:spTgt spid="18"/>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7112" y="390767"/>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Áo màu ngoài, ruột trắng tinh</a:t>
            </a:r>
          </a:p>
          <a:p>
            <a:pPr algn="ctr"/>
            <a:r>
              <a:rPr lang="en-US" sz="3600" b="1" dirty="0">
                <a:solidFill>
                  <a:prstClr val="white"/>
                </a:solidFill>
                <a:latin typeface="Arial" panose="020B0604020202020204" pitchFamily="34" charset="0"/>
                <a:cs typeface="Arial" panose="020B0604020202020204" pitchFamily="34" charset="0"/>
              </a:rPr>
              <a:t> Đợi chữ xinh </a:t>
            </a:r>
            <a:r>
              <a:rPr lang="en-US" sz="3600" b="1" dirty="0" err="1">
                <a:solidFill>
                  <a:prstClr val="white"/>
                </a:solidFill>
                <a:latin typeface="Arial" panose="020B0604020202020204" pitchFamily="34" charset="0"/>
                <a:cs typeface="Arial" panose="020B0604020202020204" pitchFamily="34" charset="0"/>
              </a:rPr>
              <a:t>xinh</a:t>
            </a:r>
            <a:r>
              <a:rPr lang="en-US" sz="3600" b="1" dirty="0">
                <a:solidFill>
                  <a:prstClr val="white"/>
                </a:solidFill>
                <a:latin typeface="Arial" panose="020B0604020202020204" pitchFamily="34" charset="0"/>
                <a:cs typeface="Arial" panose="020B0604020202020204" pitchFamily="34" charset="0"/>
              </a:rPr>
              <a:t> sẽ hiện lên dòng</a:t>
            </a:r>
          </a:p>
          <a:p>
            <a:pPr algn="ctr"/>
            <a:r>
              <a:rPr lang="vi-VN" sz="3600" b="1" dirty="0">
                <a:solidFill>
                  <a:srgbClr val="FFC000"/>
                </a:solidFill>
                <a:latin typeface="Arial" panose="020B0604020202020204" pitchFamily="34" charset="0"/>
                <a:cs typeface="Arial" panose="020B0604020202020204" pitchFamily="34" charset="0"/>
              </a:rPr>
              <a:t>Là cái gì?</a:t>
            </a:r>
          </a:p>
          <a:p>
            <a:pPr algn="ctr"/>
            <a:endParaRPr lang="en-US" sz="36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6746075"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B.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vở</a:t>
            </a:r>
            <a:endParaRPr lang="en-US" sz="40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911528"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C.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sách</a:t>
            </a:r>
            <a:endParaRPr lang="en-US" sz="4000" b="1"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6705601"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D. </a:t>
            </a:r>
            <a:r>
              <a:rPr lang="en-US" sz="4000" b="1" dirty="0" err="1">
                <a:solidFill>
                  <a:prstClr val="white"/>
                </a:solidFill>
                <a:latin typeface="Arial" panose="020B0604020202020204" pitchFamily="34" charset="0"/>
                <a:cs typeface="Arial" panose="020B0604020202020204" pitchFamily="34" charset="0"/>
              </a:rPr>
              <a:t>Tất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cả</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đáp</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án</a:t>
            </a:r>
            <a:r>
              <a:rPr lang="en-US" sz="4000" b="1" dirty="0">
                <a:solidFill>
                  <a:prstClr val="white"/>
                </a:solidFill>
                <a:latin typeface="Arial" panose="020B0604020202020204" pitchFamily="34" charset="0"/>
                <a:cs typeface="Arial" panose="020B0604020202020204" pitchFamily="34" charset="0"/>
              </a:rPr>
              <a:t> A, B, C </a:t>
            </a:r>
            <a:r>
              <a:rPr lang="en-US" sz="4000" b="1" dirty="0" err="1">
                <a:solidFill>
                  <a:prstClr val="white"/>
                </a:solidFill>
                <a:latin typeface="Arial" panose="020B0604020202020204" pitchFamily="34" charset="0"/>
                <a:cs typeface="Arial" panose="020B0604020202020204" pitchFamily="34" charset="0"/>
              </a:rPr>
              <a:t>đều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đúng</a:t>
            </a:r>
            <a:endParaRPr lang="en-US" sz="4000" b="1"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929784"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prstClr val="white"/>
                </a:solidFill>
                <a:latin typeface="Arial" panose="020B0604020202020204" pitchFamily="34" charset="0"/>
                <a:cs typeface="Arial" panose="020B0604020202020204" pitchFamily="34" charset="0"/>
              </a:rPr>
              <a:t>A. </a:t>
            </a:r>
            <a:r>
              <a:rPr lang="en-US" sz="4000" b="1" dirty="0" err="1">
                <a:solidFill>
                  <a:prstClr val="white"/>
                </a:solidFill>
                <a:latin typeface="Arial" panose="020B0604020202020204" pitchFamily="34" charset="0"/>
                <a:cs typeface="Arial" panose="020B0604020202020204" pitchFamily="34" charset="0"/>
              </a:rPr>
              <a:t>Quyển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truyện</a:t>
            </a:r>
            <a:endParaRPr lang="en-US" sz="4000" b="1" dirty="0">
              <a:solidFill>
                <a:prstClr val="white"/>
              </a:solidFill>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920"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307"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975"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937"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913107" y="1317450"/>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5532" y="5333485"/>
            <a:ext cx="3299778" cy="1458182"/>
          </a:xfrm>
          <a:prstGeom prst="rect">
            <a:avLst/>
          </a:prstGeom>
        </p:spPr>
      </p:pic>
      <p:sp>
        <p:nvSpPr>
          <p:cNvPr id="15" name="Right Arrow 14">
            <a:hlinkClick r:id="rId14" action="ppaction://hlinksldjump"/>
          </p:cNvPr>
          <p:cNvSpPr/>
          <p:nvPr/>
        </p:nvSpPr>
        <p:spPr>
          <a:xfrm>
            <a:off x="1104778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Arial" panose="020B0604020202020204" pitchFamily="34" charset="0"/>
              <a:cs typeface="Arial" panose="020B0604020202020204" pitchFamily="34" charset="0"/>
            </a:endParaRPr>
          </a:p>
        </p:txBody>
      </p:sp>
      <p:pic>
        <p:nvPicPr>
          <p:cNvPr id="2" name="Bản ghi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68517" y="6248400"/>
            <a:ext cx="609600" cy="609600"/>
          </a:xfrm>
          <a:prstGeom prst="rect">
            <a:avLst/>
          </a:prstGeom>
        </p:spPr>
      </p:pic>
      <p:pic>
        <p:nvPicPr>
          <p:cNvPr id="3" name="Am-thanh-dem-nguoc-het-gi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38974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4" fill="hold"/>
                                        <p:tgtEl>
                                          <p:spTgt spid="2"/>
                                        </p:tgtEl>
                                      </p:cBhvr>
                                    </p:cmd>
                                  </p:childTnLst>
                                </p:cTn>
                              </p:par>
                            </p:childTnLst>
                          </p:cTn>
                        </p:par>
                        <p:par>
                          <p:cTn id="7" fill="hold">
                            <p:stCondLst>
                              <p:cond delay="17064"/>
                            </p:stCondLst>
                            <p:childTnLst>
                              <p:par>
                                <p:cTn id="8" presetID="1" presetClass="mediacall" presetSubtype="0" fill="hold" nodeType="afterEffect">
                                  <p:stCondLst>
                                    <p:cond delay="0"/>
                                  </p:stCondLst>
                                  <p:childTnLst>
                                    <p:cmd type="call" cmd="playFrom(0.0)">
                                      <p:cBhvr>
                                        <p:cTn id="9" dur="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Am-thanh-tra-loi-sai-www_nhacchuongvui_com.wav"/>
                                        </p:tgtEl>
                                      </p:cMediaNode>
                                    </p:audio>
                                  </p:sub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1500"/>
                            </p:stCondLst>
                            <p:childTnLst>
                              <p:par>
                                <p:cTn id="19" presetID="10" presetClass="exit" presetSubtype="0" fill="hold" nodeType="afterEffect">
                                  <p:stCondLst>
                                    <p:cond delay="9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Am-thanh-tra-loi-sai-www_nhacchuongvui_com.wav"/>
                                        </p:tgtEl>
                                      </p:cMediaNode>
                                    </p:audio>
                                  </p:sub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p:stCondLst>
                              <p:cond delay="1500"/>
                            </p:stCondLst>
                            <p:childTnLst>
                              <p:par>
                                <p:cTn id="31" presetID="10" presetClass="exit" presetSubtype="0" fill="hold" nodeType="afterEffect">
                                  <p:stCondLst>
                                    <p:cond delay="11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Am-thanh-tra-loi-sai-www_nhacchuongvui_com.wav"/>
                                        </p:tgtEl>
                                      </p:cMediaNode>
                                    </p:audio>
                                  </p:subTnLst>
                                </p:cTn>
                              </p:par>
                            </p:childTnLst>
                          </p:cTn>
                        </p:par>
                        <p:par>
                          <p:cTn id="39" fill="hold">
                            <p:stCondLst>
                              <p:cond delay="0"/>
                            </p:stCondLst>
                            <p:childTnLst>
                              <p:par>
                                <p:cTn id="40" presetID="1" presetClass="entr" presetSubtype="0" fill="hold" nodeType="afterEffect">
                                  <p:stCondLst>
                                    <p:cond delay="1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0" presetClass="exit" presetSubtype="0" fill="hold" nodeType="afterEffect">
                                  <p:stCondLst>
                                    <p:cond delay="11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Am-thanh-tra-loi-dung-www_nhacchuongvui_com.wav"/>
                                        </p:tgtEl>
                                      </p:cMediaNode>
                                    </p:audio>
                                  </p:sub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nextCondLst>
                <p:cond evt="onClick" delay="0">
                  <p:tgtEl>
                    <p:spTgt spid="6"/>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prstClr val="white"/>
                </a:solidFill>
                <a:latin typeface="Arial" panose="020B0604020202020204" pitchFamily="34" charset="0"/>
                <a:ea typeface="Arial-Rounded" panose="020B0500000000000000" pitchFamily="34" charset="0"/>
                <a:cs typeface="Arial" panose="020B0604020202020204" pitchFamily="34" charset="0"/>
              </a:rPr>
              <a:t>Bài</a:t>
            </a:r>
            <a:r>
              <a:rPr lang="en-US" altLang="zh-CN" sz="48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p>
          <a:p>
            <a:pPr algn="ctr"/>
            <a:r>
              <a:rPr lang="en-US" altLang="zh-CN" sz="4800" b="1" dirty="0">
                <a:solidFill>
                  <a:prstClr val="white"/>
                </a:solidFill>
                <a:latin typeface="Arial" panose="020B0604020202020204" pitchFamily="34" charset="0"/>
                <a:ea typeface="Arial-Rounded" panose="020B0500000000000000" pitchFamily="34" charset="0"/>
                <a:cs typeface="Arial" panose="020B0604020202020204" pitchFamily="34" charset="0"/>
              </a:rPr>
              <a:t>16</a:t>
            </a:r>
            <a:endParaRPr lang="zh-CN" altLang="en-US" sz="480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4667936" y="3005475"/>
            <a:ext cx="3825467" cy="923330"/>
          </a:xfrm>
          <a:prstGeom prst="rect">
            <a:avLst/>
          </a:prstGeom>
          <a:noFill/>
        </p:spPr>
        <p:txBody>
          <a:bodyPr wrap="square" rtlCol="0">
            <a:spAutoFit/>
          </a:bodyPr>
          <a:lstStyle/>
          <a:p>
            <a:r>
              <a:rPr lang="en-US" altLang="zh-CN" sz="5400" dirty="0">
                <a:solidFill>
                  <a:srgbClr val="FF0000"/>
                </a:solidFill>
                <a:latin typeface="Arial" panose="020B0604020202020204" pitchFamily="34" charset="0"/>
                <a:ea typeface="思源黑体 CN Bold" panose="020B0800000000000000" pitchFamily="34" charset="-122"/>
                <a:cs typeface="Arial" panose="020B0604020202020204" pitchFamily="34" charset="0"/>
              </a:rPr>
              <a:t>Luyện tập </a:t>
            </a:r>
            <a:endParaRPr lang="zh-CN" altLang="en-US" sz="540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796553" y="1240019"/>
            <a:ext cx="8893088" cy="923330"/>
          </a:xfrm>
          <a:prstGeom prst="rect">
            <a:avLst/>
          </a:prstGeom>
          <a:noFill/>
        </p:spPr>
        <p:txBody>
          <a:bodyPr wrap="square" rtlCol="0">
            <a:spAutoFit/>
          </a:bodyPr>
          <a:lstStyle/>
          <a:p>
            <a:pPr algn="ct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Khi</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trang</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sách</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mở</a:t>
            </a:r>
            <a:r>
              <a:rPr lang="en-US" altLang="zh-CN"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rPr>
              <a:t> </a:t>
            </a:r>
            <a:r>
              <a:rPr lang="en-US" altLang="zh-CN" sz="5400" b="1" dirty="0" err="1">
                <a:solidFill>
                  <a:srgbClr val="0070C0"/>
                </a:solidFill>
                <a:latin typeface="Arial" panose="020B0604020202020204" pitchFamily="34" charset="0"/>
                <a:ea typeface="思源黑体 CN Bold" panose="020B0800000000000000" pitchFamily="34" charset="-122"/>
                <a:cs typeface="Arial" panose="020B0604020202020204" pitchFamily="34" charset="0"/>
              </a:rPr>
              <a:t>ra</a:t>
            </a:r>
            <a:endParaRPr lang="zh-CN" altLang="en-US" sz="5400" b="1" dirty="0">
              <a:solidFill>
                <a:srgbClr val="0070C0"/>
              </a:solidFill>
              <a:latin typeface="Arial" panose="020B0604020202020204" pitchFamily="34" charset="0"/>
              <a:ea typeface="思源黑体 CN Bold" panose="020B0800000000000000" pitchFamily="34" charset="-122"/>
              <a:cs typeface="Arial" panose="020B0604020202020204" pitchFamily="34"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
        <p:nvSpPr>
          <p:cNvPr id="17" name="文本框 22">
            <a:extLst>
              <a:ext uri="{FF2B5EF4-FFF2-40B4-BE49-F238E27FC236}">
                <a16:creationId xmlns:a16="http://schemas.microsoft.com/office/drawing/2014/main" id="{4AEE775C-168E-485E-ABF3-70F73CDBE3E5}"/>
              </a:ext>
            </a:extLst>
          </p:cNvPr>
          <p:cNvSpPr txBox="1"/>
          <p:nvPr/>
        </p:nvSpPr>
        <p:spPr>
          <a:xfrm>
            <a:off x="1223682" y="4171306"/>
            <a:ext cx="10257714" cy="1323439"/>
          </a:xfrm>
          <a:prstGeom prst="rect">
            <a:avLst/>
          </a:prstGeom>
          <a:noFill/>
        </p:spPr>
        <p:txBody>
          <a:bodyPr wrap="square" rtlCol="0">
            <a:spAutoFit/>
          </a:bodyPr>
          <a:lstStyle/>
          <a:p>
            <a:pPr algn="ctr"/>
            <a:r>
              <a:rPr lang="en-US" altLang="zh-CN"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rPr>
              <a:t>Từ ngữ chỉ đặc điểm; Câu nêu đặc điểm; Dấu chấm, dấu chấm hỏi – </a:t>
            </a:r>
            <a:r>
              <a:rPr lang="en-US" altLang="zh-CN" sz="4000" b="1" dirty="0" err="1">
                <a:solidFill>
                  <a:srgbClr val="00B0F0"/>
                </a:solidFill>
                <a:latin typeface="Arial" panose="020B0604020202020204" pitchFamily="34" charset="0"/>
                <a:ea typeface="思源黑体 CN Bold" panose="020B0800000000000000" pitchFamily="34" charset="-122"/>
                <a:cs typeface="Arial" panose="020B0604020202020204" pitchFamily="34" charset="0"/>
              </a:rPr>
              <a:t>tr</a:t>
            </a:r>
            <a:r>
              <a:rPr lang="en-US" altLang="zh-CN"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rPr>
              <a:t> 68</a:t>
            </a:r>
            <a:endParaRPr lang="zh-CN" altLang="en-US" sz="4000" b="1" dirty="0">
              <a:solidFill>
                <a:srgbClr val="00B0F0"/>
              </a:solidFill>
              <a:latin typeface="Arial" panose="020B0604020202020204" pitchFamily="34" charset="0"/>
              <a:ea typeface="思源黑体 CN Bold" panose="020B0800000000000000" pitchFamily="34" charset="-122"/>
              <a:cs typeface="Arial" panose="020B0604020202020204" pitchFamily="34" charset="0"/>
            </a:endParaRPr>
          </a:p>
        </p:txBody>
      </p:sp>
    </p:spTree>
    <p:extLst>
      <p:ext uri="{BB962C8B-B14F-4D97-AF65-F5344CB8AC3E}">
        <p14:creationId xmlns:p14="http://schemas.microsoft.com/office/powerpoint/2010/main" val="42056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arn(inVertical)">
                                      <p:cBhvr>
                                        <p:cTn id="2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1120</Words>
  <Application>Microsoft Office PowerPoint</Application>
  <PresentationFormat>Widescreen</PresentationFormat>
  <Paragraphs>168</Paragraphs>
  <Slides>22</Slides>
  <Notes>10</Notes>
  <HiddenSlides>0</HiddenSlides>
  <MMClips>11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等线</vt:lpstr>
      <vt:lpstr>等线</vt:lpstr>
      <vt:lpstr>等线 Light</vt:lpstr>
      <vt:lpstr>Arial</vt:lpstr>
      <vt:lpstr>Calibri</vt:lpstr>
      <vt:lpstr>Calibri Light</vt:lpstr>
      <vt:lpstr>Raleway</vt:lpstr>
      <vt:lpstr>Times New Roman</vt:lpstr>
      <vt:lpstr>Wingdings</vt:lpstr>
      <vt:lpstr>Office Theme</vt:lpstr>
      <vt:lpstr>1_Office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254</cp:revision>
  <dcterms:created xsi:type="dcterms:W3CDTF">2021-06-15T15:52:51Z</dcterms:created>
  <dcterms:modified xsi:type="dcterms:W3CDTF">2023-07-20T16:27:02Z</dcterms:modified>
</cp:coreProperties>
</file>