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32"/>
  </p:notesMasterIdLst>
  <p:sldIdLst>
    <p:sldId id="358" r:id="rId3"/>
    <p:sldId id="327" r:id="rId4"/>
    <p:sldId id="305" r:id="rId5"/>
    <p:sldId id="282" r:id="rId6"/>
    <p:sldId id="283" r:id="rId7"/>
    <p:sldId id="284" r:id="rId8"/>
    <p:sldId id="285" r:id="rId9"/>
    <p:sldId id="286" r:id="rId10"/>
    <p:sldId id="313" r:id="rId11"/>
    <p:sldId id="332" r:id="rId12"/>
    <p:sldId id="314" r:id="rId13"/>
    <p:sldId id="359" r:id="rId14"/>
    <p:sldId id="361" r:id="rId15"/>
    <p:sldId id="316" r:id="rId16"/>
    <p:sldId id="317" r:id="rId17"/>
    <p:sldId id="318" r:id="rId18"/>
    <p:sldId id="319" r:id="rId19"/>
    <p:sldId id="328" r:id="rId20"/>
    <p:sldId id="320" r:id="rId21"/>
    <p:sldId id="321" r:id="rId22"/>
    <p:sldId id="357" r:id="rId23"/>
    <p:sldId id="354" r:id="rId24"/>
    <p:sldId id="352" r:id="rId25"/>
    <p:sldId id="334" r:id="rId26"/>
    <p:sldId id="351" r:id="rId27"/>
    <p:sldId id="366" r:id="rId28"/>
    <p:sldId id="367" r:id="rId29"/>
    <p:sldId id="364" r:id="rId30"/>
    <p:sldId id="365" r:id="rId31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Arial-SGK-TV" panose="020B0604020202020204" charset="0"/>
      <p:regular r:id="rId37"/>
      <p:bold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Questrial" pitchFamily="2" charset="-93"/>
      <p:regular r:id="rId44"/>
    </p:embeddedFont>
    <p:embeddedFont>
      <p:font typeface="Tahoma" panose="020B0604030504040204" pitchFamily="34" charset="0"/>
      <p:regular r:id="rId45"/>
      <p:bold r:id="rId46"/>
    </p:embeddedFont>
  </p:embeddedFontLst>
  <p:custDataLst>
    <p:tags r:id="rId47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39"/>
  </p:normalViewPr>
  <p:slideViewPr>
    <p:cSldViewPr showGuides="1">
      <p:cViewPr varScale="1">
        <p:scale>
          <a:sx n="69" d="100"/>
          <a:sy n="69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0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20</a:t>
            </a:fld>
            <a:endParaRPr lang="en-US" sz="1200" dirty="0"/>
          </a:p>
        </p:txBody>
      </p:sp>
      <p:sp>
        <p:nvSpPr>
          <p:cNvPr id="26627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20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662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5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1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59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1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1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959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400" lvl="1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1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4pPr>
            <a:lvl5pPr marL="2286000" lvl="4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999"/>
            </a:lvl5pPr>
            <a:lvl6pPr marL="2743200" lvl="5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200400" lvl="6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7600" lvl="7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4800" lvl="8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1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1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2.png"/><Relationship Id="rId18" Type="http://schemas.openxmlformats.org/officeDocument/2006/relationships/image" Target="../media/image26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1.emf"/><Relationship Id="rId17" Type="http://schemas.openxmlformats.org/officeDocument/2006/relationships/image" Target="../media/image25.emf"/><Relationship Id="rId2" Type="http://schemas.openxmlformats.org/officeDocument/2006/relationships/tags" Target="../tags/tag3.xml"/><Relationship Id="rId16" Type="http://schemas.openxmlformats.org/officeDocument/2006/relationships/image" Target="../media/image24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0.emf"/><Relationship Id="rId5" Type="http://schemas.openxmlformats.org/officeDocument/2006/relationships/tags" Target="../tags/tag6.xml"/><Relationship Id="rId15" Type="http://schemas.openxmlformats.org/officeDocument/2006/relationships/image" Target="../media/image23.emf"/><Relationship Id="rId10" Type="http://schemas.openxmlformats.org/officeDocument/2006/relationships/image" Target="../media/image19.png"/><Relationship Id="rId19" Type="http://schemas.openxmlformats.org/officeDocument/2006/relationships/image" Target="../media/image27.emf"/><Relationship Id="rId4" Type="http://schemas.openxmlformats.org/officeDocument/2006/relationships/tags" Target="../tags/tag5.xml"/><Relationship Id="rId9" Type="http://schemas.openxmlformats.org/officeDocument/2006/relationships/notesSlide" Target="../notesSlides/notesSlide6.xml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91" y="6143625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138104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 g      Gi   gi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447800"/>
            <a:ext cx="607859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4953000"/>
            <a:ext cx="3810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ga   gỗ    gụ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8080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4200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5288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1703" y="4953000"/>
            <a:ext cx="4149544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400" b="1" noProof="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giò   giỗ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938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0731" y="5029200"/>
            <a:ext cx="693738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9869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20" grpId="0"/>
      <p:bldP spid="21" grpId="0"/>
      <p:bldP spid="22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23032" y="1039578"/>
            <a:ext cx="2165382" cy="3061117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038589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190657" y="1992003"/>
            <a:ext cx="2648900" cy="3508585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159186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chemeClr val="bg1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5400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3789252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1591382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300568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4640751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275653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2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910791" y="3406654"/>
            <a:ext cx="47639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225" dirty="0">
                <a:solidFill>
                  <a:srgbClr val="00C4C3"/>
                </a:solidFill>
                <a:latin typeface="Arial-SGK-TV" pitchFamily="2" charset="0"/>
                <a:cs typeface="Arial-SGK-TV" pitchFamily="2" charset="0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175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0"/>
    </mc:Choice>
    <mc:Fallback xmlns="">
      <p:transition spd="slow" advTm="7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/>
          <p:nvPr/>
        </p:nvSpPr>
        <p:spPr>
          <a:xfrm>
            <a:off x="3505200" y="4800600"/>
            <a:ext cx="2215671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ô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25" y="554182"/>
            <a:ext cx="7146925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64913-C4D1-4B50-834F-447A65DB1352}"/>
              </a:ext>
            </a:extLst>
          </p:cNvPr>
          <p:cNvSpPr txBox="1"/>
          <p:nvPr/>
        </p:nvSpPr>
        <p:spPr>
          <a:xfrm>
            <a:off x="3505200" y="4775216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C4B4E-7D0D-4B3F-ABAA-F176E6F44274}"/>
              </a:ext>
            </a:extLst>
          </p:cNvPr>
          <p:cNvSpPr txBox="1"/>
          <p:nvPr/>
        </p:nvSpPr>
        <p:spPr>
          <a:xfrm>
            <a:off x="4583988" y="4821382"/>
            <a:ext cx="62562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/>
          <p:nvPr/>
        </p:nvSpPr>
        <p:spPr>
          <a:xfrm>
            <a:off x="3657600" y="5181600"/>
            <a:ext cx="227658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đồ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gỗ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5825"/>
            <a:ext cx="7543800" cy="421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93F70-F7AA-4A7E-9284-12DD5AE6798E}"/>
              </a:ext>
            </a:extLst>
          </p:cNvPr>
          <p:cNvSpPr txBox="1"/>
          <p:nvPr/>
        </p:nvSpPr>
        <p:spPr>
          <a:xfrm>
            <a:off x="4802819" y="5181599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/>
          <p:nvPr/>
        </p:nvSpPr>
        <p:spPr>
          <a:xfrm>
            <a:off x="3429000" y="5257800"/>
            <a:ext cx="2433680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á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đỗ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7724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5A83C-BFDA-4207-A563-29D0C0A884C1}"/>
              </a:ext>
            </a:extLst>
          </p:cNvPr>
          <p:cNvSpPr txBox="1"/>
          <p:nvPr/>
        </p:nvSpPr>
        <p:spPr>
          <a:xfrm>
            <a:off x="3456709" y="5257800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/>
          <p:nvPr/>
        </p:nvSpPr>
        <p:spPr>
          <a:xfrm>
            <a:off x="3429000" y="4876800"/>
            <a:ext cx="2387192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cụ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456488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915D0-5F52-4FE4-A512-BE9FC71CC3ED}"/>
              </a:ext>
            </a:extLst>
          </p:cNvPr>
          <p:cNvSpPr txBox="1"/>
          <p:nvPr/>
        </p:nvSpPr>
        <p:spPr>
          <a:xfrm>
            <a:off x="4542655" y="4876799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2514600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90600"/>
            <a:ext cx="2590800" cy="191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733800"/>
            <a:ext cx="24384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733800"/>
            <a:ext cx="2667000" cy="177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Box 21"/>
          <p:cNvSpPr txBox="1"/>
          <p:nvPr/>
        </p:nvSpPr>
        <p:spPr>
          <a:xfrm>
            <a:off x="1447800" y="2895600"/>
            <a:ext cx="1960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 gµ g«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1" name="Rectangle 22"/>
          <p:cNvSpPr/>
          <p:nvPr/>
        </p:nvSpPr>
        <p:spPr>
          <a:xfrm>
            <a:off x="5638800" y="2971800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®å gç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2" name="Rectangle 23"/>
          <p:cNvSpPr/>
          <p:nvPr/>
        </p:nvSpPr>
        <p:spPr>
          <a:xfrm>
            <a:off x="1371600" y="5562600"/>
            <a:ext cx="19399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gi¸ ®ç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3" name="Rectangle 24"/>
          <p:cNvSpPr/>
          <p:nvPr/>
        </p:nvSpPr>
        <p:spPr>
          <a:xfrm>
            <a:off x="5410200" y="5638800"/>
            <a:ext cx="17653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cô giµ</a:t>
            </a:r>
          </a:p>
        </p:txBody>
      </p:sp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3048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304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24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 (Tiết 1)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g    Gi  gi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3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4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F863B-B216-49A3-9598-2AEB1EC29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39139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6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1490472"/>
            <a:ext cx="1245311" cy="363474"/>
          </a:xfrm>
          <a:prstGeom prst="rect">
            <a:avLst/>
          </a:prstGeom>
        </p:spPr>
      </p:pic>
      <p:pic>
        <p:nvPicPr>
          <p:cNvPr id="7" name="Chữ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52580"/>
          <a:stretch/>
        </p:blipFill>
        <p:spPr>
          <a:xfrm>
            <a:off x="3200400" y="838200"/>
            <a:ext cx="2743200" cy="4909731"/>
          </a:xfrm>
          <a:prstGeom prst="rect">
            <a:avLst/>
          </a:prstGeom>
        </p:spPr>
      </p:pic>
      <p:cxnSp>
        <p:nvCxnSpPr>
          <p:cNvPr id="8" name="Straight Connector 14"/>
          <p:cNvCxnSpPr/>
          <p:nvPr/>
        </p:nvCxnSpPr>
        <p:spPr>
          <a:xfrm flipH="1">
            <a:off x="3429000" y="3657600"/>
            <a:ext cx="2362200" cy="0"/>
          </a:xfrm>
          <a:prstGeom prst="straightConnector1">
            <a:avLst/>
          </a:prstGeom>
          <a:noFill/>
          <a:ln w="57150">
            <a:solidFill>
              <a:srgbClr val="0070C0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38823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.mp4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457200"/>
            <a:ext cx="3962400" cy="601804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" end="32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7772400" cy="437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DO - BAI 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001000" cy="450056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F863B-B216-49A3-9598-2AEB1EC29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39139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3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3048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304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41139365"/>
      </p:ext>
    </p:extLst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453286" y="958703"/>
            <a:ext cx="6876534" cy="454847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425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970196" y="235795"/>
            <a:ext cx="2041875" cy="1915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306171" y="1309266"/>
            <a:ext cx="3167855" cy="120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18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Dặn dò</a:t>
            </a:r>
            <a:endParaRPr lang="zh-CN" altLang="en-US" sz="7218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97858" y="998937"/>
            <a:ext cx="2165425" cy="1152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247923" y="5708879"/>
            <a:ext cx="18657284" cy="297315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15" y="1575023"/>
            <a:ext cx="2089983" cy="3804008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1763655" y="2643505"/>
            <a:ext cx="518412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Đọc lại bài.</a:t>
            </a: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Tìm 1 số tiếng, từ có chứa âm g, gi.</a:t>
            </a: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Chuẩn bị bài sau.</a:t>
            </a:r>
          </a:p>
          <a:p>
            <a:pPr marL="859422" indent="-859422">
              <a:buFontTx/>
              <a:buChar char="-"/>
            </a:pPr>
            <a:endParaRPr lang="zh-CN" altLang="en-US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36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2" y="5428774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82" y="2286477"/>
            <a:ext cx="6247578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0703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3606354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8070" y="1479233"/>
            <a:ext cx="5390674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9210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3040640" y="2763853"/>
            <a:ext cx="5465618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0784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981200" y="22542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độ</a:t>
            </a:r>
            <a:r>
              <a:rPr lang="vi-VN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altLang="en-US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311115" y="969696"/>
            <a:ext cx="6210722" cy="40183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" name="Google Shape;85;p13"/>
          <p:cNvSpPr txBox="1"/>
          <p:nvPr/>
        </p:nvSpPr>
        <p:spPr>
          <a:xfrm>
            <a:off x="3161999" y="5219773"/>
            <a:ext cx="6382621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50" b="1" kern="0" dirty="0">
                <a:solidFill>
                  <a:srgbClr val="FF0000"/>
                </a:solidFill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CỨU LẤY CÁ VOI</a:t>
            </a:r>
            <a:endParaRPr sz="1050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861051" y="-502731"/>
            <a:ext cx="365522" cy="36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/>
          <a:srcRect l="11232"/>
          <a:stretch>
            <a:fillRect/>
          </a:stretch>
        </p:blipFill>
        <p:spPr>
          <a:xfrm>
            <a:off x="176211" y="3456453"/>
            <a:ext cx="3869525" cy="24520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6211" y="949494"/>
            <a:ext cx="3866512" cy="24165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/>
          <a:srcRect l="18583" t="57967" r="35431"/>
          <a:stretch>
            <a:fillRect/>
          </a:stretch>
        </p:blipFill>
        <p:spPr>
          <a:xfrm>
            <a:off x="4277442" y="1080990"/>
            <a:ext cx="3866512" cy="23480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5" name="Google Shape;95;p14"/>
          <p:cNvSpPr txBox="1"/>
          <p:nvPr/>
        </p:nvSpPr>
        <p:spPr>
          <a:xfrm>
            <a:off x="151724" y="949494"/>
            <a:ext cx="3866512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ĐÊM QUA, MỘT CƠN BÃO LỚN ĐÃ XẢY RA NƠI VÙNG BIỂN CỦA CHÚ CÁ VOI </a:t>
            </a:r>
            <a:endParaRPr sz="1399" kern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277442" y="1080990"/>
            <a:ext cx="3866512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CƠN BÃO ĐÃ CUỐN CHÚ CÁ VOI ĐI XA VÀ SÁNG DẬY CHÚ BỊ MẮC CẠN TRÊN BÃI BIỂN</a:t>
            </a:r>
            <a:endParaRPr sz="1399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51822" y="3456453"/>
            <a:ext cx="38909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MỘT ĐÁM MÂY MƯA HỨA SẼ GIÚP CHÚ NẾU CÓ NGƯỜI GIẢI ĐƯỢC CÂU ĐỐ CỦA MÂY MƯA</a:t>
            </a:r>
            <a:endParaRPr sz="1399" kern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8" name="Google Shape;98;p14"/>
          <p:cNvSpPr/>
          <p:nvPr/>
        </p:nvSpPr>
        <p:spPr>
          <a:xfrm rot="-685488">
            <a:off x="4579856" y="3923805"/>
            <a:ext cx="3055717" cy="1566080"/>
          </a:xfrm>
          <a:prstGeom prst="rect">
            <a:avLst/>
          </a:prstGeom>
          <a:solidFill>
            <a:srgbClr val="31859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CÁC EM TRẢ LỜI THẬT ĐÚNG ĐỂ GIÚP CHÚ CÁ VOI TỘI NGHIỆP VỀ NHÀ NHÉ !</a:t>
            </a:r>
            <a:endParaRPr sz="1399" kern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7784792" y="4347683"/>
            <a:ext cx="718325" cy="718325"/>
          </a:xfrm>
          <a:prstGeom prst="heart">
            <a:avLst/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742193" y="-430061"/>
            <a:ext cx="365522" cy="36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4112197" y="3398744"/>
            <a:ext cx="1695753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Subtitle : turn on CC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6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6"/>
            <p:cNvSpPr txBox="1"/>
            <p:nvPr/>
          </p:nvSpPr>
          <p:spPr>
            <a:xfrm>
              <a:off x="472048" y="377047"/>
              <a:ext cx="6184654" cy="192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660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cá mè</a:t>
              </a:r>
              <a:endParaRPr b="1" kern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16" name="Google Shape;116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descr="A picture containing animal, invertebrate, arthropod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A picture containing outdoor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6"/>
          <p:cNvGrpSpPr/>
          <p:nvPr/>
        </p:nvGrpSpPr>
        <p:grpSpPr>
          <a:xfrm>
            <a:off x="5334002" y="896070"/>
            <a:ext cx="3753710" cy="2258306"/>
            <a:chOff x="7367240" y="-61157"/>
            <a:chExt cx="5008074" cy="3210791"/>
          </a:xfrm>
        </p:grpSpPr>
        <p:pic>
          <p:nvPicPr>
            <p:cNvPr id="123" name="Google Shape;123;p16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6"/>
            <p:cNvSpPr txBox="1"/>
            <p:nvPr/>
          </p:nvSpPr>
          <p:spPr>
            <a:xfrm>
              <a:off x="8138440" y="417526"/>
              <a:ext cx="3750825" cy="1706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720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nơ đỏ</a:t>
              </a:r>
              <a:endParaRPr b="1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25" name="Google Shape;125;p16" descr="A close up of a logo&#10;&#10;Description automatically generated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00727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1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6003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7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33" name="Google Shape;133;p1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7"/>
            <p:cNvSpPr txBox="1"/>
            <p:nvPr/>
          </p:nvSpPr>
          <p:spPr>
            <a:xfrm>
              <a:off x="324203" y="222919"/>
              <a:ext cx="6184654" cy="2092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lá me, </a:t>
              </a:r>
              <a:r>
                <a:rPr lang="en-US" sz="6000" b="1">
                  <a:solidFill>
                    <a:prstClr val="black"/>
                  </a:solidFill>
                  <a:latin typeface="Arial-SGK-TV" pitchFamily="2" charset="0"/>
                  <a:cs typeface="Arial-SGK-TV" pitchFamily="2" charset="0"/>
                </a:rPr>
                <a:t>ca nô</a:t>
              </a:r>
              <a:endParaRPr lang="en-US" sz="6000"/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endParaRPr sz="8000" b="1" kern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35" name="Google Shape;135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7"/>
          <p:cNvGrpSpPr/>
          <p:nvPr/>
        </p:nvGrpSpPr>
        <p:grpSpPr>
          <a:xfrm>
            <a:off x="5136940" y="743670"/>
            <a:ext cx="3950772" cy="2532929"/>
            <a:chOff x="7367240" y="-61157"/>
            <a:chExt cx="5008074" cy="3210791"/>
          </a:xfrm>
        </p:grpSpPr>
        <p:pic>
          <p:nvPicPr>
            <p:cNvPr id="142" name="Google Shape;142;p17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7"/>
            <p:cNvSpPr txBox="1"/>
            <p:nvPr/>
          </p:nvSpPr>
          <p:spPr>
            <a:xfrm>
              <a:off x="8162684" y="503857"/>
              <a:ext cx="3750824" cy="1677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b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lọ mọ</a:t>
              </a:r>
              <a:endParaRPr b="1" ker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44" name="Google Shape;144;p17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2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422289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8"/>
          <p:cNvGrpSpPr/>
          <p:nvPr/>
        </p:nvGrpSpPr>
        <p:grpSpPr>
          <a:xfrm>
            <a:off x="-239803" y="888005"/>
            <a:ext cx="5715000" cy="1865538"/>
            <a:chOff x="-319737" y="41007"/>
            <a:chExt cx="7620000" cy="2487384"/>
          </a:xfrm>
        </p:grpSpPr>
        <p:pic>
          <p:nvPicPr>
            <p:cNvPr id="151" name="Google Shape;151;p1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8"/>
            <p:cNvSpPr txBox="1"/>
            <p:nvPr/>
          </p:nvSpPr>
          <p:spPr>
            <a:xfrm>
              <a:off x="-319737" y="594816"/>
              <a:ext cx="76200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3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Bố mẹ cho Hà đi ca nô.</a:t>
              </a:r>
              <a:endParaRPr sz="3600" b="1" kern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53" name="Google Shape;153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8"/>
          <p:cNvGrpSpPr/>
          <p:nvPr/>
        </p:nvGrpSpPr>
        <p:grpSpPr>
          <a:xfrm>
            <a:off x="4800601" y="896070"/>
            <a:ext cx="4287110" cy="2019471"/>
            <a:chOff x="7367240" y="-61157"/>
            <a:chExt cx="5008074" cy="3210791"/>
          </a:xfrm>
        </p:grpSpPr>
        <p:pic>
          <p:nvPicPr>
            <p:cNvPr id="160" name="Google Shape;160;p18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8"/>
            <p:cNvSpPr txBox="1"/>
            <p:nvPr/>
          </p:nvSpPr>
          <p:spPr>
            <a:xfrm>
              <a:off x="7885793" y="682934"/>
              <a:ext cx="4183686" cy="1908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400" b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mũ nỉ, lề mề</a:t>
              </a:r>
              <a:endParaRPr sz="4400" b="1" ker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62" name="Google Shape;162;p18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3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52231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82600"/>
            <a:ext cx="7977188" cy="4565650"/>
          </a:xfrm>
          <a:prstGeom prst="rect">
            <a:avLst/>
          </a:prstGeom>
          <a:solidFill>
            <a:srgbClr val="00BE00"/>
          </a:solidFill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066800" y="21336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" y="2133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6600" y="4876800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4200" y="1066800"/>
            <a:ext cx="3505200" cy="685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113" y="838200"/>
            <a:ext cx="3505200" cy="1066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519430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49206" y="5194300"/>
            <a:ext cx="8016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1962</TotalTime>
  <Words>329</Words>
  <Application>Microsoft Office PowerPoint</Application>
  <PresentationFormat>On-screen Show (4:3)</PresentationFormat>
  <Paragraphs>96</Paragraphs>
  <Slides>29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Arial-SGK-TV</vt:lpstr>
      <vt:lpstr>Tahoma</vt:lpstr>
      <vt:lpstr>Times New Roman</vt:lpstr>
      <vt:lpstr>Arial</vt:lpstr>
      <vt:lpstr>.VnAvant</vt:lpstr>
      <vt:lpstr>Questrial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MyPC</cp:lastModifiedBy>
  <cp:revision>136</cp:revision>
  <dcterms:created xsi:type="dcterms:W3CDTF">2002-08-27T21:28:28Z</dcterms:created>
  <dcterms:modified xsi:type="dcterms:W3CDTF">2023-06-04T02:57:33Z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