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8"/>
  </p:notesMasterIdLst>
  <p:sldIdLst>
    <p:sldId id="256" r:id="rId5"/>
    <p:sldId id="258" r:id="rId6"/>
    <p:sldId id="288" r:id="rId7"/>
    <p:sldId id="316" r:id="rId8"/>
    <p:sldId id="290" r:id="rId9"/>
    <p:sldId id="326" r:id="rId10"/>
    <p:sldId id="309" r:id="rId11"/>
    <p:sldId id="327" r:id="rId12"/>
    <p:sldId id="311" r:id="rId13"/>
    <p:sldId id="325" r:id="rId14"/>
    <p:sldId id="329" r:id="rId15"/>
    <p:sldId id="330" r:id="rId16"/>
    <p:sldId id="317" r:id="rId17"/>
    <p:sldId id="279" r:id="rId18"/>
    <p:sldId id="298" r:id="rId19"/>
    <p:sldId id="299" r:id="rId20"/>
    <p:sldId id="300" r:id="rId21"/>
    <p:sldId id="318" r:id="rId22"/>
    <p:sldId id="315" r:id="rId23"/>
    <p:sldId id="319" r:id="rId24"/>
    <p:sldId id="282" r:id="rId25"/>
    <p:sldId id="320" r:id="rId26"/>
    <p:sldId id="283" r:id="rId27"/>
    <p:sldId id="331" r:id="rId28"/>
    <p:sldId id="321" r:id="rId29"/>
    <p:sldId id="284" r:id="rId30"/>
    <p:sldId id="285" r:id="rId31"/>
    <p:sldId id="322" r:id="rId32"/>
    <p:sldId id="286" r:id="rId33"/>
    <p:sldId id="332" r:id="rId34"/>
    <p:sldId id="324" r:id="rId35"/>
    <p:sldId id="333" r:id="rId36"/>
    <p:sldId id="323" r:id="rId37"/>
  </p:sldIdLst>
  <p:sldSz cx="9144000" cy="5143500" type="screen16x9"/>
  <p:notesSz cx="6858000" cy="9144000"/>
  <p:embeddedFontLst>
    <p:embeddedFont>
      <p:font typeface="DFPOP1-W9" panose="020B0600070205080204" charset="-128"/>
      <p:regular r:id="rId39"/>
    </p:embeddedFont>
    <p:embeddedFont>
      <p:font typeface="Arial-Rounded" panose="020B0500000000000000" charset="0"/>
      <p:regular r:id="rId40"/>
    </p:embeddedFont>
    <p:embeddedFont>
      <p:font typeface="Calibri" panose="020F0502020204030204" pitchFamily="34" charset="0"/>
      <p:regular r:id="rId41"/>
      <p:bold r:id="rId42"/>
      <p:italic r:id="rId43"/>
      <p:boldItalic r:id="rId44"/>
    </p:embeddedFont>
    <p:embeddedFont>
      <p:font typeface="HL Hoctro" panose="020B0604020202020204" charset="0"/>
      <p:regular r:id="rId45"/>
    </p:embeddedFont>
    <p:embeddedFont>
      <p:font typeface="微软雅黑" panose="020B0503020204020204" pitchFamily="34" charset="-122"/>
      <p:regular r:id="rId46"/>
      <p:bold r:id="rId47"/>
    </p:embeddedFont>
    <p:embeddedFont>
      <p:font typeface=".VnAvant" panose="020B7200000000000000" pitchFamily="34" charset="0"/>
      <p:regular r:id="rId48"/>
      <p:bold r:id="rId49"/>
      <p:italic r:id="rId50"/>
      <p:boldItalic r:id="rId51"/>
    </p:embeddedFont>
    <p:embeddedFont>
      <p:font typeface="宋体" panose="02010600030101010101" pitchFamily="2" charset="-122"/>
      <p:regular r:id="rId52"/>
    </p:embeddedFont>
  </p:embeddedFontLst>
  <p:custDataLst>
    <p:tags r:id="rId5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88"/>
            <p14:sldId id="316"/>
            <p14:sldId id="290"/>
            <p14:sldId id="326"/>
            <p14:sldId id="309"/>
            <p14:sldId id="327"/>
            <p14:sldId id="311"/>
            <p14:sldId id="325"/>
            <p14:sldId id="329"/>
            <p14:sldId id="330"/>
          </p14:sldIdLst>
        </p14:section>
        <p14:section name="Tiết 2" id="{47239A1A-9B72-4DA5-96A7-F8786F163078}">
          <p14:sldIdLst>
            <p14:sldId id="317"/>
            <p14:sldId id="279"/>
            <p14:sldId id="298"/>
            <p14:sldId id="299"/>
            <p14:sldId id="300"/>
            <p14:sldId id="318"/>
            <p14:sldId id="315"/>
          </p14:sldIdLst>
        </p14:section>
        <p14:section name="Tiết 3" id="{8DB3B22B-32B6-4C3F-838D-DF98A9DBE4B7}">
          <p14:sldIdLst>
            <p14:sldId id="319"/>
            <p14:sldId id="282"/>
            <p14:sldId id="320"/>
            <p14:sldId id="283"/>
            <p14:sldId id="331"/>
          </p14:sldIdLst>
        </p14:section>
        <p14:section name="Tiết 4" id="{30D029CA-39C5-4833-936C-43C5EF842993}">
          <p14:sldIdLst>
            <p14:sldId id="321"/>
            <p14:sldId id="284"/>
            <p14:sldId id="285"/>
            <p14:sldId id="322"/>
            <p14:sldId id="286"/>
            <p14:sldId id="332"/>
            <p14:sldId id="324"/>
            <p14:sldId id="333"/>
            <p14:sldId id="32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330"/>
    <a:srgbClr val="8CB823"/>
    <a:srgbClr val="C4D836"/>
    <a:srgbClr val="EF2A19"/>
    <a:srgbClr val="F02EB9"/>
    <a:srgbClr val="E638B4"/>
    <a:srgbClr val="B8E67A"/>
    <a:srgbClr val="F14420"/>
    <a:srgbClr val="FF6600"/>
    <a:srgbClr val="4CA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12" autoAdjust="0"/>
    <p:restoredTop sz="94660"/>
  </p:normalViewPr>
  <p:slideViewPr>
    <p:cSldViewPr snapToGrid="0">
      <p:cViewPr varScale="1">
        <p:scale>
          <a:sx n="95" d="100"/>
          <a:sy n="95" d="100"/>
        </p:scale>
        <p:origin x="72"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2020/10/15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31</a:t>
            </a:fld>
            <a:endParaRPr lang="zh-CN" altLang="en-US"/>
          </a:p>
        </p:txBody>
      </p:sp>
    </p:spTree>
    <p:extLst>
      <p:ext uri="{BB962C8B-B14F-4D97-AF65-F5344CB8AC3E}">
        <p14:creationId xmlns:p14="http://schemas.microsoft.com/office/powerpoint/2010/main" val="2034942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33</a:t>
            </a:fld>
            <a:endParaRPr lang="zh-CN" altLang="en-US"/>
          </a:p>
        </p:txBody>
      </p:sp>
    </p:spTree>
    <p:extLst>
      <p:ext uri="{BB962C8B-B14F-4D97-AF65-F5344CB8AC3E}">
        <p14:creationId xmlns:p14="http://schemas.microsoft.com/office/powerpoint/2010/main" val="127676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91785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42221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18</a:t>
            </a:fld>
            <a:endParaRPr lang="zh-CN" altLang="en-US"/>
          </a:p>
        </p:txBody>
      </p:sp>
    </p:spTree>
    <p:extLst>
      <p:ext uri="{BB962C8B-B14F-4D97-AF65-F5344CB8AC3E}">
        <p14:creationId xmlns:p14="http://schemas.microsoft.com/office/powerpoint/2010/main" val="340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419812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22</a:t>
            </a:fld>
            <a:endParaRPr lang="zh-CN" altLang="en-US"/>
          </a:p>
        </p:txBody>
      </p:sp>
    </p:spTree>
    <p:extLst>
      <p:ext uri="{BB962C8B-B14F-4D97-AF65-F5344CB8AC3E}">
        <p14:creationId xmlns:p14="http://schemas.microsoft.com/office/powerpoint/2010/main" val="188052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25</a:t>
            </a:fld>
            <a:endParaRPr lang="zh-CN" altLang="en-US"/>
          </a:p>
        </p:txBody>
      </p:sp>
    </p:spTree>
    <p:extLst>
      <p:ext uri="{BB962C8B-B14F-4D97-AF65-F5344CB8AC3E}">
        <p14:creationId xmlns:p14="http://schemas.microsoft.com/office/powerpoint/2010/main" val="266680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28</a:t>
            </a:fld>
            <a:endParaRPr lang="zh-CN" altLang="en-US"/>
          </a:p>
        </p:txBody>
      </p:sp>
    </p:spTree>
    <p:extLst>
      <p:ext uri="{BB962C8B-B14F-4D97-AF65-F5344CB8AC3E}">
        <p14:creationId xmlns:p14="http://schemas.microsoft.com/office/powerpoint/2010/main" val="290924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2020/10/15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2020/10/15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81" name="图片 8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5" t="36971" r="-1"/>
          <a:stretch>
            <a:fillRect/>
          </a:stretch>
        </p:blipFill>
        <p:spPr>
          <a:xfrm>
            <a:off x="12702" y="2237327"/>
            <a:ext cx="9512298" cy="3004238"/>
          </a:xfrm>
          <a:prstGeom prst="rect">
            <a:avLst/>
          </a:prstGeom>
        </p:spPr>
      </p:pic>
      <p:grpSp>
        <p:nvGrpSpPr>
          <p:cNvPr id="99" name="组合 98"/>
          <p:cNvGrpSpPr/>
          <p:nvPr/>
        </p:nvGrpSpPr>
        <p:grpSpPr>
          <a:xfrm>
            <a:off x="3742064" y="1294660"/>
            <a:ext cx="1640413" cy="947958"/>
            <a:chOff x="3276470" y="1815065"/>
            <a:chExt cx="1640413" cy="947958"/>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26338"/>
              <a:ext cx="1620957" cy="923330"/>
            </a:xfrm>
            <a:prstGeom prst="rect">
              <a:avLst/>
            </a:prstGeom>
          </p:spPr>
          <p:txBody>
            <a:bodyPr wrap="none">
              <a:spAutoFit/>
            </a:bodyPr>
            <a:lstStyle/>
            <a:p>
              <a:r>
                <a:rPr lang="en-US" altLang="zh-CN" sz="54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76470" y="1839693"/>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4" name="矩形 3"/>
          <p:cNvSpPr/>
          <p:nvPr/>
        </p:nvSpPr>
        <p:spPr>
          <a:xfrm>
            <a:off x="3068746" y="3241979"/>
            <a:ext cx="3299301" cy="417422"/>
          </a:xfrm>
          <a:prstGeom prst="rect">
            <a:avLst/>
          </a:prstGeom>
        </p:spPr>
        <p:txBody>
          <a:bodyPr wrap="none">
            <a:spAutoFit/>
          </a:bodyPr>
          <a:lstStyle/>
          <a:p>
            <a:pPr>
              <a:lnSpc>
                <a:spcPct val="150000"/>
              </a:lnSpc>
            </a:pP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16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viên</a:t>
            </a:r>
            <a:r>
              <a:rPr lang="en-US" altLang="zh-CN" sz="1600" b="1" ker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矩形 97"/>
          <p:cNvSpPr/>
          <p:nvPr/>
        </p:nvSpPr>
        <p:spPr>
          <a:xfrm>
            <a:off x="1009163" y="1069255"/>
            <a:ext cx="7125670" cy="707886"/>
          </a:xfrm>
          <a:prstGeom prst="rect">
            <a:avLst/>
          </a:prstGeom>
        </p:spPr>
        <p:txBody>
          <a:bodyPr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altLang="zh-CN"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000" b="1"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8: Đất nước và con người</a:t>
            </a:r>
            <a:endParaRPr lang="zh-CN"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Rectangle 4"/>
          <p:cNvSpPr/>
          <p:nvPr/>
        </p:nvSpPr>
        <p:spPr>
          <a:xfrm>
            <a:off x="760759" y="2057900"/>
            <a:ext cx="7915274" cy="1377259"/>
          </a:xfrm>
          <a:prstGeom prst="rect">
            <a:avLst/>
          </a:prstGeom>
        </p:spPr>
        <p:txBody>
          <a:bodyPr wrap="square">
            <a:prstTxWarp prst="textWave1">
              <a:avLst/>
            </a:prstTxWarp>
            <a:spAutoFit/>
          </a:bodyPr>
          <a:lstStyle/>
          <a:p>
            <a:r>
              <a:rPr lang="en-GB" altLang="zh-CN" sz="1600" b="1" smtClean="0">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rPr>
              <a:t>Du lịch biển Việt Nam</a:t>
            </a:r>
            <a:endParaRPr lang="zh-CN" altLang="en-US" sz="1600" b="1" dirty="0">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990" y="0"/>
            <a:ext cx="1235398" cy="12736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5" y="-248743"/>
            <a:ext cx="1726039" cy="172603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4021" flipH="1">
            <a:off x="5118464" y="-273742"/>
            <a:ext cx="1198712" cy="1198712"/>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tretch>
            <a:fillRect/>
          </a:stretch>
        </p:blipFill>
        <p:spPr>
          <a:xfrm>
            <a:off x="-133350" y="3646701"/>
            <a:ext cx="5402883" cy="1650881"/>
          </a:xfrm>
          <a:prstGeom prst="rect">
            <a:avLst/>
          </a:prstGeom>
        </p:spPr>
      </p:pic>
      <p:pic>
        <p:nvPicPr>
          <p:cNvPr id="37" name="Picture 36"/>
          <p:cNvPicPr>
            <a:picLocks noChangeAspect="1"/>
          </p:cNvPicPr>
          <p:nvPr/>
        </p:nvPicPr>
        <p:blipFill rotWithShape="1">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rcRect l="15890"/>
          <a:stretch/>
        </p:blipFill>
        <p:spPr>
          <a:xfrm flipH="1">
            <a:off x="4921984" y="3640064"/>
            <a:ext cx="4522843" cy="16430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712866" y="4600173"/>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5" name="Lưu đồ: Đường kết nối 8">
            <a:extLst>
              <a:ext uri="{FF2B5EF4-FFF2-40B4-BE49-F238E27FC236}">
                <a16:creationId xmlns:a16="http://schemas.microsoft.com/office/drawing/2014/main" xmlns="" id="{A3F0B0FD-818E-4BBD-B401-3895387E3487}"/>
              </a:ext>
            </a:extLst>
          </p:cNvPr>
          <p:cNvSpPr/>
          <p:nvPr/>
        </p:nvSpPr>
        <p:spPr>
          <a:xfrm>
            <a:off x="778536" y="58477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xmlns="" id="{A3F0B0FD-818E-4BBD-B401-3895387E3487}"/>
              </a:ext>
            </a:extLst>
          </p:cNvPr>
          <p:cNvSpPr/>
          <p:nvPr/>
        </p:nvSpPr>
        <p:spPr>
          <a:xfrm>
            <a:off x="778536" y="205389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xmlns="" id="{A3F0B0FD-818E-4BBD-B401-3895387E3487}"/>
              </a:ext>
            </a:extLst>
          </p:cNvPr>
          <p:cNvSpPr/>
          <p:nvPr/>
        </p:nvSpPr>
        <p:spPr>
          <a:xfrm>
            <a:off x="778536" y="353273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6201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351" y="723482"/>
            <a:ext cx="722476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Hoang sơ: hoàn toàn tự nhiên, chưa có tác động của con người.</a:t>
            </a:r>
            <a:endParaRPr lang="en-US" sz="2800">
              <a:latin typeface="Arial" panose="020B0604020202020204" pitchFamily="34" charset="0"/>
              <a:cs typeface="Arial" panose="020B0604020202020204" pitchFamily="34" charset="0"/>
            </a:endParaRPr>
          </a:p>
        </p:txBody>
      </p:sp>
      <p:sp>
        <p:nvSpPr>
          <p:cNvPr id="3" name="TextBox 2"/>
          <p:cNvSpPr txBox="1"/>
          <p:nvPr/>
        </p:nvSpPr>
        <p:spPr>
          <a:xfrm>
            <a:off x="904351" y="1798169"/>
            <a:ext cx="722476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Kì diệu: có gì đó rất lạ lùng, làm cho người ta phải ca ngợi, khâm phục.</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1381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1091151" y="4539704"/>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7130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624243" y="2122352"/>
            <a:ext cx="5125395"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9410082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8400" b="16581"/>
          <a:stretch/>
        </p:blipFill>
        <p:spPr>
          <a:xfrm>
            <a:off x="1924247" y="0"/>
            <a:ext cx="5587633" cy="5143500"/>
          </a:xfrm>
          <a:prstGeom prst="rect">
            <a:avLst/>
          </a:prstGeom>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xmlns="" id="{DAECB3AA-DE44-4B2E-8E42-EC1E254E3EC5}"/>
              </a:ext>
            </a:extLst>
          </p:cNvPr>
          <p:cNvSpPr/>
          <p:nvPr/>
        </p:nvSpPr>
        <p:spPr>
          <a:xfrm>
            <a:off x="811019" y="1355438"/>
            <a:ext cx="7669789" cy="1569660"/>
          </a:xfrm>
          <a:prstGeom prst="rect">
            <a:avLst/>
          </a:prstGeom>
        </p:spPr>
        <p:txBody>
          <a:bodyPr wrap="square">
            <a:spAutoFit/>
          </a:bodyPr>
          <a:lstStyle/>
          <a:p>
            <a:pPr algn="just"/>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Những bãi biển nổi tiếng ở nước ta có ở các nơi như Thanh Hóa, Đà Nẵng, Khánh Hòa,…</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3" name="矩形 8">
            <a:extLst>
              <a:ext uri="{FF2B5EF4-FFF2-40B4-BE49-F238E27FC236}">
                <a16:creationId xmlns:a16="http://schemas.microsoft.com/office/drawing/2014/main" xmlns="" id="{DAECB3AA-DE44-4B2E-8E42-EC1E254E3EC5}"/>
              </a:ext>
            </a:extLst>
          </p:cNvPr>
          <p:cNvSpPr/>
          <p:nvPr/>
        </p:nvSpPr>
        <p:spPr>
          <a:xfrm>
            <a:off x="589956" y="278220"/>
            <a:ext cx="8505646"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Trong bài đọc, những bãi biển nổi tiếng của nước ta ở đâu?</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1026" name="Picture 2" descr="Khánh Hòa đảm bảo cơ sở vật chất phục vụ khách du lịch dịp Festival Biển  2019 - Tổng cục Du lịch"/>
          <p:cNvPicPr>
            <a:picLocks noChangeAspect="1" noChangeArrowheads="1"/>
          </p:cNvPicPr>
          <p:nvPr/>
        </p:nvPicPr>
        <p:blipFill rotWithShape="1">
          <a:blip r:embed="rId2">
            <a:extLst>
              <a:ext uri="{28A0092B-C50C-407E-A947-70E740481C1C}">
                <a14:useLocalDpi xmlns:a14="http://schemas.microsoft.com/office/drawing/2010/main" val="0"/>
              </a:ext>
            </a:extLst>
          </a:blip>
          <a:srcRect l="16735" r="3558"/>
          <a:stretch/>
        </p:blipFill>
        <p:spPr bwMode="auto">
          <a:xfrm>
            <a:off x="5971402" y="2923673"/>
            <a:ext cx="3124200" cy="2016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 bãi biển đẹp và hoang sơ ở Thanh Hóa bạn phải check-in hè này - iVIVU.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 y="2925098"/>
            <a:ext cx="2654056" cy="2015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 Bãi biển Đà Nẵng đẹp mê hồn nhất định phải ghé q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316" y="2923673"/>
            <a:ext cx="3032633" cy="201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115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974" y="161842"/>
            <a:ext cx="8745167" cy="584775"/>
          </a:xfrm>
          <a:prstGeom prst="rect">
            <a:avLst/>
          </a:prstGeom>
        </p:spPr>
        <p:txBody>
          <a:bodyPr wrap="square">
            <a:spAutoFit/>
          </a:bodyPr>
          <a:lstStyle/>
          <a:p>
            <a:pPr lvl="0"/>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Chúng ta có thể làm gì khi đi biển?</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 name="Rectangle 3"/>
          <p:cNvSpPr/>
          <p:nvPr/>
        </p:nvSpPr>
        <p:spPr>
          <a:xfrm>
            <a:off x="481135" y="741672"/>
            <a:ext cx="8904026" cy="1077218"/>
          </a:xfrm>
          <a:prstGeom prst="rect">
            <a:avLst/>
          </a:prstGeom>
        </p:spPr>
        <p:txBody>
          <a:bodyPr wrap="square">
            <a:spAutoFit/>
          </a:bodyPr>
          <a:lstStyle/>
          <a:p>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Chúng ta có thể </a:t>
            </a:r>
            <a:r>
              <a:rPr lang="en-US"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bơi lội, nô đùa trên sóng, nhặt vỏ sò, xây lâu đài </a:t>
            </a:r>
            <a:r>
              <a:rPr lang="en-US"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cát.</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2050" name="Picture 2" descr="Is it safe to let my children swim in the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974" y="2006610"/>
            <a:ext cx="4341761" cy="2716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t mang niềm vui đến | Web Sống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238" y="2006609"/>
            <a:ext cx="4066317" cy="27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734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xmlns="" id="{BEF69370-038A-4CCC-B259-2DF7CD5468DF}"/>
              </a:ext>
            </a:extLst>
          </p:cNvPr>
          <p:cNvSpPr/>
          <p:nvPr/>
        </p:nvSpPr>
        <p:spPr>
          <a:xfrm>
            <a:off x="494041" y="265217"/>
            <a:ext cx="8136040"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Vì sao hình dạng của những đồi cát luôn thay đổi?</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3" name="矩形 8">
            <a:extLst>
              <a:ext uri="{FF2B5EF4-FFF2-40B4-BE49-F238E27FC236}">
                <a16:creationId xmlns:a16="http://schemas.microsoft.com/office/drawing/2014/main" xmlns="" id="{BEF69370-038A-4CCC-B259-2DF7CD5468DF}"/>
              </a:ext>
            </a:extLst>
          </p:cNvPr>
          <p:cNvSpPr/>
          <p:nvPr/>
        </p:nvSpPr>
        <p:spPr>
          <a:xfrm>
            <a:off x="656388" y="1228901"/>
            <a:ext cx="8487612" cy="1077218"/>
          </a:xfrm>
          <a:prstGeom prst="rect">
            <a:avLst/>
          </a:prstGeom>
        </p:spPr>
        <p:txBody>
          <a:bodyPr wrap="square">
            <a:spAutoFit/>
          </a:bodyPr>
          <a:lstStyle/>
          <a:p>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Hình </a:t>
            </a:r>
            <a:r>
              <a:rPr lang="en-US" altLang="zh-CN"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dạng của những đồi cát luôn thay đổi vì cát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bay.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3074" name="Picture 2" descr="ĐỒI CÁT ĐỎ MŨI NÉ- ĐỒI CÁT BAY- ĐỒI CÁT HỒNG - DU LỊCH PHAN TH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423" y="2306119"/>
            <a:ext cx="5169924" cy="25706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6698" y="3141750"/>
            <a:ext cx="2114550" cy="1077218"/>
          </a:xfrm>
          <a:prstGeom prst="rect">
            <a:avLst/>
          </a:prstGeom>
          <a:noFill/>
        </p:spPr>
        <p:txBody>
          <a:bodyPr wrap="square" rtlCol="0">
            <a:spAutoFit/>
          </a:bodyPr>
          <a:lstStyle/>
          <a:p>
            <a:r>
              <a:rPr lang="en-US" sz="3200" b="1" smtClean="0">
                <a:solidFill>
                  <a:srgbClr val="59A33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Đồi cát ở Mũi Né</a:t>
            </a:r>
            <a:endParaRPr lang="en-US" sz="3200" b="1">
              <a:solidFill>
                <a:srgbClr val="59A33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2507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39" y="2122352"/>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 vào 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5522017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 xmlns:a16="http://schemas.microsoft.com/office/drawing/2014/main" id="{DAECB3AA-DE44-4B2E-8E42-EC1E254E3EC5}"/>
              </a:ext>
            </a:extLst>
          </p:cNvPr>
          <p:cNvSpPr/>
          <p:nvPr/>
        </p:nvSpPr>
        <p:spPr>
          <a:xfrm>
            <a:off x="381837" y="65768"/>
            <a:ext cx="2767846" cy="584775"/>
          </a:xfrm>
          <a:prstGeom prst="rect">
            <a:avLst/>
          </a:prstGeom>
        </p:spPr>
        <p:txBody>
          <a:bodyPr wrap="square">
            <a:spAutoFit/>
          </a:bodyPr>
          <a:lstStyle/>
          <a:p>
            <a:r>
              <a:rPr lang="en-US" altLang="zh-CN" sz="3200" u="sng"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200" b="1" u="sng"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6" name="Rectangle 5"/>
          <p:cNvSpPr/>
          <p:nvPr/>
        </p:nvSpPr>
        <p:spPr>
          <a:xfrm>
            <a:off x="672053" y="537347"/>
            <a:ext cx="8745167" cy="584775"/>
          </a:xfrm>
          <a:prstGeom prst="rect">
            <a:avLst/>
          </a:prstGeom>
        </p:spPr>
        <p:txBody>
          <a:bodyPr wrap="square">
            <a:spAutoFit/>
          </a:bodyPr>
          <a:lstStyle/>
          <a:p>
            <a:pPr lvl="0"/>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Chúng ta có thể làm gì khi đi biển?</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7" name="Rectangle 6"/>
          <p:cNvSpPr/>
          <p:nvPr/>
        </p:nvSpPr>
        <p:spPr>
          <a:xfrm>
            <a:off x="672053" y="1000306"/>
            <a:ext cx="8381512" cy="1077218"/>
          </a:xfrm>
          <a:prstGeom prst="rect">
            <a:avLst/>
          </a:prstGeom>
        </p:spPr>
        <p:txBody>
          <a:bodyPr wrap="square">
            <a:spAutoFit/>
          </a:bodyPr>
          <a:lstStyle/>
          <a:p>
            <a:r>
              <a:rPr lang="en-US" altLang="zh-CN"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Chúng ta có thể </a:t>
            </a:r>
            <a:r>
              <a:rPr lang="en-US"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bơi lội, nô đùa trên sóng, nhặt vỏ sò, xây lâu đài </a:t>
            </a:r>
            <a:r>
              <a:rPr lang="en-US"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cát.</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8" name="矩形 8">
            <a:extLst>
              <a:ext uri="{FF2B5EF4-FFF2-40B4-BE49-F238E27FC236}">
                <a16:creationId xmlns:a16="http://schemas.microsoft.com/office/drawing/2014/main" xmlns="" id="{BEF69370-038A-4CCC-B259-2DF7CD5468DF}"/>
              </a:ext>
            </a:extLst>
          </p:cNvPr>
          <p:cNvSpPr/>
          <p:nvPr/>
        </p:nvSpPr>
        <p:spPr>
          <a:xfrm>
            <a:off x="672053" y="1935316"/>
            <a:ext cx="8136040"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Vì sao hình dạng của những đồi cát luôn thay đổi?</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9" name="矩形 8">
            <a:extLst>
              <a:ext uri="{FF2B5EF4-FFF2-40B4-BE49-F238E27FC236}">
                <a16:creationId xmlns:a16="http://schemas.microsoft.com/office/drawing/2014/main" xmlns="" id="{BEF69370-038A-4CCC-B259-2DF7CD5468DF}"/>
              </a:ext>
            </a:extLst>
          </p:cNvPr>
          <p:cNvSpPr/>
          <p:nvPr/>
        </p:nvSpPr>
        <p:spPr>
          <a:xfrm>
            <a:off x="672053" y="2880670"/>
            <a:ext cx="8487612" cy="1077218"/>
          </a:xfrm>
          <a:prstGeom prst="rect">
            <a:avLst/>
          </a:prstGeom>
        </p:spPr>
        <p:txBody>
          <a:bodyPr wrap="square">
            <a:spAutoFit/>
          </a:bodyPr>
          <a:lstStyle/>
          <a:p>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Hình </a:t>
            </a:r>
            <a:r>
              <a:rPr lang="en-US" altLang="zh-CN"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dạng của những đồi cát luôn thay đổi vì cát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bay.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11979281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1223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2219145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xmlns="" id="{DAECB3AA-DE44-4B2E-8E42-EC1E254E3EC5}"/>
              </a:ext>
            </a:extLst>
          </p:cNvPr>
          <p:cNvSpPr/>
          <p:nvPr/>
        </p:nvSpPr>
        <p:spPr>
          <a:xfrm>
            <a:off x="319177" y="207704"/>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xmlns="" id="{BEF69370-038A-4CCC-B259-2DF7CD5468DF}"/>
              </a:ext>
            </a:extLst>
          </p:cNvPr>
          <p:cNvSpPr/>
          <p:nvPr/>
        </p:nvSpPr>
        <p:spPr>
          <a:xfrm>
            <a:off x="513623" y="2359046"/>
            <a:ext cx="8998085" cy="523220"/>
          </a:xfrm>
          <a:prstGeom prst="rect">
            <a:avLst/>
          </a:prstGeom>
        </p:spPr>
        <p:txBody>
          <a:bodyPr wrap="square">
            <a:spAutoFit/>
          </a:bodyPr>
          <a:lstStyle/>
          <a:p>
            <a:r>
              <a:rPr lang="en-US" altLang="zh-CN" sz="2800" smtClean="0">
                <a:latin typeface="Arial" panose="020B0604020202020204" pitchFamily="34" charset="0"/>
                <a:ea typeface="Arial-Rounded" panose="020B0500000000000000" pitchFamily="34" charset="-93"/>
                <a:cs typeface="Arial" panose="020B0604020202020204" pitchFamily="34" charset="0"/>
                <a:sym typeface="+mn-lt"/>
              </a:rPr>
              <a:t>a. Dọc bờ biển nước ta có nhiều khi du lịch đẹp</a:t>
            </a:r>
            <a:endParaRPr lang="zh-CN" altLang="en-US" sz="28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0" name="矩形 8">
            <a:extLst>
              <a:ext uri="{FF2B5EF4-FFF2-40B4-BE49-F238E27FC236}">
                <a16:creationId xmlns:a16="http://schemas.microsoft.com/office/drawing/2014/main" xmlns="" id="{A2F459A0-6A26-4DA5-B309-4C38E867922B}"/>
              </a:ext>
            </a:extLst>
          </p:cNvPr>
          <p:cNvSpPr/>
          <p:nvPr/>
        </p:nvSpPr>
        <p:spPr>
          <a:xfrm>
            <a:off x="615291" y="2745166"/>
            <a:ext cx="1379794" cy="584775"/>
          </a:xfrm>
          <a:prstGeom prst="rect">
            <a:avLst/>
          </a:prstGeom>
        </p:spPr>
        <p:txBody>
          <a:bodyPr wrap="square">
            <a:spAutoFit/>
          </a:bodyPr>
          <a:lstStyle/>
          <a:p>
            <a:r>
              <a:rPr lang="en-US" altLang="zh-CN" sz="3200" dirty="0" smtClean="0">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 name="Rectangle 2"/>
          <p:cNvSpPr/>
          <p:nvPr/>
        </p:nvSpPr>
        <p:spPr>
          <a:xfrm>
            <a:off x="2085251" y="2776810"/>
            <a:ext cx="284052" cy="584775"/>
          </a:xfrm>
          <a:prstGeom prst="rect">
            <a:avLst/>
          </a:prstGeom>
        </p:spPr>
        <p:txBody>
          <a:bodyPr wrap="none">
            <a:spAutoFit/>
          </a:bodyPr>
          <a:lstStyle/>
          <a:p>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Rectangle 6"/>
          <p:cNvSpPr/>
          <p:nvPr/>
        </p:nvSpPr>
        <p:spPr>
          <a:xfrm>
            <a:off x="759853" y="835842"/>
            <a:ext cx="7730731" cy="14709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2220" y="937302"/>
            <a:ext cx="2315183"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nổi tiếng</a:t>
            </a:r>
            <a:endParaRPr lang="en-US" sz="320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3583810" y="937300"/>
            <a:ext cx="2315183"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thay đổi</a:t>
            </a:r>
            <a:endParaRPr lang="en-US" sz="3200">
              <a:solidFill>
                <a:srgbClr val="0070C0"/>
              </a:solidFill>
              <a:latin typeface="Arial" panose="020B0604020202020204" pitchFamily="34" charset="0"/>
              <a:cs typeface="Arial" panose="020B0604020202020204" pitchFamily="34" charset="0"/>
            </a:endParaRPr>
          </a:p>
        </p:txBody>
      </p:sp>
      <p:sp>
        <p:nvSpPr>
          <p:cNvPr id="13" name="TextBox 12"/>
          <p:cNvSpPr txBox="1"/>
          <p:nvPr/>
        </p:nvSpPr>
        <p:spPr>
          <a:xfrm>
            <a:off x="6031146" y="937301"/>
            <a:ext cx="2459438"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mênh mông</a:t>
            </a:r>
            <a:endParaRPr lang="en-US" sz="3200">
              <a:solidFill>
                <a:srgbClr val="0070C0"/>
              </a:solidFill>
              <a:latin typeface="Arial" panose="020B0604020202020204" pitchFamily="34" charset="0"/>
              <a:cs typeface="Arial" panose="020B0604020202020204" pitchFamily="34" charset="0"/>
            </a:endParaRPr>
          </a:p>
        </p:txBody>
      </p:sp>
      <p:sp>
        <p:nvSpPr>
          <p:cNvPr id="14" name="TextBox 13"/>
          <p:cNvSpPr txBox="1"/>
          <p:nvPr/>
        </p:nvSpPr>
        <p:spPr>
          <a:xfrm>
            <a:off x="2256817" y="1612827"/>
            <a:ext cx="2315183" cy="584775"/>
          </a:xfrm>
          <a:prstGeom prst="rect">
            <a:avLst/>
          </a:prstGeom>
          <a:no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đ</a:t>
            </a:r>
            <a:r>
              <a:rPr lang="en-US" sz="3200" smtClean="0">
                <a:solidFill>
                  <a:srgbClr val="0070C0"/>
                </a:solidFill>
                <a:latin typeface="Arial" panose="020B0604020202020204" pitchFamily="34" charset="0"/>
                <a:cs typeface="Arial" panose="020B0604020202020204" pitchFamily="34" charset="0"/>
              </a:rPr>
              <a:t>ồi cát</a:t>
            </a:r>
            <a:endParaRPr lang="en-US" sz="3200">
              <a:solidFill>
                <a:srgbClr val="0070C0"/>
              </a:solidFill>
              <a:latin typeface="Arial" panose="020B0604020202020204" pitchFamily="34" charset="0"/>
              <a:cs typeface="Arial" panose="020B0604020202020204" pitchFamily="34" charset="0"/>
            </a:endParaRPr>
          </a:p>
        </p:txBody>
      </p:sp>
      <p:sp>
        <p:nvSpPr>
          <p:cNvPr id="15" name="TextBox 14"/>
          <p:cNvSpPr txBox="1"/>
          <p:nvPr/>
        </p:nvSpPr>
        <p:spPr>
          <a:xfrm>
            <a:off x="4873553" y="1612827"/>
            <a:ext cx="2315183"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chiều dài</a:t>
            </a:r>
            <a:endParaRPr lang="en-US" sz="3200">
              <a:solidFill>
                <a:srgbClr val="0070C0"/>
              </a:solidFill>
              <a:latin typeface="Arial" panose="020B0604020202020204" pitchFamily="34" charset="0"/>
              <a:cs typeface="Arial" panose="020B0604020202020204" pitchFamily="34" charset="0"/>
            </a:endParaRPr>
          </a:p>
        </p:txBody>
      </p:sp>
      <p:sp>
        <p:nvSpPr>
          <p:cNvPr id="16" name="矩形 8">
            <a:extLst>
              <a:ext uri="{FF2B5EF4-FFF2-40B4-BE49-F238E27FC236}">
                <a16:creationId xmlns:a16="http://schemas.microsoft.com/office/drawing/2014/main" xmlns="" id="{BEF69370-038A-4CCC-B259-2DF7CD5468DF}"/>
              </a:ext>
            </a:extLst>
          </p:cNvPr>
          <p:cNvSpPr/>
          <p:nvPr/>
        </p:nvSpPr>
        <p:spPr>
          <a:xfrm>
            <a:off x="513622" y="3271013"/>
            <a:ext cx="8998085" cy="523220"/>
          </a:xfrm>
          <a:prstGeom prst="rect">
            <a:avLst/>
          </a:prstGeom>
        </p:spPr>
        <p:txBody>
          <a:bodyPr wrap="square">
            <a:spAutoFit/>
          </a:bodyPr>
          <a:lstStyle/>
          <a:p>
            <a:r>
              <a:rPr lang="en-US" altLang="zh-CN" sz="2800" smtClean="0">
                <a:latin typeface="Arial" panose="020B0604020202020204" pitchFamily="34" charset="0"/>
                <a:ea typeface="Arial-Rounded" panose="020B0500000000000000" pitchFamily="34" charset="-93"/>
                <a:cs typeface="Arial" panose="020B0604020202020204" pitchFamily="34" charset="0"/>
                <a:sym typeface="+mn-lt"/>
              </a:rPr>
              <a:t>b. Miền Nam nước ta có những cánh đồng lúa rộng</a:t>
            </a:r>
            <a:endParaRPr lang="zh-CN" altLang="en-US" sz="28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7" name="矩形 8">
            <a:extLst>
              <a:ext uri="{FF2B5EF4-FFF2-40B4-BE49-F238E27FC236}">
                <a16:creationId xmlns:a16="http://schemas.microsoft.com/office/drawing/2014/main" xmlns="" id="{A2F459A0-6A26-4DA5-B309-4C38E867922B}"/>
              </a:ext>
            </a:extLst>
          </p:cNvPr>
          <p:cNvSpPr/>
          <p:nvPr/>
        </p:nvSpPr>
        <p:spPr>
          <a:xfrm>
            <a:off x="615291" y="3703426"/>
            <a:ext cx="1379794" cy="584775"/>
          </a:xfrm>
          <a:prstGeom prst="rect">
            <a:avLst/>
          </a:prstGeom>
        </p:spPr>
        <p:txBody>
          <a:bodyPr wrap="square">
            <a:spAutoFit/>
          </a:bodyPr>
          <a:lstStyle/>
          <a:p>
            <a:r>
              <a:rPr lang="en-US" altLang="zh-CN" sz="3200" dirty="0" smtClean="0">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Rectangle 17"/>
          <p:cNvSpPr/>
          <p:nvPr/>
        </p:nvSpPr>
        <p:spPr>
          <a:xfrm>
            <a:off x="2608509" y="3719236"/>
            <a:ext cx="284052" cy="584775"/>
          </a:xfrm>
          <a:prstGeom prst="rect">
            <a:avLst/>
          </a:prstGeom>
        </p:spPr>
        <p:txBody>
          <a:bodyPr wrap="none">
            <a:spAutoFit/>
          </a:bodyPr>
          <a:lstStyle/>
          <a:p>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00035 1.11111E-6 L -0.00035 1.11111E-6 C 0.00104 0.01636 0.00208 0.02191 -0.00035 0.03951 C -0.00087 0.04197 -0.00226 0.04321 -0.00313 0.04506 C -0.00608 0.07099 -0.00208 0.04383 -0.00851 0.06759 C -0.01302 0.08364 -0.00972 0.07778 -0.0125 0.09197 C -0.01319 0.09506 -0.01667 0.10741 -0.01806 0.11111 C -0.01875 0.11327 -0.01979 0.11451 -0.02049 0.11636 C -0.02379 0.1321 -0.02222 0.12592 -0.02465 0.13549 C -0.02813 0.16512 -0.02361 0.13488 -0.02882 0.15463 C -0.02969 0.15741 -0.02969 0.16049 -0.03021 0.16358 C -0.03038 0.16512 -0.03108 0.16697 -0.0316 0.16852 C -0.03212 0.175 -0.03264 0.18148 -0.0342 0.18796 C -0.03542 0.19259 -0.03698 0.19691 -0.03837 0.20185 C -0.03941 0.20648 -0.03993 0.2108 -0.04097 0.21574 C -0.04132 0.2179 -0.04184 0.22037 -0.04236 0.22253 C -0.04271 0.22469 -0.04323 0.22623 -0.04375 0.22778 C -0.04427 0.23086 -0.04462 0.23364 -0.04497 0.23642 C -0.04531 0.23827 -0.04601 0.24012 -0.04635 0.24197 C -0.04688 0.24475 -0.0474 0.24784 -0.04774 0.25062 C -0.04809 0.25309 -0.04844 0.25494 -0.04896 0.25771 C -0.05104 0.27037 -0.04948 0.26204 -0.05174 0.2713 C -0.05208 0.27654 -0.0526 0.2821 -0.05313 0.28734 C -0.05399 0.29413 -0.05573 0.30833 -0.05573 0.30864 C -0.05747 0.33858 -0.05712 0.32284 -0.05712 0.35555 " pathEditMode="relative" rAng="0" ptsTypes="AAAAAAAAAAAAAAAAAAAAAAAAA">
                                      <p:cBhvr>
                                        <p:cTn id="24" dur="2000" fill="hold"/>
                                        <p:tgtEl>
                                          <p:spTgt spid="11"/>
                                        </p:tgtEl>
                                        <p:attrNameLst>
                                          <p:attrName>ppt_x</p:attrName>
                                          <p:attrName>ppt_y</p:attrName>
                                        </p:attrNameLst>
                                      </p:cBhvr>
                                      <p:rCtr x="-2778" y="17778"/>
                                    </p:animMotion>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0" presetClass="path" presetSubtype="0" accel="50000" decel="50000" fill="hold" grpId="0" nodeType="withEffect">
                                  <p:stCondLst>
                                    <p:cond delay="0"/>
                                  </p:stCondLst>
                                  <p:childTnLst>
                                    <p:animMotion origin="layout" path="M -3.61111E-6 1.11111E-6 L -3.61111E-6 0.00031 C 0.00035 0.00617 0.00122 0.01265 0.00122 0.01944 C 0.00122 0.02592 -0.00086 0.03148 -0.00208 0.03704 C -0.00816 0.06574 0.00035 0.02963 -0.00729 0.05895 C -0.0085 0.06327 -0.00937 0.0679 -0.01059 0.07222 C -0.01163 0.07623 -0.01336 0.07963 -0.01475 0.08333 C -0.01788 0.10278 -0.01302 0.07685 -0.01909 0.09444 C -0.01996 0.09753 -0.01996 0.10185 -0.021 0.10494 C -0.02187 0.10741 -0.02326 0.10741 -0.02413 0.10957 C -0.02708 0.11574 -0.02882 0.12346 -0.03159 0.12932 C -0.03264 0.13148 -0.03385 0.13364 -0.03489 0.13611 C -0.03593 0.13951 -0.03628 0.14444 -0.03802 0.14722 C -0.04097 0.15278 -0.04843 0.16018 -0.04843 0.16049 C -0.04913 0.16234 -0.04965 0.16481 -0.05069 0.16697 C -0.05295 0.1716 -0.05486 0.1716 -0.05798 0.17346 C -0.05902 0.17623 -0.05989 0.17963 -0.06111 0.1821 C -0.06302 0.18549 -0.06545 0.18765 -0.06753 0.19074 C -0.06875 0.19321 -0.07031 0.19537 -0.0717 0.19753 C -0.07378 0.20062 -0.07621 0.20278 -0.07795 0.20648 C -0.07899 0.20864 -0.08003 0.21142 -0.08107 0.21296 C -0.08211 0.2142 -0.08333 0.2142 -0.08437 0.21512 C -0.08611 0.21697 -0.08802 0.21944 -0.08958 0.2216 C -0.09149 0.22438 -0.09288 0.22809 -0.09479 0.23055 C -0.09652 0.23241 -0.09843 0.23333 -0.10017 0.23488 C -0.10833 0.24259 -0.10069 0.23611 -0.10746 0.24352 C -0.10954 0.24599 -0.11163 0.24815 -0.11371 0.25031 C -0.11475 0.25123 -0.11597 0.25154 -0.11701 0.25278 C -0.11875 0.25432 -0.12031 0.25741 -0.12222 0.25926 C -0.1243 0.26049 -0.12639 0.26049 -0.12864 0.26142 C -0.13993 0.26543 -0.12708 0.26142 -0.14132 0.26574 C -0.1434 0.26728 -0.14548 0.26883 -0.14757 0.27006 C -0.15225 0.27284 -0.15781 0.27346 -0.16215 0.27438 C -0.16336 0.27531 -0.16441 0.27623 -0.16545 0.27654 C -0.17031 0.27839 -0.1802 0.28117 -0.1802 0.28148 C -0.1901 0.28765 -0.17291 0.27654 -0.19704 0.28518 C -0.19861 0.28611 -0.19982 0.28889 -0.20139 0.28981 C -0.20295 0.29105 -0.20486 0.29167 -0.20659 0.29197 C -0.25937 0.30432 -0.20729 0.29105 -0.2434 0.29846 C -0.246 0.29907 -0.24826 0.30031 -0.25086 0.30092 C -0.25434 0.30154 -0.25781 0.30216 -0.26128 0.30309 C -0.28229 0.30679 -0.26788 0.30339 -0.2835 0.30741 C -0.29288 0.3142 -0.28264 0.30741 -0.30451 0.31173 C -0.30607 0.31204 -0.30746 0.31389 -0.30868 0.3142 C -0.31319 0.31512 -0.31788 0.31543 -0.32239 0.31605 C -0.3243 0.31697 -0.32604 0.31759 -0.32777 0.31821 C -0.32899 0.31883 -0.32968 0.32037 -0.3309 0.32068 C -0.33507 0.3216 -0.33941 0.32253 -0.34357 0.32284 L -0.38159 0.32716 C -0.40989 0.33395 -0.36215 0.32315 -0.41093 0.33148 C -0.41701 0.33241 -0.42291 0.33488 -0.42899 0.33611 C -0.43454 0.33704 -0.4401 0.33734 -0.44583 0.33796 C -0.45139 0.33981 -0.45694 0.34167 -0.46267 0.34259 C -0.50086 0.34876 -0.46458 0.34167 -0.49114 0.34722 L -0.50052 0.35123 C -0.50243 0.35216 -0.50416 0.35339 -0.5059 0.3537 C -0.51111 0.35463 -0.51649 0.35494 -0.5217 0.35586 C -0.52725 0.35957 -0.52864 0.36049 -0.53645 0.36451 C -0.53854 0.36543 -0.54079 0.36574 -0.5427 0.36697 C -0.54427 0.36728 -0.54548 0.36821 -0.54687 0.36883 C -0.54913 0.37037 -0.55312 0.37346 -0.55312 0.37376 C -0.55885 0.38488 -0.55364 0.37654 -0.56163 0.3821 C -0.56319 0.38333 -0.56458 0.38518 -0.56579 0.38673 C -0.56701 0.38734 -0.56805 0.38796 -0.56909 0.38889 C -0.57014 0.39167 -0.571 0.39475 -0.57222 0.39753 C -0.57413 0.40216 -0.57691 0.40586 -0.57847 0.41049 C -0.58264 0.42222 -0.58055 0.41697 -0.58489 0.42623 C -0.58524 0.42839 -0.58541 0.43086 -0.58593 0.43271 C -0.58784 0.43765 -0.59045 0.44074 -0.59236 0.44599 L -0.59548 0.45463 C -0.59809 0.4713 -0.59444 0.45092 -0.59861 0.4679 C -0.59913 0.47006 -0.59913 0.47253 -0.59965 0.47438 C -0.60364 0.49167 -0.60017 0.47099 -0.60277 0.48765 C -0.60312 0.49506 -0.60329 0.50216 -0.60382 0.50957 C -0.60399 0.51265 -0.60451 0.51543 -0.60503 0.51852 C -0.6052 0.52068 -0.6059 0.52284 -0.60607 0.52531 C -0.60607 0.52932 -0.60607 0.53395 -0.60607 0.53858 " pathEditMode="relative" rAng="0" ptsTypes="AAAAAAAAAAAAAAAAAAAAAAAAAAAAAAAAAAAAAAAAAAAAAAAAAAAAAAAAAAAAAAAAAAAAAAAAAAAAA">
                                      <p:cBhvr>
                                        <p:cTn id="34" dur="2000" fill="hold"/>
                                        <p:tgtEl>
                                          <p:spTgt spid="13"/>
                                        </p:tgtEl>
                                        <p:attrNameLst>
                                          <p:attrName>ppt_x</p:attrName>
                                          <p:attrName>ppt_y</p:attrName>
                                        </p:attrNameLst>
                                      </p:cBhvr>
                                      <p:rCtr x="-30243" y="269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P spid="3" grpId="0"/>
      <p:bldP spid="11" grpId="0"/>
      <p:bldP spid="13" grpId="0"/>
      <p:bldP spid="16" grpId="0"/>
      <p:bldP spid="17" grpId="0"/>
      <p:bldP spid="17" grpId="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610495" y="2050776"/>
            <a:ext cx="5152892" cy="769441"/>
          </a:xfrm>
          <a:prstGeom prst="rect">
            <a:avLst/>
          </a:prstGeom>
          <a:noFill/>
        </p:spPr>
        <p:txBody>
          <a:bodyPr wrap="square" rtlCol="0">
            <a:spAutoFit/>
          </a:bodyPr>
          <a:lstStyle/>
          <a:p>
            <a:pPr algn="ct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997391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3.20988E-6 L 2.5E-6 -0.07223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xmlns="" id="{DAECB3AA-DE44-4B2E-8E42-EC1E254E3EC5}"/>
              </a:ext>
            </a:extLst>
          </p:cNvPr>
          <p:cNvSpPr/>
          <p:nvPr/>
        </p:nvSpPr>
        <p:spPr>
          <a:xfrm>
            <a:off x="259948" y="0"/>
            <a:ext cx="9024729" cy="553998"/>
          </a:xfrm>
          <a:prstGeom prst="rect">
            <a:avLst/>
          </a:prstGeom>
          <a:solidFill>
            <a:schemeClr val="bg1"/>
          </a:solidFill>
        </p:spPr>
        <p:txBody>
          <a:bodyPr wrap="square">
            <a:spAutoFit/>
          </a:bodyPr>
          <a:lstStyle/>
          <a:p>
            <a:r>
              <a:rPr lang="en-US" altLang="zh-CN" sz="30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sát tranh và nói những điều em thích khi đi biển</a:t>
            </a:r>
            <a:endParaRPr lang="zh-CN" altLang="en-US" sz="3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049" t="36337" r="8207" b="11697"/>
          <a:stretch/>
        </p:blipFill>
        <p:spPr>
          <a:xfrm>
            <a:off x="1536088" y="553998"/>
            <a:ext cx="6571622" cy="4589502"/>
          </a:xfrm>
          <a:prstGeom prst="rect">
            <a:avLst/>
          </a:prstGeom>
        </p:spPr>
      </p:pic>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xmlns="" id="{DAECB3AA-DE44-4B2E-8E42-EC1E254E3EC5}"/>
              </a:ext>
            </a:extLst>
          </p:cNvPr>
          <p:cNvSpPr/>
          <p:nvPr/>
        </p:nvSpPr>
        <p:spPr>
          <a:xfrm>
            <a:off x="259948" y="0"/>
            <a:ext cx="9024729" cy="553998"/>
          </a:xfrm>
          <a:prstGeom prst="rect">
            <a:avLst/>
          </a:prstGeom>
          <a:solidFill>
            <a:schemeClr val="bg1"/>
          </a:solidFill>
        </p:spPr>
        <p:txBody>
          <a:bodyPr wrap="square">
            <a:spAutoFit/>
          </a:bodyPr>
          <a:lstStyle/>
          <a:p>
            <a:r>
              <a:rPr lang="en-US" altLang="zh-CN" sz="30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sát tranh và nói những điều em thích khi đi biển</a:t>
            </a:r>
            <a:endParaRPr lang="zh-CN" altLang="en-US" sz="3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7775350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50776"/>
            <a:ext cx="3588404" cy="769441"/>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01277780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3.20988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9945" r="9245" b="55897"/>
          <a:stretch/>
        </p:blipFill>
        <p:spPr>
          <a:xfrm>
            <a:off x="37639" y="908034"/>
            <a:ext cx="9207961" cy="3294297"/>
          </a:xfrm>
          <a:prstGeom prst="rect">
            <a:avLst/>
          </a:prstGeom>
        </p:spPr>
      </p:pic>
      <p:sp>
        <p:nvSpPr>
          <p:cNvPr id="4" name="矩形 8">
            <a:extLst>
              <a:ext uri="{FF2B5EF4-FFF2-40B4-BE49-F238E27FC236}">
                <a16:creationId xmlns:a16="http://schemas.microsoft.com/office/drawing/2014/main" xmlns="" id="{DAECB3AA-DE44-4B2E-8E42-EC1E254E3EC5}"/>
              </a:ext>
            </a:extLst>
          </p:cNvPr>
          <p:cNvSpPr/>
          <p:nvPr/>
        </p:nvSpPr>
        <p:spPr>
          <a:xfrm>
            <a:off x="721253" y="261703"/>
            <a:ext cx="2906202" cy="646331"/>
          </a:xfrm>
          <a:prstGeom prst="rect">
            <a:avLst/>
          </a:prstGeom>
        </p:spPr>
        <p:txBody>
          <a:bodyPr wrap="square">
            <a:spAutoFit/>
          </a:bodyPr>
          <a:lstStyle/>
          <a:p>
            <a:r>
              <a:rPr lang="en-US" altLang="zh-CN" sz="36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36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6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xmlns="" id="{7B87E5EA-B738-483C-BD90-0802211D530F}"/>
              </a:ext>
            </a:extLst>
          </p:cNvPr>
          <p:cNvSpPr/>
          <p:nvPr/>
        </p:nvSpPr>
        <p:spPr>
          <a:xfrm>
            <a:off x="385530" y="1311177"/>
            <a:ext cx="6512877" cy="3170099"/>
          </a:xfrm>
          <a:prstGeom prst="rect">
            <a:avLst/>
          </a:prstGeom>
        </p:spPr>
        <p:txBody>
          <a:bodyPr wrap="square">
            <a:spAutoFit/>
          </a:bodyPr>
          <a:lstStyle/>
          <a:p>
            <a:pPr algn="just"/>
            <a:r>
              <a:rPr lang="en-US" altLang="zh-CN" sz="3600" b="1">
                <a:effectLst>
                  <a:outerShdw blurRad="50800" dist="38100" dir="2700000" algn="tl" rotWithShape="0">
                    <a:prstClr val="black">
                      <a:alpha val="40000"/>
                    </a:prstClr>
                  </a:outerShdw>
                </a:effectLst>
                <a:latin typeface="Arial-Rounded" pitchFamily="34" charset="0"/>
                <a:ea typeface="Arial-Rounded" pitchFamily="34" charset="0"/>
                <a:cs typeface="Arial-Rounded" pitchFamily="34" charset="0"/>
                <a:sym typeface="+mn-lt"/>
              </a:rPr>
              <a:t>	</a:t>
            </a:r>
            <a:r>
              <a:rPr lang="en-US" sz="3200">
                <a:latin typeface="Arial" panose="020B0604020202020204" pitchFamily="34" charset="0"/>
                <a:cs typeface="Arial" panose="020B0604020202020204" pitchFamily="34" charset="0"/>
              </a:rPr>
              <a:t>Đi biển, bạn sẽ được thỏa sức bơi lội, nô đùa trên sóng, nhặt vỏ sò, xây lâu đài </a:t>
            </a:r>
            <a:r>
              <a:rPr lang="en-US" sz="3200" smtClean="0">
                <a:latin typeface="Arial" panose="020B0604020202020204" pitchFamily="34" charset="0"/>
                <a:cs typeface="Arial" panose="020B0604020202020204" pitchFamily="34" charset="0"/>
              </a:rPr>
              <a:t>cát. Biển </a:t>
            </a:r>
            <a:r>
              <a:rPr lang="en-US" sz="3200">
                <a:latin typeface="Arial" panose="020B0604020202020204" pitchFamily="34" charset="0"/>
                <a:cs typeface="Arial" panose="020B0604020202020204" pitchFamily="34" charset="0"/>
              </a:rPr>
              <a:t>là món quà kì diệu mà thiên nhiên đã ban tặng cho nước ta.</a:t>
            </a:r>
          </a:p>
          <a:p>
            <a:pPr algn="just"/>
            <a:endParaRPr lang="zh-CN" altLang="en-US" sz="3600" b="1" dirty="0">
              <a:effectLst>
                <a:outerShdw blurRad="50800" dist="38100" dir="2700000" algn="tl" rotWithShape="0">
                  <a:prstClr val="black">
                    <a:alpha val="40000"/>
                  </a:prstClr>
                </a:outerShdw>
              </a:effectLst>
              <a:latin typeface="Arial-Rounded" pitchFamily="34" charset="0"/>
              <a:ea typeface="Arial-Rounded" pitchFamily="34" charset="0"/>
              <a:cs typeface="Arial-Rounded" pitchFamily="34" charset="0"/>
              <a:sym typeface="+mn-lt"/>
            </a:endParaRPr>
          </a:p>
        </p:txBody>
      </p:sp>
      <p:cxnSp>
        <p:nvCxnSpPr>
          <p:cNvPr id="5" name="Straight Connector 4"/>
          <p:cNvCxnSpPr/>
          <p:nvPr/>
        </p:nvCxnSpPr>
        <p:spPr>
          <a:xfrm>
            <a:off x="1873957" y="2372834"/>
            <a:ext cx="1362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47451" y="3339961"/>
            <a:ext cx="12530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59539" y="596371"/>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545181" y="2141208"/>
            <a:ext cx="5283520" cy="707886"/>
          </a:xfrm>
          <a:prstGeom prst="rect">
            <a:avLst/>
          </a:prstGeom>
          <a:noFill/>
        </p:spPr>
        <p:txBody>
          <a:bodyPr wrap="square" rtlCol="0">
            <a:spAutoFit/>
          </a:bodyPr>
          <a:lstStyle/>
          <a:p>
            <a:pPr algn="ctr"/>
            <a:r>
              <a:rPr lang="en-US" altLang="zh-CN" sz="40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Tìm từ</a:t>
            </a:r>
            <a:endParaRPr lang="zh-CN" altLang="en-US" sz="40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7241153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81481E-6 L 2.5E-6 -0.07223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a:extLst>
              <a:ext uri="{FF2B5EF4-FFF2-40B4-BE49-F238E27FC236}">
                <a16:creationId xmlns:a16="http://schemas.microsoft.com/office/drawing/2014/main" xmlns="" id="{DAECB3AA-DE44-4B2E-8E42-EC1E254E3EC5}"/>
              </a:ext>
            </a:extLst>
          </p:cNvPr>
          <p:cNvSpPr/>
          <p:nvPr/>
        </p:nvSpPr>
        <p:spPr>
          <a:xfrm>
            <a:off x="520590" y="300369"/>
            <a:ext cx="8263191" cy="1569660"/>
          </a:xfrm>
          <a:prstGeom prst="rect">
            <a:avLst/>
          </a:prstGeom>
        </p:spPr>
        <p:txBody>
          <a:bodyPr wrap="square">
            <a:spAutoFit/>
          </a:bodyPr>
          <a:lstStyle/>
          <a:p>
            <a:r>
              <a:rPr lang="en-US" altLang="zh-CN" sz="3200" dirty="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8</a:t>
            </a:r>
            <a:r>
              <a:rPr lang="en-US" altLang="zh-CN" sz="32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Tìm trong hoặc ngoài bài đọc </a:t>
            </a:r>
            <a:r>
              <a:rPr lang="en-US" altLang="zh-CN" sz="3200" b="1" i="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Du lịch biển Việt Nam </a:t>
            </a:r>
            <a:r>
              <a:rPr lang="en-US" altLang="zh-CN" sz="32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từ ngữ có tiếng chứa vần </a:t>
            </a:r>
            <a:r>
              <a:rPr lang="en-US" altLang="zh-CN" sz="3200" i="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anh, ach, ươt, ươp</a:t>
            </a:r>
            <a:endParaRPr lang="zh-CN" altLang="en-US" sz="3200" i="1"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23230967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1561" b="34562"/>
          <a:stretch/>
        </p:blipFill>
        <p:spPr>
          <a:xfrm>
            <a:off x="1183318" y="906706"/>
            <a:ext cx="6871184" cy="3735824"/>
          </a:xfrm>
          <a:prstGeom prst="rect">
            <a:avLst/>
          </a:prstGeom>
        </p:spPr>
      </p:pic>
      <p:sp>
        <p:nvSpPr>
          <p:cNvPr id="4" name="矩形 8">
            <a:extLst>
              <a:ext uri="{FF2B5EF4-FFF2-40B4-BE49-F238E27FC236}">
                <a16:creationId xmlns:a16="http://schemas.microsoft.com/office/drawing/2014/main" xmlns="" id="{DAECB3AA-DE44-4B2E-8E42-EC1E254E3EC5}"/>
              </a:ext>
            </a:extLst>
          </p:cNvPr>
          <p:cNvSpPr/>
          <p:nvPr/>
        </p:nvSpPr>
        <p:spPr>
          <a:xfrm>
            <a:off x="1030403" y="224974"/>
            <a:ext cx="7315929" cy="954107"/>
          </a:xfrm>
          <a:prstGeom prst="rect">
            <a:avLst/>
          </a:prstGeom>
        </p:spPr>
        <p:txBody>
          <a:bodyPr wrap="square">
            <a:spAutoFit/>
          </a:bodyPr>
          <a:lstStyle/>
          <a:p>
            <a:r>
              <a:rPr lang="en-US" altLang="zh-CN" sz="28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28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tranh</a:t>
            </a:r>
            <a:r>
              <a:rPr lang="en-US" altLang="zh-CN" sz="28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 cho biết em thấy những gì trong tranh?</a:t>
            </a:r>
            <a:endParaRPr lang="zh-CN" altLang="en-US"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011225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1091151" y="4539704"/>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5612858" y="575047"/>
            <a:ext cx="1167319" cy="46166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rPr>
              <a:t>Thanh</a:t>
            </a:r>
            <a:endParaRPr lang="en-US" sz="2000">
              <a:solidFill>
                <a:srgbClr val="FF0000"/>
              </a:solidFill>
            </a:endParaRPr>
          </a:p>
        </p:txBody>
      </p:sp>
      <p:sp>
        <p:nvSpPr>
          <p:cNvPr id="6" name="TextBox 5"/>
          <p:cNvSpPr txBox="1"/>
          <p:nvPr/>
        </p:nvSpPr>
        <p:spPr>
          <a:xfrm>
            <a:off x="321013" y="951183"/>
            <a:ext cx="1167319" cy="461665"/>
          </a:xfrm>
          <a:prstGeom prst="rect">
            <a:avLst/>
          </a:prstGeom>
          <a:noFill/>
        </p:spPr>
        <p:txBody>
          <a:bodyPr wrap="square" rtlCol="0">
            <a:spAutoFit/>
          </a:bodyPr>
          <a:lstStyle/>
          <a:p>
            <a:r>
              <a:rPr lang="en-US" sz="2400" smtClean="0">
                <a:solidFill>
                  <a:srgbClr val="FF0000"/>
                </a:solidFill>
                <a:latin typeface="Arial" panose="020B0604020202020204" pitchFamily="34" charset="0"/>
                <a:cs typeface="Arial" panose="020B0604020202020204" pitchFamily="34" charset="0"/>
              </a:rPr>
              <a:t>Khánh</a:t>
            </a:r>
            <a:endParaRPr lang="en-US" sz="2000">
              <a:solidFill>
                <a:srgbClr val="FF0000"/>
              </a:solidFill>
            </a:endParaRPr>
          </a:p>
        </p:txBody>
      </p:sp>
      <p:sp>
        <p:nvSpPr>
          <p:cNvPr id="8" name="TextBox 7"/>
          <p:cNvSpPr txBox="1"/>
          <p:nvPr/>
        </p:nvSpPr>
        <p:spPr>
          <a:xfrm>
            <a:off x="7849837" y="951182"/>
            <a:ext cx="1167319" cy="461665"/>
          </a:xfrm>
          <a:prstGeom prst="rect">
            <a:avLst/>
          </a:prstGeom>
          <a:noFill/>
        </p:spPr>
        <p:txBody>
          <a:bodyPr wrap="square" rtlCol="0">
            <a:spAutoFit/>
          </a:bodyPr>
          <a:lstStyle/>
          <a:p>
            <a:r>
              <a:rPr lang="en-US" sz="2400" smtClean="0">
                <a:solidFill>
                  <a:srgbClr val="FF0000"/>
                </a:solidFill>
                <a:latin typeface="Arial" panose="020B0604020202020204" pitchFamily="34" charset="0"/>
                <a:cs typeface="Arial" panose="020B0604020202020204" pitchFamily="34" charset="0"/>
              </a:rPr>
              <a:t>khách</a:t>
            </a:r>
            <a:endParaRPr lang="en-US" sz="2000">
              <a:solidFill>
                <a:srgbClr val="FF0000"/>
              </a:solidFill>
            </a:endParaRPr>
          </a:p>
        </p:txBody>
      </p:sp>
      <p:sp>
        <p:nvSpPr>
          <p:cNvPr id="9" name="TextBox 8"/>
          <p:cNvSpPr txBox="1"/>
          <p:nvPr/>
        </p:nvSpPr>
        <p:spPr>
          <a:xfrm>
            <a:off x="4525655" y="3148778"/>
            <a:ext cx="1167319" cy="461665"/>
          </a:xfrm>
          <a:prstGeom prst="rect">
            <a:avLst/>
          </a:prstGeom>
          <a:noFill/>
        </p:spPr>
        <p:txBody>
          <a:bodyPr wrap="square" rtlCol="0">
            <a:spAutoFit/>
          </a:bodyPr>
          <a:lstStyle/>
          <a:p>
            <a:r>
              <a:rPr lang="en-US" sz="2400" smtClean="0">
                <a:solidFill>
                  <a:srgbClr val="FF0000"/>
                </a:solidFill>
                <a:latin typeface="Arial" panose="020B0604020202020204" pitchFamily="34" charset="0"/>
                <a:cs typeface="Arial" panose="020B0604020202020204" pitchFamily="34" charset="0"/>
              </a:rPr>
              <a:t>Trượt</a:t>
            </a:r>
            <a:endParaRPr lang="en-US" sz="2000">
              <a:solidFill>
                <a:srgbClr val="FF0000"/>
              </a:solidFill>
            </a:endParaRPr>
          </a:p>
        </p:txBody>
      </p:sp>
    </p:spTree>
    <p:extLst>
      <p:ext uri="{BB962C8B-B14F-4D97-AF65-F5344CB8AC3E}">
        <p14:creationId xmlns:p14="http://schemas.microsoft.com/office/powerpoint/2010/main" val="3442451265"/>
      </p:ext>
    </p:extLst>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78" y="947814"/>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1678990"/>
            <a:ext cx="3588404" cy="1569660"/>
          </a:xfrm>
          <a:prstGeom prst="rect">
            <a:avLst/>
          </a:prstGeom>
          <a:noFill/>
        </p:spPr>
        <p:txBody>
          <a:bodyPr wrap="square" rtlCol="0">
            <a:spAutoFit/>
          </a:bodyPr>
          <a:lstStyle/>
          <a:p>
            <a:pPr algn="ctr"/>
            <a:r>
              <a:rPr lang="en-GB" altLang="zh-CN" sz="48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Đặt tên cho bức tranh</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8353259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2.3456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4115" b="7985"/>
          <a:stretch/>
        </p:blipFill>
        <p:spPr>
          <a:xfrm>
            <a:off x="394285" y="381837"/>
            <a:ext cx="8286055" cy="4270550"/>
          </a:xfrm>
          <a:prstGeom prst="rect">
            <a:avLst/>
          </a:prstGeom>
        </p:spPr>
      </p:pic>
    </p:spTree>
    <p:extLst>
      <p:ext uri="{BB962C8B-B14F-4D97-AF65-F5344CB8AC3E}">
        <p14:creationId xmlns:p14="http://schemas.microsoft.com/office/powerpoint/2010/main" val="2566560277"/>
      </p:ext>
    </p:extLst>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10</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60824"/>
            <a:ext cx="3588404" cy="830997"/>
          </a:xfrm>
          <a:prstGeom prst="rect">
            <a:avLst/>
          </a:prstGeom>
          <a:noFill/>
        </p:spPr>
        <p:txBody>
          <a:bodyPr wrap="square" rtlCol="0">
            <a:spAutoFit/>
          </a:bodyPr>
          <a:lstStyle/>
          <a:p>
            <a:pPr algn="ct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78800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1.4814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40" y="212441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042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2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1091151" y="4539704"/>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8052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385816"/>
          </a:xfrm>
          <a:prstGeom prst="rect">
            <a:avLst/>
          </a:prstGeom>
          <a:noFill/>
        </p:spPr>
        <p:txBody>
          <a:bodyPr wrap="square" rtlCol="0">
            <a:spAutoFit/>
          </a:bodyPr>
          <a:lstStyle/>
          <a:p>
            <a:pPr algn="just">
              <a:spcAft>
                <a:spcPts val="600"/>
              </a:spcAft>
            </a:pPr>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714475" y="4619121"/>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5" name="Lưu đồ: Đường kết nối 8">
            <a:extLst>
              <a:ext uri="{FF2B5EF4-FFF2-40B4-BE49-F238E27FC236}">
                <a16:creationId xmlns:a16="http://schemas.microsoft.com/office/drawing/2014/main" xmlns="" id="{A3F0B0FD-818E-4BBD-B401-3895387E3487}"/>
              </a:ext>
            </a:extLst>
          </p:cNvPr>
          <p:cNvSpPr/>
          <p:nvPr/>
        </p:nvSpPr>
        <p:spPr>
          <a:xfrm>
            <a:off x="778536" y="53613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xmlns="" id="{A3F0B0FD-818E-4BBD-B401-3895387E3487}"/>
              </a:ext>
            </a:extLst>
          </p:cNvPr>
          <p:cNvSpPr/>
          <p:nvPr/>
        </p:nvSpPr>
        <p:spPr>
          <a:xfrm>
            <a:off x="5438084" y="55104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xmlns="" id="{A3F0B0FD-818E-4BBD-B401-3895387E3487}"/>
              </a:ext>
            </a:extLst>
          </p:cNvPr>
          <p:cNvSpPr/>
          <p:nvPr/>
        </p:nvSpPr>
        <p:spPr>
          <a:xfrm>
            <a:off x="1654026" y="131483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a16="http://schemas.microsoft.com/office/drawing/2014/main" xmlns="" id="{A3F0B0FD-818E-4BBD-B401-3895387E3487}"/>
              </a:ext>
            </a:extLst>
          </p:cNvPr>
          <p:cNvSpPr/>
          <p:nvPr/>
        </p:nvSpPr>
        <p:spPr>
          <a:xfrm>
            <a:off x="778536" y="209953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xmlns="" id="{A3F0B0FD-818E-4BBD-B401-3895387E3487}"/>
              </a:ext>
            </a:extLst>
          </p:cNvPr>
          <p:cNvSpPr/>
          <p:nvPr/>
        </p:nvSpPr>
        <p:spPr>
          <a:xfrm>
            <a:off x="4177589" y="247236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xmlns="" id="{A3F0B0FD-818E-4BBD-B401-3895387E3487}"/>
              </a:ext>
            </a:extLst>
          </p:cNvPr>
          <p:cNvSpPr/>
          <p:nvPr/>
        </p:nvSpPr>
        <p:spPr>
          <a:xfrm>
            <a:off x="5571822" y="281937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xmlns="" id="{A3F0B0FD-818E-4BBD-B401-3895387E3487}"/>
              </a:ext>
            </a:extLst>
          </p:cNvPr>
          <p:cNvSpPr/>
          <p:nvPr/>
        </p:nvSpPr>
        <p:spPr>
          <a:xfrm>
            <a:off x="4435338" y="319722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7</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xmlns="" id="{A3F0B0FD-818E-4BBD-B401-3895387E3487}"/>
              </a:ext>
            </a:extLst>
          </p:cNvPr>
          <p:cNvSpPr/>
          <p:nvPr/>
        </p:nvSpPr>
        <p:spPr>
          <a:xfrm>
            <a:off x="778536" y="363068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8</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5186157" y="1353523"/>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7509001" y="137229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654026" y="209953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409272" y="4078302"/>
            <a:ext cx="93161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0794668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4976" y="548182"/>
            <a:ext cx="3192388" cy="646331"/>
          </a:xfrm>
          <a:prstGeom prst="rect">
            <a:avLst/>
          </a:prstGeom>
          <a:solidFill>
            <a:srgbClr val="B8E67A"/>
          </a:solidFill>
        </p:spPr>
        <p:txBody>
          <a:bodyPr wrap="square" rtlCol="0">
            <a:spAutoFit/>
          </a:bodyPr>
          <a:lstStyle/>
          <a:p>
            <a:pPr algn="ctr"/>
            <a:r>
              <a:rPr lang="en-US" altLang="zh-CN" sz="3600" b="1" smtClean="0">
                <a:solidFill>
                  <a:prstClr val="black"/>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93"/>
                <a:cs typeface="Arial" panose="020B0604020202020204" pitchFamily="34" charset="0"/>
                <a:sym typeface="+mn-lt"/>
              </a:rPr>
              <a:t>nổi tiếng</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3064976" y="1462581"/>
            <a:ext cx="3192388" cy="646331"/>
          </a:xfrm>
          <a:prstGeom prst="rect">
            <a:avLst/>
          </a:prstGeom>
          <a:solidFill>
            <a:srgbClr val="B8E67A"/>
          </a:solidFill>
        </p:spPr>
        <p:txBody>
          <a:bodyPr wrap="square" rtlCol="0">
            <a:spAutoFit/>
          </a:bodyPr>
          <a:lstStyle/>
          <a:p>
            <a:pPr algn="ctr"/>
            <a:r>
              <a:rPr lang="en-US" sz="3600" b="1" smtClean="0">
                <a:solidFill>
                  <a:prstClr val="black"/>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du khách</a:t>
            </a:r>
            <a:endParaRPr lang="en-US" sz="3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3"/>
          <p:cNvSpPr txBox="1"/>
          <p:nvPr/>
        </p:nvSpPr>
        <p:spPr>
          <a:xfrm>
            <a:off x="3064976" y="2355657"/>
            <a:ext cx="3192388" cy="646331"/>
          </a:xfrm>
          <a:prstGeom prst="rect">
            <a:avLst/>
          </a:prstGeom>
          <a:solidFill>
            <a:srgbClr val="B8E67A"/>
          </a:solidFill>
        </p:spPr>
        <p:txBody>
          <a:bodyPr wrap="square" rtlCol="0">
            <a:spAutoFit/>
          </a:bodyPr>
          <a:lstStyle/>
          <a:p>
            <a:pPr algn="ctr"/>
            <a:r>
              <a:rPr lang="en-US" altLang="zh-CN" sz="3600" b="1" smtClean="0">
                <a:solidFill>
                  <a:prstClr val="black"/>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hoang sơ</a:t>
            </a:r>
            <a:endParaRPr lang="en-US" sz="3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TextBox 4"/>
          <p:cNvSpPr txBox="1"/>
          <p:nvPr/>
        </p:nvSpPr>
        <p:spPr>
          <a:xfrm>
            <a:off x="3064975" y="3264487"/>
            <a:ext cx="3192389" cy="646331"/>
          </a:xfrm>
          <a:prstGeom prst="rect">
            <a:avLst/>
          </a:prstGeom>
          <a:solidFill>
            <a:srgbClr val="B8E67A"/>
          </a:solidFill>
        </p:spPr>
        <p:txBody>
          <a:bodyPr wrap="square" rtlCol="0">
            <a:spAutoFit/>
          </a:bodyPr>
          <a:lstStyle/>
          <a:p>
            <a:pPr algn="ctr"/>
            <a:r>
              <a:rPr lang="en-US" altLang="zh-CN" sz="3600" b="1" smtClean="0">
                <a:solidFill>
                  <a:prstClr val="black"/>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kì diệu</a:t>
            </a:r>
            <a:endParaRPr lang="en-US" sz="3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78550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385816"/>
          </a:xfrm>
          <a:prstGeom prst="rect">
            <a:avLst/>
          </a:prstGeom>
          <a:noFill/>
        </p:spPr>
        <p:txBody>
          <a:bodyPr wrap="square" rtlCol="0">
            <a:spAutoFit/>
          </a:bodyPr>
          <a:lstStyle/>
          <a:p>
            <a:pPr algn="just">
              <a:spcAft>
                <a:spcPts val="600"/>
              </a:spcAft>
            </a:pPr>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714475" y="4619121"/>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5" name="Lưu đồ: Đường kết nối 8">
            <a:extLst>
              <a:ext uri="{FF2B5EF4-FFF2-40B4-BE49-F238E27FC236}">
                <a16:creationId xmlns:a16="http://schemas.microsoft.com/office/drawing/2014/main" xmlns="" id="{A3F0B0FD-818E-4BBD-B401-3895387E3487}"/>
              </a:ext>
            </a:extLst>
          </p:cNvPr>
          <p:cNvSpPr/>
          <p:nvPr/>
        </p:nvSpPr>
        <p:spPr>
          <a:xfrm>
            <a:off x="778536" y="53613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xmlns="" id="{A3F0B0FD-818E-4BBD-B401-3895387E3487}"/>
              </a:ext>
            </a:extLst>
          </p:cNvPr>
          <p:cNvSpPr/>
          <p:nvPr/>
        </p:nvSpPr>
        <p:spPr>
          <a:xfrm>
            <a:off x="5438084" y="55104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xmlns="" id="{A3F0B0FD-818E-4BBD-B401-3895387E3487}"/>
              </a:ext>
            </a:extLst>
          </p:cNvPr>
          <p:cNvSpPr/>
          <p:nvPr/>
        </p:nvSpPr>
        <p:spPr>
          <a:xfrm>
            <a:off x="1654026" y="131483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a16="http://schemas.microsoft.com/office/drawing/2014/main" xmlns="" id="{A3F0B0FD-818E-4BBD-B401-3895387E3487}"/>
              </a:ext>
            </a:extLst>
          </p:cNvPr>
          <p:cNvSpPr/>
          <p:nvPr/>
        </p:nvSpPr>
        <p:spPr>
          <a:xfrm>
            <a:off x="778536" y="209953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xmlns="" id="{A3F0B0FD-818E-4BBD-B401-3895387E3487}"/>
              </a:ext>
            </a:extLst>
          </p:cNvPr>
          <p:cNvSpPr/>
          <p:nvPr/>
        </p:nvSpPr>
        <p:spPr>
          <a:xfrm>
            <a:off x="4177589" y="247236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xmlns="" id="{A3F0B0FD-818E-4BBD-B401-3895387E3487}"/>
              </a:ext>
            </a:extLst>
          </p:cNvPr>
          <p:cNvSpPr/>
          <p:nvPr/>
        </p:nvSpPr>
        <p:spPr>
          <a:xfrm>
            <a:off x="5571822" y="281937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xmlns="" id="{A3F0B0FD-818E-4BBD-B401-3895387E3487}"/>
              </a:ext>
            </a:extLst>
          </p:cNvPr>
          <p:cNvSpPr/>
          <p:nvPr/>
        </p:nvSpPr>
        <p:spPr>
          <a:xfrm>
            <a:off x="4435338" y="319722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7</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xmlns="" id="{A3F0B0FD-818E-4BBD-B401-3895387E3487}"/>
              </a:ext>
            </a:extLst>
          </p:cNvPr>
          <p:cNvSpPr/>
          <p:nvPr/>
        </p:nvSpPr>
        <p:spPr>
          <a:xfrm>
            <a:off x="778536" y="363068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8</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5186157" y="1353523"/>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7509001" y="137229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654026" y="209953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409272" y="4078302"/>
            <a:ext cx="93161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0277133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216" y="787812"/>
            <a:ext cx="8150088" cy="2062103"/>
          </a:xfrm>
          <a:prstGeom prst="rect">
            <a:avLst/>
          </a:prstGeom>
        </p:spPr>
        <p:txBody>
          <a:bodyPr wrap="square">
            <a:spAutoFit/>
          </a:bodyPr>
          <a:lstStyle/>
          <a:p>
            <a:pPr algn="just">
              <a:spcAft>
                <a:spcPts val="600"/>
              </a:spcAft>
            </a:pPr>
            <a:r>
              <a:rPr lang="en-US" sz="4000" baseline="-25000" smtClean="0">
                <a:solidFill>
                  <a:schemeClr val="accent5">
                    <a:lumMod val="75000"/>
                  </a:schemeClr>
                </a:solidFill>
                <a:latin typeface="Arial-Rounded" pitchFamily="34" charset="0"/>
                <a:ea typeface="Arial-Rounded" pitchFamily="34" charset="0"/>
                <a:cs typeface="Arial-Rounded" pitchFamily="34" charset="0"/>
              </a:rPr>
              <a:t>	</a:t>
            </a:r>
            <a:r>
              <a:rPr lang="en-US" sz="3200">
                <a:latin typeface="Arial" panose="020B0604020202020204" pitchFamily="34" charset="0"/>
                <a:cs typeface="Arial" panose="020B0604020202020204" pitchFamily="34" charset="0"/>
              </a:rPr>
              <a:t>Thanh Hóa, Đà Nẵng, Khánh Hòa,… có những bãi biển nổi tiếng, được du khách yêu thích. </a:t>
            </a:r>
            <a:r>
              <a:rPr lang="en-US" sz="3200" smtClean="0">
                <a:latin typeface="Arial" panose="020B0604020202020204" pitchFamily="34" charset="0"/>
                <a:cs typeface="Arial" panose="020B0604020202020204" pitchFamily="34" charset="0"/>
              </a:rPr>
              <a:t>Nhưng </a:t>
            </a:r>
            <a:r>
              <a:rPr lang="en-US" sz="3200">
                <a:latin typeface="Arial" panose="020B0604020202020204" pitchFamily="34" charset="0"/>
                <a:cs typeface="Arial" panose="020B0604020202020204" pitchFamily="34" charset="0"/>
              </a:rPr>
              <a:t>suốt chiều dài đất nước cũng có nhiều bãi biển còn hoang sơ. </a:t>
            </a:r>
          </a:p>
        </p:txBody>
      </p:sp>
      <p:cxnSp>
        <p:nvCxnSpPr>
          <p:cNvPr id="4" name="Straight Connector 3"/>
          <p:cNvCxnSpPr/>
          <p:nvPr/>
        </p:nvCxnSpPr>
        <p:spPr>
          <a:xfrm flipH="1">
            <a:off x="7964134" y="717474"/>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5394051" y="124665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426537" y="175013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8606304" y="1818863"/>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6313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2.xml><?xml version="1.0" encoding="utf-8"?>
<ds:datastoreItem xmlns:ds="http://schemas.openxmlformats.org/officeDocument/2006/customXml" ds:itemID="{700BBF27-AEA7-4E39-9873-833F6E66B524}">
  <ds:schemaRefs>
    <ds:schemaRef ds:uri="2954521b-b4ab-4ce3-8aa8-8bfa99a4c36e"/>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1788</TotalTime>
  <Words>465</Words>
  <Application>Microsoft Office PowerPoint</Application>
  <PresentationFormat>On-screen Show (16:9)</PresentationFormat>
  <Paragraphs>134</Paragraphs>
  <Slides>33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DFPOP1-W9</vt:lpstr>
      <vt:lpstr>Arial-Rounded</vt:lpstr>
      <vt:lpstr>Calibri</vt:lpstr>
      <vt:lpstr>Times New Roman</vt:lpstr>
      <vt:lpstr>HL Hoctro</vt:lpstr>
      <vt:lpstr>微软雅黑</vt:lpstr>
      <vt:lpstr>Arial</vt:lpstr>
      <vt:lpstr>.VnAvant</vt:lpstr>
      <vt:lpstr>宋体</vt:lpstr>
      <vt:lpstr>华康少女文字W5</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User</cp:lastModifiedBy>
  <cp:revision>151</cp:revision>
  <dcterms:created xsi:type="dcterms:W3CDTF">2020-08-13T09:19:08Z</dcterms:created>
  <dcterms:modified xsi:type="dcterms:W3CDTF">2020-10-15T14:16:13Z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