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3" r:id="rId3"/>
    <p:sldId id="264" r:id="rId4"/>
    <p:sldId id="267" r:id="rId5"/>
    <p:sldId id="275" r:id="rId6"/>
    <p:sldId id="265" r:id="rId7"/>
    <p:sldId id="270" r:id="rId8"/>
    <p:sldId id="266" r:id="rId9"/>
    <p:sldId id="272" r:id="rId10"/>
    <p:sldId id="274" r:id="rId1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CC"/>
    <a:srgbClr val="0000FF"/>
    <a:srgbClr val="FFFF99"/>
    <a:srgbClr val="00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6" d="100"/>
          <a:sy n="106" d="100"/>
        </p:scale>
        <p:origin x="1686" y="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9/13/20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9/13/20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9/13/20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9/13/20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9/13/20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9/13/20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9/13/20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vi-VN"/>
          </a:p>
        </p:txBody>
      </p:sp>
      <p:grpSp>
        <p:nvGrpSpPr>
          <p:cNvPr id="4" name="Group 3"/>
          <p:cNvGrpSpPr/>
          <p:nvPr/>
        </p:nvGrpSpPr>
        <p:grpSpPr>
          <a:xfrm>
            <a:off x="32480" y="2438400"/>
            <a:ext cx="8839199" cy="3078917"/>
            <a:chOff x="258097" y="1914117"/>
            <a:chExt cx="8458200" cy="1828800"/>
          </a:xfrm>
        </p:grpSpPr>
        <p:sp>
          <p:nvSpPr>
            <p:cNvPr id="5" name="Rounded Rectangle 4"/>
            <p:cNvSpPr/>
            <p:nvPr/>
          </p:nvSpPr>
          <p:spPr>
            <a:xfrm>
              <a:off x="258097" y="1914117"/>
              <a:ext cx="8458200" cy="1828800"/>
            </a:xfrm>
            <a:prstGeom prst="roundRect">
              <a:avLst/>
            </a:prstGeom>
            <a:solidFill>
              <a:srgbClr val="CC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6" name="Rounded Rectangle 5"/>
            <p:cNvSpPr/>
            <p:nvPr/>
          </p:nvSpPr>
          <p:spPr>
            <a:xfrm>
              <a:off x="381000" y="1968912"/>
              <a:ext cx="8200103" cy="1612488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endParaRPr lang="en-US" sz="4800" dirty="0">
                <a:solidFill>
                  <a:schemeClr val="tx1"/>
                </a:solidFill>
                <a:latin typeface=".VnAvant" pitchFamily="34" charset="0"/>
              </a:endParaRPr>
            </a:p>
          </p:txBody>
        </p:sp>
      </p:grpSp>
      <p:sp>
        <p:nvSpPr>
          <p:cNvPr id="11" name="Subtitle 2"/>
          <p:cNvSpPr>
            <a:spLocks noGrp="1"/>
          </p:cNvSpPr>
          <p:nvPr>
            <p:ph type="subTitle" idx="1"/>
          </p:nvPr>
        </p:nvSpPr>
        <p:spPr>
          <a:xfrm>
            <a:off x="299179" y="3492791"/>
            <a:ext cx="8305800" cy="1752600"/>
          </a:xfrm>
        </p:spPr>
        <p:txBody>
          <a:bodyPr>
            <a:noAutofit/>
          </a:bodyPr>
          <a:lstStyle/>
          <a:p>
            <a:r>
              <a:rPr lang="en-US" sz="4000" b="1" dirty="0" err="1" smtClean="0">
                <a:solidFill>
                  <a:srgbClr val="7030A0"/>
                </a:solidFill>
                <a:latin typeface="HP-087" pitchFamily="34" charset="0"/>
              </a:rPr>
              <a:t>Không</a:t>
            </a:r>
            <a:r>
              <a:rPr lang="en-US" sz="4000" b="1" dirty="0" smtClean="0">
                <a:solidFill>
                  <a:srgbClr val="7030A0"/>
                </a:solidFill>
                <a:latin typeface="HP-087" pitchFamily="34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HP-087" pitchFamily="34" charset="0"/>
              </a:rPr>
              <a:t>tự</a:t>
            </a:r>
            <a:r>
              <a:rPr lang="en-US" sz="4000" b="1" dirty="0">
                <a:solidFill>
                  <a:srgbClr val="7030A0"/>
                </a:solidFill>
                <a:latin typeface="HP-087" pitchFamily="34" charset="0"/>
              </a:rPr>
              <a:t> ý </a:t>
            </a:r>
            <a:r>
              <a:rPr lang="en-US" sz="4000" b="1" dirty="0" err="1">
                <a:solidFill>
                  <a:srgbClr val="7030A0"/>
                </a:solidFill>
                <a:latin typeface="HP-087" pitchFamily="34" charset="0"/>
              </a:rPr>
              <a:t>lấy</a:t>
            </a:r>
            <a:r>
              <a:rPr lang="en-US" sz="4000" b="1" dirty="0">
                <a:solidFill>
                  <a:srgbClr val="7030A0"/>
                </a:solidFill>
                <a:latin typeface="HP-087" pitchFamily="34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HP-087" pitchFamily="34" charset="0"/>
              </a:rPr>
              <a:t>và</a:t>
            </a:r>
            <a:r>
              <a:rPr lang="en-US" sz="4000" b="1" dirty="0">
                <a:solidFill>
                  <a:srgbClr val="7030A0"/>
                </a:solidFill>
                <a:latin typeface="HP-087" pitchFamily="34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HP-087" pitchFamily="34" charset="0"/>
              </a:rPr>
              <a:t>sử</a:t>
            </a:r>
            <a:r>
              <a:rPr lang="en-US" sz="4000" b="1" dirty="0">
                <a:solidFill>
                  <a:srgbClr val="7030A0"/>
                </a:solidFill>
                <a:latin typeface="HP-087" pitchFamily="34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HP-087" pitchFamily="34" charset="0"/>
              </a:rPr>
              <a:t>dụng</a:t>
            </a:r>
            <a:r>
              <a:rPr lang="en-US" sz="4000" b="1" dirty="0">
                <a:solidFill>
                  <a:srgbClr val="7030A0"/>
                </a:solidFill>
                <a:latin typeface="HP-087" pitchFamily="34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HP-087" pitchFamily="34" charset="0"/>
              </a:rPr>
              <a:t>đồ</a:t>
            </a:r>
            <a:r>
              <a:rPr lang="en-US" sz="4000" b="1" dirty="0">
                <a:solidFill>
                  <a:srgbClr val="7030A0"/>
                </a:solidFill>
                <a:latin typeface="HP-087" pitchFamily="34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HP-087" pitchFamily="34" charset="0"/>
              </a:rPr>
              <a:t>của</a:t>
            </a:r>
            <a:r>
              <a:rPr lang="en-US" sz="4000" b="1" dirty="0">
                <a:solidFill>
                  <a:srgbClr val="7030A0"/>
                </a:solidFill>
                <a:latin typeface="HP-087" pitchFamily="34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HP-087" pitchFamily="34" charset="0"/>
              </a:rPr>
              <a:t>người</a:t>
            </a:r>
            <a:r>
              <a:rPr lang="en-US" sz="4000" b="1" dirty="0">
                <a:solidFill>
                  <a:srgbClr val="7030A0"/>
                </a:solidFill>
                <a:latin typeface="HP-087" pitchFamily="34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HP-087" pitchFamily="34" charset="0"/>
              </a:rPr>
              <a:t>khác</a:t>
            </a:r>
            <a:endParaRPr lang="vi-VN" sz="4000" b="1" dirty="0">
              <a:solidFill>
                <a:srgbClr val="7030A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276600" y="2667000"/>
            <a:ext cx="1828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21</a:t>
            </a:r>
          </a:p>
        </p:txBody>
      </p:sp>
    </p:spTree>
    <p:extLst>
      <p:ext uri="{BB962C8B-B14F-4D97-AF65-F5344CB8AC3E}">
        <p14:creationId xmlns:p14="http://schemas.microsoft.com/office/powerpoint/2010/main" val="42727437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pic>
        <p:nvPicPr>
          <p:cNvPr id="46084" name="Picture 4" descr="Lovely_illustration_of_Happy_family_behide_a_star_wallcoo_co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5" name="Text Box 5"/>
          <p:cNvSpPr txBox="1">
            <a:spLocks noChangeArrowheads="1"/>
          </p:cNvSpPr>
          <p:nvPr/>
        </p:nvSpPr>
        <p:spPr bwMode="auto">
          <a:xfrm>
            <a:off x="3352800" y="2562225"/>
            <a:ext cx="3733800" cy="2800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4400" b="1">
                <a:solidFill>
                  <a:srgbClr val="990033"/>
                </a:solidFill>
                <a:latin typeface=".VnUniverse" pitchFamily="34" charset="0"/>
              </a:rPr>
              <a:t>Chóc thÇy c«, c¸c con cïng </a:t>
            </a:r>
          </a:p>
          <a:p>
            <a:pPr eaLnBrk="1" hangingPunct="1"/>
            <a:r>
              <a:rPr lang="en-US" sz="4400" b="1">
                <a:solidFill>
                  <a:srgbClr val="990033"/>
                </a:solidFill>
                <a:latin typeface=".VnUniverse" pitchFamily="34" charset="0"/>
              </a:rPr>
              <a:t>gia </a:t>
            </a:r>
            <a:r>
              <a:rPr lang="en-US" sz="360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4400" b="1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>
                <a:solidFill>
                  <a:srgbClr val="990033"/>
                </a:solidFill>
                <a:latin typeface=".VnUniverse" pitchFamily="34" charset="0"/>
              </a:rPr>
              <a:t>m·i m·i </a:t>
            </a:r>
          </a:p>
          <a:p>
            <a:pPr eaLnBrk="1" hangingPunct="1"/>
            <a:r>
              <a:rPr lang="en-US" sz="4400" b="1">
                <a:solidFill>
                  <a:srgbClr val="990033"/>
                </a:solidFill>
                <a:latin typeface=".VnUniverse" pitchFamily="34" charset="0"/>
              </a:rPr>
              <a:t>h¹nh phóc !</a:t>
            </a:r>
          </a:p>
        </p:txBody>
      </p:sp>
    </p:spTree>
    <p:extLst>
      <p:ext uri="{BB962C8B-B14F-4D97-AF65-F5344CB8AC3E}">
        <p14:creationId xmlns:p14="http://schemas.microsoft.com/office/powerpoint/2010/main" val="1996367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45"/>
    </mc:Choice>
    <mc:Fallback xmlns="">
      <p:transition spd="slow" advTm="6645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apezoid 1"/>
          <p:cNvSpPr/>
          <p:nvPr/>
        </p:nvSpPr>
        <p:spPr>
          <a:xfrm rot="16200000">
            <a:off x="966218" y="-675272"/>
            <a:ext cx="1025510" cy="2376055"/>
          </a:xfrm>
          <a:prstGeom prst="trapezoid">
            <a:avLst/>
          </a:prstGeom>
          <a:solidFill>
            <a:srgbClr val="FFFF00"/>
          </a:solidFill>
          <a:ln>
            <a:solidFill>
              <a:schemeClr val="accent2">
                <a:lumMod val="20000"/>
                <a:lumOff val="80000"/>
              </a:schemeClr>
            </a:solidFill>
          </a:ln>
          <a:scene3d>
            <a:camera prst="perspectiveAbove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-1295400" y="-53180"/>
            <a:ext cx="5791200" cy="1196180"/>
          </a:xfrm>
        </p:spPr>
        <p:txBody>
          <a:bodyPr>
            <a:noAutofit/>
          </a:bodyPr>
          <a:lstStyle/>
          <a:p>
            <a:r>
              <a:rPr lang="en-US" sz="3600" b="1" noProof="1">
                <a:solidFill>
                  <a:srgbClr val="FF0000"/>
                </a:solidFill>
                <a:latin typeface="HP-089" pitchFamily="34" charset="0"/>
              </a:rPr>
              <a:t>Khởi động</a:t>
            </a:r>
            <a:endParaRPr lang="vi-VN" sz="3600" b="1" dirty="0">
              <a:solidFill>
                <a:srgbClr val="FF0000"/>
              </a:solidFill>
              <a:latin typeface="HP001 TD 4H" pitchFamily="34" charset="-93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37349" y="2474944"/>
            <a:ext cx="862445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            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                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ta</a:t>
            </a:r>
          </a:p>
          <a:p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       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Lấy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chưa</a:t>
            </a:r>
            <a:r>
              <a:rPr lang="en-US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           </a:t>
            </a:r>
            <a:endParaRPr lang="en-US" sz="28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262" y="2562225"/>
            <a:ext cx="1361440" cy="1276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837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apezoid 1"/>
          <p:cNvSpPr/>
          <p:nvPr/>
        </p:nvSpPr>
        <p:spPr>
          <a:xfrm rot="16200000">
            <a:off x="1271019" y="-980072"/>
            <a:ext cx="1025510" cy="2985656"/>
          </a:xfrm>
          <a:prstGeom prst="trapezoid">
            <a:avLst/>
          </a:prstGeom>
          <a:solidFill>
            <a:srgbClr val="FFFF00"/>
          </a:solidFill>
          <a:ln>
            <a:solidFill>
              <a:schemeClr val="accent2">
                <a:lumMod val="20000"/>
                <a:lumOff val="80000"/>
              </a:schemeClr>
            </a:solidFill>
          </a:ln>
          <a:scene3d>
            <a:camera prst="perspectiveAbove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-1295400" y="-85335"/>
            <a:ext cx="5791200" cy="1196180"/>
          </a:xfrm>
        </p:spPr>
        <p:txBody>
          <a:bodyPr>
            <a:noAutofit/>
          </a:bodyPr>
          <a:lstStyle/>
          <a:p>
            <a:r>
              <a:rPr lang="en-US" sz="3600" b="1" noProof="1">
                <a:solidFill>
                  <a:srgbClr val="0000FF"/>
                </a:solidFill>
                <a:latin typeface="HP-089" pitchFamily="34" charset="0"/>
              </a:rPr>
              <a:t>Khám phá</a:t>
            </a:r>
            <a:endParaRPr lang="vi-VN" sz="3600" b="1" dirty="0">
              <a:solidFill>
                <a:srgbClr val="0000FF"/>
              </a:solidFill>
              <a:latin typeface="HP001 TD 4H" pitchFamily="34" charset="-93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90945" y="1196180"/>
            <a:ext cx="8153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endParaRPr lang="en-US" sz="32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EEC88671-312D-436E-898E-D2B44ECCC5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8308" y="1798237"/>
            <a:ext cx="7274984" cy="4805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810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apezoid 1"/>
          <p:cNvSpPr/>
          <p:nvPr/>
        </p:nvSpPr>
        <p:spPr>
          <a:xfrm rot="16200000">
            <a:off x="1271019" y="-980072"/>
            <a:ext cx="1025510" cy="2985656"/>
          </a:xfrm>
          <a:prstGeom prst="trapezoid">
            <a:avLst/>
          </a:prstGeom>
          <a:solidFill>
            <a:srgbClr val="FFFF00"/>
          </a:solidFill>
          <a:ln>
            <a:solidFill>
              <a:schemeClr val="accent2">
                <a:lumMod val="20000"/>
                <a:lumOff val="80000"/>
              </a:schemeClr>
            </a:solidFill>
          </a:ln>
          <a:scene3d>
            <a:camera prst="perspectiveAbove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-1219200" y="-53180"/>
            <a:ext cx="5791200" cy="1196180"/>
          </a:xfrm>
        </p:spPr>
        <p:txBody>
          <a:bodyPr>
            <a:noAutofit/>
          </a:bodyPr>
          <a:lstStyle/>
          <a:p>
            <a:r>
              <a:rPr lang="en-US" sz="3600" b="1" noProof="1">
                <a:solidFill>
                  <a:srgbClr val="0000FF"/>
                </a:solidFill>
                <a:latin typeface="HP-089" pitchFamily="34" charset="0"/>
              </a:rPr>
              <a:t>Khám phá</a:t>
            </a:r>
            <a:endParaRPr lang="vi-VN" sz="3600" b="1" dirty="0">
              <a:solidFill>
                <a:srgbClr val="0000FF"/>
              </a:solidFill>
              <a:latin typeface="HP001 TD 4H" pitchFamily="34" charset="-93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09600" y="2286000"/>
            <a:ext cx="8077200" cy="2062103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  <a:r>
              <a:rPr lang="en-US" dirty="0" smtClean="0"/>
              <a:t>        </a:t>
            </a:r>
            <a:r>
              <a:rPr lang="en-US" sz="3200" dirty="0" err="1" smtClean="0">
                <a:solidFill>
                  <a:srgbClr val="0000FF"/>
                </a:solidFill>
              </a:rPr>
              <a:t>Em</a:t>
            </a:r>
            <a:r>
              <a:rPr lang="en-US" sz="3200" dirty="0" smtClean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hãy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nhận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xét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về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hành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động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lấy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đồ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của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bạn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trong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câu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chuyện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trên</a:t>
            </a:r>
            <a:r>
              <a:rPr lang="en-US" sz="3200" dirty="0">
                <a:solidFill>
                  <a:srgbClr val="0000FF"/>
                </a:solidFill>
              </a:rPr>
              <a:t>.</a:t>
            </a:r>
          </a:p>
          <a:p>
            <a:r>
              <a:rPr lang="en-US" sz="3200" dirty="0" smtClean="0">
                <a:solidFill>
                  <a:srgbClr val="0000FF"/>
                </a:solidFill>
              </a:rPr>
              <a:t>     Theo </a:t>
            </a:r>
            <a:r>
              <a:rPr lang="en-US" sz="3200" dirty="0" err="1">
                <a:solidFill>
                  <a:srgbClr val="0000FF"/>
                </a:solidFill>
              </a:rPr>
              <a:t>em</a:t>
            </a:r>
            <a:r>
              <a:rPr lang="en-US" sz="3200" dirty="0">
                <a:solidFill>
                  <a:srgbClr val="0000FF"/>
                </a:solidFill>
              </a:rPr>
              <a:t>, </a:t>
            </a:r>
            <a:r>
              <a:rPr lang="en-US" sz="3200" dirty="0" err="1">
                <a:solidFill>
                  <a:srgbClr val="0000FF"/>
                </a:solidFill>
              </a:rPr>
              <a:t>vì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sao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không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nên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tự</a:t>
            </a:r>
            <a:r>
              <a:rPr lang="en-US" sz="3200" dirty="0">
                <a:solidFill>
                  <a:srgbClr val="0000FF"/>
                </a:solidFill>
              </a:rPr>
              <a:t> ý </a:t>
            </a:r>
            <a:r>
              <a:rPr lang="en-US" sz="3200" dirty="0" err="1">
                <a:solidFill>
                  <a:srgbClr val="0000FF"/>
                </a:solidFill>
              </a:rPr>
              <a:t>lấy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đồ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của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người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khác</a:t>
            </a:r>
            <a:r>
              <a:rPr lang="en-US" sz="3200" dirty="0">
                <a:solidFill>
                  <a:srgbClr val="0000FF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889893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442059" y="381000"/>
            <a:ext cx="465781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en-US" sz="5400" b="1" cap="all" spc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NGHỈ GIỮA GIỜ</a:t>
            </a:r>
            <a:endParaRPr lang="en-US" sz="5400" b="1" cap="all" spc="0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pic>
        <p:nvPicPr>
          <p:cNvPr id="2" name="Walking Walking - featuring Noodle &amp; Pals - Super Simple Songs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1000" y="1371600"/>
            <a:ext cx="8475132" cy="4767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73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apezoid 1"/>
          <p:cNvSpPr/>
          <p:nvPr/>
        </p:nvSpPr>
        <p:spPr>
          <a:xfrm rot="16200000">
            <a:off x="966218" y="-675272"/>
            <a:ext cx="1025510" cy="2376055"/>
          </a:xfrm>
          <a:prstGeom prst="trapezoid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  <a:scene3d>
            <a:camera prst="perspectiveAbove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-1316185" y="-53180"/>
            <a:ext cx="5791200" cy="1196180"/>
          </a:xfrm>
        </p:spPr>
        <p:txBody>
          <a:bodyPr>
            <a:noAutofit/>
          </a:bodyPr>
          <a:lstStyle/>
          <a:p>
            <a:r>
              <a:rPr lang="en-US" sz="3600" b="1" noProof="1">
                <a:solidFill>
                  <a:srgbClr val="0000FF"/>
                </a:solidFill>
                <a:latin typeface="HP-089" pitchFamily="34" charset="0"/>
              </a:rPr>
              <a:t>Luyện tập</a:t>
            </a:r>
            <a:endParaRPr lang="vi-VN" sz="3600" b="1" dirty="0">
              <a:solidFill>
                <a:srgbClr val="0000FF"/>
              </a:solidFill>
              <a:latin typeface="HP001 TD 4H" pitchFamily="34" charset="-93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90945" y="1196180"/>
            <a:ext cx="87006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đáng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khen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nhắc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nhở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3337D6B1-A4BE-47F3-98A6-20CB8F257A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9359" y="2438400"/>
            <a:ext cx="7743825" cy="3501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810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apezoid 1"/>
          <p:cNvSpPr/>
          <p:nvPr/>
        </p:nvSpPr>
        <p:spPr>
          <a:xfrm rot="16200000">
            <a:off x="966218" y="-675272"/>
            <a:ext cx="1025510" cy="2376055"/>
          </a:xfrm>
          <a:prstGeom prst="trapezoid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  <a:scene3d>
            <a:camera prst="perspectiveAbove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-1316185" y="-53180"/>
            <a:ext cx="5791200" cy="1196180"/>
          </a:xfrm>
        </p:spPr>
        <p:txBody>
          <a:bodyPr>
            <a:noAutofit/>
          </a:bodyPr>
          <a:lstStyle/>
          <a:p>
            <a:r>
              <a:rPr lang="en-US" sz="3600" b="1" noProof="1">
                <a:solidFill>
                  <a:srgbClr val="0000FF"/>
                </a:solidFill>
                <a:latin typeface="HP-089" pitchFamily="34" charset="0"/>
              </a:rPr>
              <a:t>Luyện tập</a:t>
            </a:r>
            <a:endParaRPr lang="vi-VN" sz="3600" b="1" dirty="0">
              <a:solidFill>
                <a:srgbClr val="0000FF"/>
              </a:solidFill>
              <a:latin typeface="HP001 TD 4H" pitchFamily="34" charset="-93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97177" y="1219200"/>
            <a:ext cx="836582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Đã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có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khi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nào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em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tự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 ý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lấy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và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sử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dụng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đồ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của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người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khác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chưa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?</a:t>
            </a:r>
          </a:p>
          <a:p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Khi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đó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em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cảm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thấy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thế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nào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1502852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apezoid 1"/>
          <p:cNvSpPr/>
          <p:nvPr/>
        </p:nvSpPr>
        <p:spPr>
          <a:xfrm rot="16200000">
            <a:off x="966218" y="-675272"/>
            <a:ext cx="1025510" cy="2376055"/>
          </a:xfrm>
          <a:prstGeom prst="trapezoid">
            <a:avLst/>
          </a:prstGeom>
          <a:solidFill>
            <a:srgbClr val="0000FF"/>
          </a:solidFill>
          <a:ln>
            <a:solidFill>
              <a:schemeClr val="accent2">
                <a:lumMod val="20000"/>
                <a:lumOff val="80000"/>
              </a:schemeClr>
            </a:solidFill>
          </a:ln>
          <a:scene3d>
            <a:camera prst="perspectiveAbove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-1295400" y="-53180"/>
            <a:ext cx="5791200" cy="1196180"/>
          </a:xfrm>
        </p:spPr>
        <p:txBody>
          <a:bodyPr>
            <a:noAutofit/>
          </a:bodyPr>
          <a:lstStyle/>
          <a:p>
            <a:r>
              <a:rPr lang="en-US" sz="3600" b="1" noProof="1">
                <a:solidFill>
                  <a:schemeClr val="bg1"/>
                </a:solidFill>
                <a:latin typeface="HP-089" pitchFamily="34" charset="0"/>
              </a:rPr>
              <a:t>Vận dụng</a:t>
            </a:r>
            <a:endParaRPr lang="vi-VN" sz="3600" b="1" dirty="0">
              <a:solidFill>
                <a:schemeClr val="bg1"/>
              </a:solidFill>
              <a:latin typeface="HP001 TD 4H" pitchFamily="34" charset="-93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87803" y="1196180"/>
            <a:ext cx="847519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khuyên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huống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E8BCB89C-4244-4E43-92B9-AEAD96DB1C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401" y="2679993"/>
            <a:ext cx="8475197" cy="2525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810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apezoid 1"/>
          <p:cNvSpPr/>
          <p:nvPr/>
        </p:nvSpPr>
        <p:spPr>
          <a:xfrm rot="16200000">
            <a:off x="966218" y="-675272"/>
            <a:ext cx="1025510" cy="2376055"/>
          </a:xfrm>
          <a:prstGeom prst="trapezoid">
            <a:avLst/>
          </a:prstGeom>
          <a:solidFill>
            <a:srgbClr val="0000FF"/>
          </a:solidFill>
          <a:ln>
            <a:solidFill>
              <a:schemeClr val="accent2">
                <a:lumMod val="20000"/>
                <a:lumOff val="80000"/>
              </a:schemeClr>
            </a:solidFill>
          </a:ln>
          <a:scene3d>
            <a:camera prst="perspectiveAbove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-1295400" y="-53180"/>
            <a:ext cx="5791200" cy="1196180"/>
          </a:xfrm>
        </p:spPr>
        <p:txBody>
          <a:bodyPr>
            <a:noAutofit/>
          </a:bodyPr>
          <a:lstStyle/>
          <a:p>
            <a:r>
              <a:rPr lang="en-US" sz="3600" b="1" noProof="1">
                <a:solidFill>
                  <a:schemeClr val="bg1"/>
                </a:solidFill>
                <a:latin typeface="HP-089" pitchFamily="34" charset="0"/>
              </a:rPr>
              <a:t>Vận dụng</a:t>
            </a:r>
            <a:endParaRPr lang="vi-VN" sz="3600" b="1" dirty="0">
              <a:solidFill>
                <a:schemeClr val="bg1"/>
              </a:solidFill>
              <a:latin typeface="HP001 TD 4H" pitchFamily="34" charset="-93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97177" y="1219200"/>
            <a:ext cx="83658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lấy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3" name="Rectangle 2"/>
          <p:cNvSpPr/>
          <p:nvPr/>
        </p:nvSpPr>
        <p:spPr>
          <a:xfrm>
            <a:off x="3962400" y="2757221"/>
            <a:ext cx="4114801" cy="2438400"/>
          </a:xfrm>
          <a:prstGeom prst="rect">
            <a:avLst/>
          </a:prstGeom>
          <a:solidFill>
            <a:srgbClr val="FFFF99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038601" y="2945369"/>
            <a:ext cx="40386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riêng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ai</a:t>
            </a:r>
          </a:p>
          <a:p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endParaRPr lang="en-US" sz="32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Nhớ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xin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mượn</a:t>
            </a:r>
            <a:endParaRPr lang="en-US" sz="32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lấy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342"/>
          <a:stretch/>
        </p:blipFill>
        <p:spPr bwMode="auto">
          <a:xfrm>
            <a:off x="762000" y="3884912"/>
            <a:ext cx="2743200" cy="22750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19671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 animBg="1"/>
      <p:bldP spid="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94</TotalTime>
  <Words>198</Words>
  <Application>Microsoft Office PowerPoint</Application>
  <PresentationFormat>On-screen Show (4:3)</PresentationFormat>
  <Paragraphs>28</Paragraphs>
  <Slides>10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9" baseType="lpstr">
      <vt:lpstr>.VnAvant</vt:lpstr>
      <vt:lpstr>.VnUniverse</vt:lpstr>
      <vt:lpstr>Arial</vt:lpstr>
      <vt:lpstr>Calibri</vt:lpstr>
      <vt:lpstr>HP001 TD 4H</vt:lpstr>
      <vt:lpstr>HP-087</vt:lpstr>
      <vt:lpstr>HP-089</vt:lpstr>
      <vt:lpstr>Times New Roman</vt:lpstr>
      <vt:lpstr>Office Theme</vt:lpstr>
      <vt:lpstr>PowerPoint Presentation</vt:lpstr>
      <vt:lpstr>Khởi động</vt:lpstr>
      <vt:lpstr>Khám phá</vt:lpstr>
      <vt:lpstr>Khám phá</vt:lpstr>
      <vt:lpstr>PowerPoint Presentation</vt:lpstr>
      <vt:lpstr>Luyện tập</vt:lpstr>
      <vt:lpstr>Luyện tập</vt:lpstr>
      <vt:lpstr>Vận dụng</vt:lpstr>
      <vt:lpstr>Vận dụng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ai</dc:creator>
  <cp:lastModifiedBy>Thảo Phương Nguyễn</cp:lastModifiedBy>
  <cp:revision>25</cp:revision>
  <dcterms:created xsi:type="dcterms:W3CDTF">2006-08-16T00:00:00Z</dcterms:created>
  <dcterms:modified xsi:type="dcterms:W3CDTF">2020-09-13T06:24:50Z</dcterms:modified>
</cp:coreProperties>
</file>