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1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73" r:id="rId2"/>
    <p:sldId id="272" r:id="rId3"/>
    <p:sldId id="276" r:id="rId4"/>
    <p:sldId id="267" r:id="rId5"/>
    <p:sldId id="270" r:id="rId6"/>
    <p:sldId id="268" r:id="rId7"/>
    <p:sldId id="269" r:id="rId8"/>
    <p:sldId id="275" r:id="rId9"/>
    <p:sldId id="257" r:id="rId10"/>
    <p:sldId id="258" r:id="rId11"/>
    <p:sldId id="259" r:id="rId12"/>
    <p:sldId id="260" r:id="rId13"/>
    <p:sldId id="261" r:id="rId14"/>
    <p:sldId id="262" r:id="rId15"/>
    <p:sldId id="263" r:id="rId16"/>
    <p:sldId id="264" r:id="rId17"/>
    <p:sldId id="265" r:id="rId18"/>
    <p:sldId id="279" r:id="rId19"/>
    <p:sldId id="274" r:id="rId2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CC"/>
    <a:srgbClr val="D4321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6" d="100"/>
          <a:sy n="86" d="100"/>
        </p:scale>
        <p:origin x="1524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EAFBE3-559F-438B-8D1F-5FF50D4FF3F6}" type="datetimeFigureOut">
              <a:rPr lang="vi-VN" smtClean="0"/>
              <a:t>20/10/2023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DB0990-2C99-4003-9D08-CADA7072F82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262666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77cf0412cd_0_10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" name="Google Shape;224;g77cf0412cd_0_10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087974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77cf0412cd_0_10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" name="Google Shape;224;g77cf0412cd_0_10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069620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77cf0412cd_0_10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" name="Google Shape;224;g77cf0412cd_0_10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000847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Các</a:t>
            </a:r>
            <a:r>
              <a:rPr lang="en-US" baseline="0" smtClean="0"/>
              <a:t> con vật đều cho rằng mình trả lời đúng</a:t>
            </a:r>
          </a:p>
          <a:p>
            <a:r>
              <a:rPr lang="en-US" baseline="0" smtClean="0"/>
              <a:t>Vậy chúng ta hãy cũng phân giải giúp bác Gấu nhé!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44AB91-A8C2-45A2-A8DC-9C24C78B8DE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35019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Click vào</a:t>
            </a:r>
            <a:r>
              <a:rPr lang="en-US" baseline="0" smtClean="0"/>
              <a:t> các con vật để ra đáp án</a:t>
            </a:r>
          </a:p>
          <a:p>
            <a:r>
              <a:rPr lang="en-US" baseline="0" smtClean="0"/>
              <a:t>Nếu muốn thêm câu hỏi thì GV nhân đôi các slide lên nhé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44AB91-A8C2-45A2-A8DC-9C24C78B8DE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89340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Click vào</a:t>
            </a:r>
            <a:r>
              <a:rPr lang="en-US" baseline="0" smtClean="0"/>
              <a:t> các con vật để ra đáp án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44AB91-A8C2-45A2-A8DC-9C24C78B8DE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82954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Click vào</a:t>
            </a:r>
            <a:r>
              <a:rPr lang="en-US" baseline="0" smtClean="0"/>
              <a:t> các con vật để ra đáp án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44AB91-A8C2-45A2-A8DC-9C24C78B8DE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83222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Google Shape;519;g6c6532119b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0" name="Google Shape;520;g6c6532119b_0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5454089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91542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976261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15"/>
          <p:cNvSpPr txBox="1">
            <a:spLocks noGrp="1"/>
          </p:cNvSpPr>
          <p:nvPr>
            <p:ph type="ctrTitle"/>
          </p:nvPr>
        </p:nvSpPr>
        <p:spPr>
          <a:xfrm>
            <a:off x="1187550" y="374285"/>
            <a:ext cx="6768900" cy="1261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3609" b="1">
                <a:solidFill>
                  <a:schemeClr val="accent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1805">
                <a:solidFill>
                  <a:srgbClr val="000000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1805">
                <a:solidFill>
                  <a:srgbClr val="000000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1805">
                <a:solidFill>
                  <a:srgbClr val="000000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1805">
                <a:solidFill>
                  <a:srgbClr val="000000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1805">
                <a:solidFill>
                  <a:srgbClr val="000000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1805">
                <a:solidFill>
                  <a:srgbClr val="000000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1805">
                <a:solidFill>
                  <a:srgbClr val="000000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1805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77" name="Google Shape;177;p15"/>
          <p:cNvSpPr/>
          <p:nvPr/>
        </p:nvSpPr>
        <p:spPr>
          <a:xfrm>
            <a:off x="140664" y="444386"/>
            <a:ext cx="1199282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78" name="Google Shape;178;p15"/>
          <p:cNvSpPr/>
          <p:nvPr/>
        </p:nvSpPr>
        <p:spPr>
          <a:xfrm rot="7641468">
            <a:off x="352640" y="-84845"/>
            <a:ext cx="345775" cy="226508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505" tIns="91505" rIns="91505" bIns="915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3"/>
          </a:p>
        </p:txBody>
      </p:sp>
      <p:sp>
        <p:nvSpPr>
          <p:cNvPr id="179" name="Google Shape;179;p15"/>
          <p:cNvSpPr/>
          <p:nvPr/>
        </p:nvSpPr>
        <p:spPr>
          <a:xfrm>
            <a:off x="8771376" y="5867452"/>
            <a:ext cx="307424" cy="409899"/>
          </a:xfrm>
          <a:custGeom>
            <a:avLst/>
            <a:gdLst/>
            <a:ahLst/>
            <a:cxnLst/>
            <a:rect l="l" t="t" r="r" b="b"/>
            <a:pathLst>
              <a:path w="23325" h="23325" fill="none" extrusionOk="0">
                <a:moveTo>
                  <a:pt x="23325" y="9996"/>
                </a:moveTo>
                <a:cubicBezTo>
                  <a:pt x="23325" y="18882"/>
                  <a:pt x="12588" y="23325"/>
                  <a:pt x="6294" y="17031"/>
                </a:cubicBezTo>
                <a:cubicBezTo>
                  <a:pt x="0" y="10737"/>
                  <a:pt x="4443" y="0"/>
                  <a:pt x="13329" y="0"/>
                </a:cubicBezTo>
                <a:cubicBezTo>
                  <a:pt x="18882" y="0"/>
                  <a:pt x="23325" y="4443"/>
                  <a:pt x="23325" y="9996"/>
                </a:cubicBezTo>
                <a:close/>
              </a:path>
            </a:pathLst>
          </a:custGeom>
          <a:noFill/>
          <a:ln w="28575" cap="flat" cmpd="sng">
            <a:solidFill>
              <a:schemeClr val="accent2"/>
            </a:solidFill>
            <a:prstDash val="solid"/>
            <a:miter lim="370229"/>
            <a:headEnd type="none" w="sm" len="sm"/>
            <a:tailEnd type="none" w="sm" len="sm"/>
          </a:ln>
        </p:spPr>
        <p:txBody>
          <a:bodyPr spcFirstLastPara="1" wrap="square" lIns="91505" tIns="91505" rIns="91505" bIns="915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3"/>
          </a:p>
        </p:txBody>
      </p:sp>
      <p:sp>
        <p:nvSpPr>
          <p:cNvPr id="180" name="Google Shape;180;p15"/>
          <p:cNvSpPr/>
          <p:nvPr/>
        </p:nvSpPr>
        <p:spPr>
          <a:xfrm>
            <a:off x="8399900" y="6366233"/>
            <a:ext cx="1199282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81" name="Google Shape;181;p15"/>
          <p:cNvSpPr/>
          <p:nvPr/>
        </p:nvSpPr>
        <p:spPr>
          <a:xfrm rot="2700000">
            <a:off x="7967102" y="6602151"/>
            <a:ext cx="419596" cy="129599"/>
          </a:xfrm>
          <a:custGeom>
            <a:avLst/>
            <a:gdLst/>
            <a:ahLst/>
            <a:cxnLst/>
            <a:rect l="l" t="t" r="r" b="b"/>
            <a:pathLst>
              <a:path w="12588" h="5184" fill="none" extrusionOk="0">
                <a:moveTo>
                  <a:pt x="12588" y="0"/>
                </a:moveTo>
                <a:lnTo>
                  <a:pt x="0" y="5183"/>
                </a:lnTo>
              </a:path>
            </a:pathLst>
          </a:custGeom>
          <a:noFill/>
          <a:ln w="28575" cap="rnd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505" tIns="91505" rIns="91505" bIns="915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3"/>
          </a:p>
        </p:txBody>
      </p:sp>
    </p:spTree>
    <p:extLst>
      <p:ext uri="{BB962C8B-B14F-4D97-AF65-F5344CB8AC3E}">
        <p14:creationId xmlns:p14="http://schemas.microsoft.com/office/powerpoint/2010/main" val="41262054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20/10/2023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20/10/2023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20/10/2023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20/10/2023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emf"/><Relationship Id="rId3" Type="http://schemas.openxmlformats.org/officeDocument/2006/relationships/image" Target="../media/image32.emf"/><Relationship Id="rId7" Type="http://schemas.openxmlformats.org/officeDocument/2006/relationships/image" Target="../media/image36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5.emf"/><Relationship Id="rId5" Type="http://schemas.openxmlformats.org/officeDocument/2006/relationships/image" Target="../media/image34.emf"/><Relationship Id="rId4" Type="http://schemas.openxmlformats.org/officeDocument/2006/relationships/image" Target="../media/image33.em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1.png"/><Relationship Id="rId3" Type="http://schemas.openxmlformats.org/officeDocument/2006/relationships/slideLayout" Target="../slideLayouts/slideLayout7.xml"/><Relationship Id="rId7" Type="http://schemas.microsoft.com/office/2007/relationships/hdphoto" Target="../media/hdphoto2.wdp"/><Relationship Id="rId12" Type="http://schemas.openxmlformats.org/officeDocument/2006/relationships/image" Target="../media/image1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.png"/><Relationship Id="rId11" Type="http://schemas.microsoft.com/office/2007/relationships/hdphoto" Target="../media/hdphoto4.wdp"/><Relationship Id="rId5" Type="http://schemas.openxmlformats.org/officeDocument/2006/relationships/image" Target="../media/image6.jpg"/><Relationship Id="rId10" Type="http://schemas.openxmlformats.org/officeDocument/2006/relationships/image" Target="../media/image9.png"/><Relationship Id="rId4" Type="http://schemas.openxmlformats.org/officeDocument/2006/relationships/notesSlide" Target="../notesSlides/notesSlide4.xml"/><Relationship Id="rId9" Type="http://schemas.microsoft.com/office/2007/relationships/hdphoto" Target="../media/hdphoto3.wdp"/><Relationship Id="rId14" Type="http://schemas.openxmlformats.org/officeDocument/2006/relationships/image" Target="../media/image12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slide" Target="slide3.xml"/><Relationship Id="rId3" Type="http://schemas.openxmlformats.org/officeDocument/2006/relationships/audio" Target="../media/audio1.wav"/><Relationship Id="rId7" Type="http://schemas.openxmlformats.org/officeDocument/2006/relationships/image" Target="../media/image14.png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microsoft.com/office/2007/relationships/hdphoto" Target="../media/hdphoto6.wdp"/><Relationship Id="rId5" Type="http://schemas.openxmlformats.org/officeDocument/2006/relationships/audio" Target="../media/audio3.wav"/><Relationship Id="rId15" Type="http://schemas.openxmlformats.org/officeDocument/2006/relationships/image" Target="../media/image18.png"/><Relationship Id="rId10" Type="http://schemas.openxmlformats.org/officeDocument/2006/relationships/image" Target="../media/image16.png"/><Relationship Id="rId4" Type="http://schemas.openxmlformats.org/officeDocument/2006/relationships/audio" Target="../media/audio2.wav"/><Relationship Id="rId9" Type="http://schemas.microsoft.com/office/2007/relationships/hdphoto" Target="../media/hdphoto5.wdp"/><Relationship Id="rId14" Type="http://schemas.openxmlformats.org/officeDocument/2006/relationships/image" Target="../media/image12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17.png"/><Relationship Id="rId3" Type="http://schemas.openxmlformats.org/officeDocument/2006/relationships/audio" Target="../media/audio1.wav"/><Relationship Id="rId7" Type="http://schemas.openxmlformats.org/officeDocument/2006/relationships/image" Target="../media/image13.png"/><Relationship Id="rId12" Type="http://schemas.microsoft.com/office/2007/relationships/hdphoto" Target="../media/hdphoto6.wdp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16.png"/><Relationship Id="rId5" Type="http://schemas.openxmlformats.org/officeDocument/2006/relationships/audio" Target="../media/audio3.wav"/><Relationship Id="rId15" Type="http://schemas.openxmlformats.org/officeDocument/2006/relationships/image" Target="../media/image12.gif"/><Relationship Id="rId10" Type="http://schemas.microsoft.com/office/2007/relationships/hdphoto" Target="../media/hdphoto5.wdp"/><Relationship Id="rId4" Type="http://schemas.openxmlformats.org/officeDocument/2006/relationships/audio" Target="../media/audio2.wav"/><Relationship Id="rId9" Type="http://schemas.openxmlformats.org/officeDocument/2006/relationships/image" Target="../media/image15.png"/><Relationship Id="rId14" Type="http://schemas.openxmlformats.org/officeDocument/2006/relationships/slide" Target="slide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slide" Target="slide3.xml"/><Relationship Id="rId3" Type="http://schemas.openxmlformats.org/officeDocument/2006/relationships/audio" Target="../media/audio1.wav"/><Relationship Id="rId7" Type="http://schemas.openxmlformats.org/officeDocument/2006/relationships/image" Target="../media/image14.png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microsoft.com/office/2007/relationships/hdphoto" Target="../media/hdphoto6.wdp"/><Relationship Id="rId5" Type="http://schemas.openxmlformats.org/officeDocument/2006/relationships/audio" Target="../media/audio2.wav"/><Relationship Id="rId15" Type="http://schemas.openxmlformats.org/officeDocument/2006/relationships/image" Target="../media/image18.png"/><Relationship Id="rId10" Type="http://schemas.openxmlformats.org/officeDocument/2006/relationships/image" Target="../media/image16.png"/><Relationship Id="rId4" Type="http://schemas.openxmlformats.org/officeDocument/2006/relationships/audio" Target="../media/audio3.wav"/><Relationship Id="rId9" Type="http://schemas.microsoft.com/office/2007/relationships/hdphoto" Target="../media/hdphoto5.wdp"/><Relationship Id="rId14" Type="http://schemas.openxmlformats.org/officeDocument/2006/relationships/image" Target="../media/image12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26.pn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0"/>
                <a:lumOff val="100000"/>
              </a:schemeClr>
            </a:gs>
            <a:gs pos="35000">
              <a:schemeClr val="accent5">
                <a:lumMod val="0"/>
                <a:lumOff val="100000"/>
              </a:schemeClr>
            </a:gs>
            <a:gs pos="100000">
              <a:schemeClr val="accent5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" name="Google Shape;9;p2"/>
          <p:cNvSpPr/>
          <p:nvPr/>
        </p:nvSpPr>
        <p:spPr>
          <a:xfrm>
            <a:off x="1356734" y="1967549"/>
            <a:ext cx="6262091" cy="6058382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867"/>
          </a:p>
        </p:txBody>
      </p:sp>
      <p:pic>
        <p:nvPicPr>
          <p:cNvPr id="43" name="图片 12">
            <a:extLst>
              <a:ext uri="{FF2B5EF4-FFF2-40B4-BE49-F238E27FC236}">
                <a16:creationId xmlns:a16="http://schemas.microsoft.com/office/drawing/2014/main" id="{CDF9613D-7751-454F-A5F1-E010F8A0BF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3182">
            <a:off x="7933166" y="978809"/>
            <a:ext cx="1294536" cy="834191"/>
          </a:xfrm>
          <a:prstGeom prst="rect">
            <a:avLst/>
          </a:prstGeom>
        </p:spPr>
      </p:pic>
      <p:sp>
        <p:nvSpPr>
          <p:cNvPr id="23" name="文本框 344">
            <a:extLst>
              <a:ext uri="{FF2B5EF4-FFF2-40B4-BE49-F238E27FC236}">
                <a16:creationId xmlns:a16="http://schemas.microsoft.com/office/drawing/2014/main" id="{44CBDE53-190E-41C7-B7EF-AB0D105FC592}"/>
              </a:ext>
            </a:extLst>
          </p:cNvPr>
          <p:cNvSpPr txBox="1"/>
          <p:nvPr/>
        </p:nvSpPr>
        <p:spPr>
          <a:xfrm>
            <a:off x="1597099" y="963903"/>
            <a:ext cx="6377067" cy="553998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GB" altLang="zh-CN" sz="3000">
                <a:ln w="63500">
                  <a:solidFill>
                    <a:srgbClr val="FFFFFF"/>
                  </a:solidFill>
                </a:ln>
                <a:solidFill>
                  <a:srgbClr val="FF4D67"/>
                </a:solidFill>
                <a:effectLst>
                  <a:outerShdw blurRad="127000" dist="38100" dir="2700000" algn="tl" rotWithShape="0">
                    <a:prstClr val="black">
                      <a:alpha val="47000"/>
                    </a:prstClr>
                  </a:outerShdw>
                </a:effectLst>
                <a:latin typeface="iCiel Nabila" pitchFamily="2" charset="0"/>
                <a:ea typeface="字魂36号-正文宋楷" panose="02000000000000000000" pitchFamily="2" charset="-122"/>
              </a:rPr>
              <a:t>PHÒNG GD &amp; ĐT QUẬN LONG BIÊN</a:t>
            </a:r>
            <a:endParaRPr lang="zh-CN" altLang="en-US" sz="3000" dirty="0">
              <a:ln w="63500">
                <a:solidFill>
                  <a:srgbClr val="FFFFFF"/>
                </a:solidFill>
              </a:ln>
              <a:solidFill>
                <a:srgbClr val="FF4D67"/>
              </a:solidFill>
              <a:effectLst>
                <a:outerShdw blurRad="127000" dist="38100" dir="2700000" algn="tl" rotWithShape="0">
                  <a:prstClr val="black">
                    <a:alpha val="47000"/>
                  </a:prstClr>
                </a:outerShdw>
              </a:effectLst>
              <a:latin typeface="iCiel Nabila" pitchFamily="2" charset="0"/>
              <a:ea typeface="字魂36号-正文宋楷" panose="02000000000000000000" pitchFamily="2" charset="-122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7308" l="10000" r="90000">
                        <a14:foregroundMark x1="42333" y1="89103" x2="42333" y2="89103"/>
                        <a14:foregroundMark x1="45667" y1="90641" x2="45667" y2="906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2372" y="3860883"/>
            <a:ext cx="2705460" cy="2344732"/>
          </a:xfrm>
          <a:prstGeom prst="rect">
            <a:avLst/>
          </a:prstGeom>
        </p:spPr>
      </p:pic>
      <p:pic>
        <p:nvPicPr>
          <p:cNvPr id="26" name="图片 7">
            <a:extLst>
              <a:ext uri="{FF2B5EF4-FFF2-40B4-BE49-F238E27FC236}">
                <a16:creationId xmlns:a16="http://schemas.microsoft.com/office/drawing/2014/main" id="{BE35B2B5-000D-4B6E-8BBF-5E39362126F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73733" y="620365"/>
            <a:ext cx="2441947" cy="1992114"/>
          </a:xfrm>
          <a:prstGeom prst="rect">
            <a:avLst/>
          </a:prstGeom>
        </p:spPr>
      </p:pic>
      <p:pic>
        <p:nvPicPr>
          <p:cNvPr id="27" name="图片 31">
            <a:extLst>
              <a:ext uri="{FF2B5EF4-FFF2-40B4-BE49-F238E27FC236}">
                <a16:creationId xmlns:a16="http://schemas.microsoft.com/office/drawing/2014/main" id="{D5AA8534-6155-4A91-BC51-DECE939680A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01590" y="3281362"/>
            <a:ext cx="3556319" cy="3085001"/>
          </a:xfrm>
          <a:prstGeom prst="rect">
            <a:avLst/>
          </a:prstGeom>
        </p:spPr>
      </p:pic>
      <p:sp>
        <p:nvSpPr>
          <p:cNvPr id="18" name="文本框 342">
            <a:extLst>
              <a:ext uri="{FF2B5EF4-FFF2-40B4-BE49-F238E27FC236}">
                <a16:creationId xmlns:a16="http://schemas.microsoft.com/office/drawing/2014/main" id="{1715721D-2379-4F88-BDA9-B54B39F99781}"/>
              </a:ext>
            </a:extLst>
          </p:cNvPr>
          <p:cNvSpPr txBox="1"/>
          <p:nvPr/>
        </p:nvSpPr>
        <p:spPr>
          <a:xfrm>
            <a:off x="1597098" y="959315"/>
            <a:ext cx="6377067" cy="553998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GB" altLang="zh-CN" sz="3000">
                <a:solidFill>
                  <a:srgbClr val="FF0000"/>
                </a:solidFill>
                <a:latin typeface="iCiel Nabila" pitchFamily="2" charset="0"/>
                <a:ea typeface="字魂36号-正文宋楷" panose="02000000000000000000" pitchFamily="2" charset="-122"/>
              </a:rPr>
              <a:t>PHÒNG GD &amp; ĐT QUẬN LONG BIÊN</a:t>
            </a:r>
            <a:endParaRPr lang="zh-CN" altLang="en-US" sz="3000" dirty="0">
              <a:solidFill>
                <a:srgbClr val="FF0000"/>
              </a:solidFill>
              <a:latin typeface="iCiel Nabila" pitchFamily="2" charset="0"/>
              <a:ea typeface="字魂36号-正文宋楷" panose="02000000000000000000" pitchFamily="2" charset="-122"/>
            </a:endParaRPr>
          </a:p>
        </p:txBody>
      </p:sp>
      <p:sp>
        <p:nvSpPr>
          <p:cNvPr id="14" name="TextBox 1">
            <a:extLst>
              <a:ext uri="{FF2B5EF4-FFF2-40B4-BE49-F238E27FC236}">
                <a16:creationId xmlns:a16="http://schemas.microsoft.com/office/drawing/2014/main" id="{8EAEA1D9-287F-4FF7-900E-1015DEEB1C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50290" y="2054941"/>
            <a:ext cx="5774978" cy="36009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dirty="0" err="1">
                <a:latin typeface=".VnAvant" pitchFamily="34" charset="0"/>
              </a:rPr>
              <a:t>Bµi</a:t>
            </a:r>
            <a:r>
              <a:rPr lang="en-US" sz="4400" dirty="0">
                <a:latin typeface=".VnAvant" pitchFamily="34" charset="0"/>
              </a:rPr>
              <a:t> 8</a:t>
            </a:r>
          </a:p>
          <a:p>
            <a:pPr algn="ctr">
              <a:lnSpc>
                <a:spcPct val="150000"/>
              </a:lnSpc>
            </a:pPr>
            <a:r>
              <a:rPr lang="en-US" sz="4000" b="1" dirty="0">
                <a:solidFill>
                  <a:srgbClr val="0070C0"/>
                </a:solidFill>
              </a:rPr>
              <a:t>THỰC HÀNH LẮP GHÉP, XẾP </a:t>
            </a:r>
            <a:r>
              <a:rPr lang="en-US" sz="4000" b="1" dirty="0" smtClean="0">
                <a:solidFill>
                  <a:srgbClr val="0070C0"/>
                </a:solidFill>
              </a:rPr>
              <a:t>HÌNH </a:t>
            </a:r>
            <a:endParaRPr lang="en-US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  <a:ea typeface="맑은 고딕" pitchFamily="50" charset="-127"/>
              <a:cs typeface="Arial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altLang="ko-KR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  <a:ea typeface="맑은 고딕" pitchFamily="50" charset="-127"/>
                <a:cs typeface="Arial" pitchFamily="34" charset="0"/>
              </a:rPr>
              <a:t>(Tiết 2)</a:t>
            </a:r>
            <a:endParaRPr lang="en-US" altLang="ko-KR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  <a:ea typeface="맑은 고딕" pitchFamily="50" charset="-127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8383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12076">
        <p:circle/>
      </p:transition>
    </mc:Choice>
    <mc:Fallback xmlns="">
      <p:transition spd="slow" advTm="12076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5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0.00023 C 1.04167E-6 -0.03518 0.02891 -0.13634 0.05391 -0.14282 C 0.07891 -0.1493 0.12279 -0.0743 0.15 -0.03912 C 0.17682 -0.00416 0.18112 0.0676 0.21614 0.0676 C 0.24961 0.0676 0.42812 -0.01805 0.42812 -0.05301 " pathEditMode="relative" rAng="0" ptsTypes="AAAAA">
                                      <p:cBhvr>
                                        <p:cTn id="21" dur="2000" spd="-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406" y="-37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83580" y="149042"/>
            <a:ext cx="739588" cy="751349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 smtClean="0"/>
              <a:t>1</a:t>
            </a:r>
            <a:endParaRPr lang="vi-VN" sz="72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757531" y="0"/>
            <a:ext cx="8466677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err="1" smtClean="0">
                <a:solidFill>
                  <a:srgbClr val="0070C0"/>
                </a:solidFill>
              </a:rPr>
              <a:t>Bạn</a:t>
            </a:r>
            <a:r>
              <a:rPr lang="en-US" sz="4400" b="1" dirty="0" smtClean="0">
                <a:solidFill>
                  <a:srgbClr val="0070C0"/>
                </a:solidFill>
              </a:rPr>
              <a:t> </a:t>
            </a:r>
            <a:r>
              <a:rPr lang="en-US" sz="4400" b="1" dirty="0" err="1" smtClean="0">
                <a:solidFill>
                  <a:srgbClr val="0070C0"/>
                </a:solidFill>
              </a:rPr>
              <a:t>Việt</a:t>
            </a:r>
            <a:r>
              <a:rPr lang="en-US" sz="4400" b="1" dirty="0" smtClean="0">
                <a:solidFill>
                  <a:srgbClr val="0070C0"/>
                </a:solidFill>
              </a:rPr>
              <a:t> </a:t>
            </a:r>
            <a:r>
              <a:rPr lang="en-US" sz="4400" b="1" dirty="0" err="1" smtClean="0">
                <a:solidFill>
                  <a:srgbClr val="0070C0"/>
                </a:solidFill>
              </a:rPr>
              <a:t>cắt</a:t>
            </a:r>
            <a:r>
              <a:rPr lang="en-US" sz="4400" b="1" dirty="0" smtClean="0">
                <a:solidFill>
                  <a:srgbClr val="0070C0"/>
                </a:solidFill>
              </a:rPr>
              <a:t> </a:t>
            </a:r>
            <a:r>
              <a:rPr lang="en-US" sz="4400" b="1" dirty="0" err="1" smtClean="0">
                <a:solidFill>
                  <a:srgbClr val="0070C0"/>
                </a:solidFill>
              </a:rPr>
              <a:t>miếng</a:t>
            </a:r>
            <a:r>
              <a:rPr lang="en-US" sz="4400" b="1" dirty="0" smtClean="0">
                <a:solidFill>
                  <a:srgbClr val="0070C0"/>
                </a:solidFill>
              </a:rPr>
              <a:t> </a:t>
            </a:r>
            <a:r>
              <a:rPr lang="en-US" sz="4400" b="1" dirty="0" err="1" smtClean="0">
                <a:solidFill>
                  <a:srgbClr val="0070C0"/>
                </a:solidFill>
              </a:rPr>
              <a:t>bìa</a:t>
            </a:r>
            <a:r>
              <a:rPr lang="en-US" sz="4400" b="1" dirty="0" smtClean="0">
                <a:solidFill>
                  <a:srgbClr val="0070C0"/>
                </a:solidFill>
              </a:rPr>
              <a:t> </a:t>
            </a:r>
            <a:r>
              <a:rPr lang="en-US" sz="4400" b="1" dirty="0" err="1" smtClean="0">
                <a:solidFill>
                  <a:srgbClr val="0070C0"/>
                </a:solidFill>
              </a:rPr>
              <a:t>hình</a:t>
            </a:r>
            <a:r>
              <a:rPr lang="en-US" sz="4400" b="1" dirty="0" smtClean="0">
                <a:solidFill>
                  <a:srgbClr val="0070C0"/>
                </a:solidFill>
              </a:rPr>
              <a:t> </a:t>
            </a:r>
            <a:r>
              <a:rPr lang="en-US" sz="4400" b="1" dirty="0" err="1" smtClean="0">
                <a:solidFill>
                  <a:srgbClr val="0070C0"/>
                </a:solidFill>
              </a:rPr>
              <a:t>vuông</a:t>
            </a:r>
            <a:r>
              <a:rPr lang="en-US" sz="4400" b="1" dirty="0" smtClean="0">
                <a:solidFill>
                  <a:srgbClr val="0070C0"/>
                </a:solidFill>
              </a:rPr>
              <a:t> </a:t>
            </a:r>
          </a:p>
          <a:p>
            <a:r>
              <a:rPr lang="en-US" sz="4400" b="1" dirty="0" err="1" smtClean="0">
                <a:solidFill>
                  <a:srgbClr val="0070C0"/>
                </a:solidFill>
              </a:rPr>
              <a:t>thành</a:t>
            </a:r>
            <a:r>
              <a:rPr lang="en-US" sz="4400" b="1" dirty="0" smtClean="0">
                <a:solidFill>
                  <a:srgbClr val="0070C0"/>
                </a:solidFill>
              </a:rPr>
              <a:t> </a:t>
            </a:r>
            <a:r>
              <a:rPr lang="en-US" sz="4400" b="1" dirty="0" err="1" smtClean="0">
                <a:solidFill>
                  <a:srgbClr val="0070C0"/>
                </a:solidFill>
              </a:rPr>
              <a:t>bốn</a:t>
            </a:r>
            <a:r>
              <a:rPr lang="en-US" sz="4400" b="1" dirty="0" smtClean="0">
                <a:solidFill>
                  <a:srgbClr val="0070C0"/>
                </a:solidFill>
              </a:rPr>
              <a:t> </a:t>
            </a:r>
            <a:r>
              <a:rPr lang="en-US" sz="4400" b="1" dirty="0" err="1" smtClean="0">
                <a:solidFill>
                  <a:srgbClr val="0070C0"/>
                </a:solidFill>
              </a:rPr>
              <a:t>miếng</a:t>
            </a:r>
            <a:r>
              <a:rPr lang="en-US" sz="4400" b="1" dirty="0">
                <a:solidFill>
                  <a:srgbClr val="0070C0"/>
                </a:solidFill>
              </a:rPr>
              <a:t> </a:t>
            </a:r>
            <a:r>
              <a:rPr lang="en-US" sz="4400" b="1" dirty="0" err="1" smtClean="0">
                <a:solidFill>
                  <a:srgbClr val="0070C0"/>
                </a:solidFill>
              </a:rPr>
              <a:t>bìa</a:t>
            </a:r>
            <a:r>
              <a:rPr lang="en-US" sz="4400" b="1" dirty="0" smtClean="0">
                <a:solidFill>
                  <a:srgbClr val="0070C0"/>
                </a:solidFill>
              </a:rPr>
              <a:t> </a:t>
            </a:r>
            <a:r>
              <a:rPr lang="en-US" sz="4400" b="1" dirty="0" err="1" smtClean="0">
                <a:solidFill>
                  <a:srgbClr val="0070C0"/>
                </a:solidFill>
              </a:rPr>
              <a:t>hình</a:t>
            </a:r>
            <a:r>
              <a:rPr lang="en-US" sz="4400" b="1" dirty="0" smtClean="0">
                <a:solidFill>
                  <a:srgbClr val="0070C0"/>
                </a:solidFill>
              </a:rPr>
              <a:t> tam </a:t>
            </a:r>
            <a:r>
              <a:rPr lang="en-US" sz="4400" b="1" dirty="0" err="1" smtClean="0">
                <a:solidFill>
                  <a:srgbClr val="0070C0"/>
                </a:solidFill>
              </a:rPr>
              <a:t>giác</a:t>
            </a:r>
            <a:r>
              <a:rPr lang="en-US" sz="4400" b="1" dirty="0" smtClean="0">
                <a:solidFill>
                  <a:srgbClr val="0070C0"/>
                </a:solidFill>
              </a:rPr>
              <a:t>:</a:t>
            </a:r>
            <a:endParaRPr lang="vi-VN" sz="4400" b="1" dirty="0">
              <a:solidFill>
                <a:srgbClr val="0070C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20" t="15172" r="3510" b="65288"/>
          <a:stretch/>
        </p:blipFill>
        <p:spPr>
          <a:xfrm>
            <a:off x="0" y="2362200"/>
            <a:ext cx="9144000" cy="2977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2164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24" t="33793" r="6167" b="5977"/>
          <a:stretch/>
        </p:blipFill>
        <p:spPr>
          <a:xfrm>
            <a:off x="1371600" y="-76200"/>
            <a:ext cx="6705600" cy="6862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668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04800" y="76200"/>
            <a:ext cx="59824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/>
              <a:t>a)</a:t>
            </a:r>
            <a:endParaRPr lang="vi-VN" sz="4000" b="1" dirty="0"/>
          </a:p>
        </p:txBody>
      </p:sp>
      <p:sp>
        <p:nvSpPr>
          <p:cNvPr id="5" name="Right Triangle 4"/>
          <p:cNvSpPr/>
          <p:nvPr/>
        </p:nvSpPr>
        <p:spPr>
          <a:xfrm>
            <a:off x="76200" y="583200"/>
            <a:ext cx="2160000" cy="2160000"/>
          </a:xfrm>
          <a:prstGeom prst="rtTriangle">
            <a:avLst/>
          </a:prstGeom>
          <a:solidFill>
            <a:srgbClr val="D432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" name="Right Triangle 5"/>
          <p:cNvSpPr/>
          <p:nvPr/>
        </p:nvSpPr>
        <p:spPr>
          <a:xfrm>
            <a:off x="2393731" y="583200"/>
            <a:ext cx="2160000" cy="2160000"/>
          </a:xfrm>
          <a:prstGeom prst="rtTriangle">
            <a:avLst/>
          </a:prstGeom>
          <a:solidFill>
            <a:srgbClr val="D432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7" name="Right Triangle 6"/>
          <p:cNvSpPr/>
          <p:nvPr/>
        </p:nvSpPr>
        <p:spPr>
          <a:xfrm>
            <a:off x="4590269" y="583200"/>
            <a:ext cx="2160000" cy="2160000"/>
          </a:xfrm>
          <a:prstGeom prst="rtTriangle">
            <a:avLst/>
          </a:prstGeom>
          <a:solidFill>
            <a:srgbClr val="D432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8" name="Right Triangle 7"/>
          <p:cNvSpPr/>
          <p:nvPr/>
        </p:nvSpPr>
        <p:spPr>
          <a:xfrm>
            <a:off x="6907800" y="583200"/>
            <a:ext cx="2160000" cy="2160000"/>
          </a:xfrm>
          <a:prstGeom prst="rtTriangle">
            <a:avLst/>
          </a:prstGeom>
          <a:solidFill>
            <a:srgbClr val="D432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75045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4.07407E-6 L -0.00139 0.5092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" y="25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73 -1.11111E-6 L -0.0066 0.513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3" y="256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5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6 0.50857 L -0.2566 0.50857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215 0.00926 L -0.26215 0.50926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2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2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9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0.02014 L -0.38177 0.49306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097" y="256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5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0087 0.50857 L -0.51754 0.50857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3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6" grpId="1" animBg="1"/>
      <p:bldP spid="6" grpId="2" animBg="1"/>
      <p:bldP spid="7" grpId="0" animBg="1"/>
      <p:bldP spid="8" grpId="0" animBg="1"/>
      <p:bldP spid="8" grpId="1" animBg="1"/>
      <p:bldP spid="8" grpId="2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04800" y="76200"/>
            <a:ext cx="62068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/>
              <a:t>b)</a:t>
            </a:r>
            <a:endParaRPr lang="vi-VN" sz="4000" b="1" dirty="0"/>
          </a:p>
        </p:txBody>
      </p:sp>
      <p:sp>
        <p:nvSpPr>
          <p:cNvPr id="5" name="Right Triangle 4"/>
          <p:cNvSpPr/>
          <p:nvPr/>
        </p:nvSpPr>
        <p:spPr>
          <a:xfrm>
            <a:off x="76200" y="583200"/>
            <a:ext cx="2160000" cy="2160000"/>
          </a:xfrm>
          <a:prstGeom prst="rtTriangle">
            <a:avLst/>
          </a:prstGeom>
          <a:solidFill>
            <a:srgbClr val="D432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" name="Right Triangle 5"/>
          <p:cNvSpPr/>
          <p:nvPr/>
        </p:nvSpPr>
        <p:spPr>
          <a:xfrm>
            <a:off x="2393731" y="583200"/>
            <a:ext cx="2160000" cy="2160000"/>
          </a:xfrm>
          <a:prstGeom prst="rtTriangle">
            <a:avLst/>
          </a:prstGeom>
          <a:solidFill>
            <a:srgbClr val="D432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7" name="Right Triangle 6"/>
          <p:cNvSpPr/>
          <p:nvPr/>
        </p:nvSpPr>
        <p:spPr>
          <a:xfrm>
            <a:off x="4590269" y="583200"/>
            <a:ext cx="2160000" cy="2160000"/>
          </a:xfrm>
          <a:prstGeom prst="rtTriangle">
            <a:avLst/>
          </a:prstGeom>
          <a:solidFill>
            <a:srgbClr val="D432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8" name="Right Triangle 7"/>
          <p:cNvSpPr/>
          <p:nvPr/>
        </p:nvSpPr>
        <p:spPr>
          <a:xfrm>
            <a:off x="6907800" y="583200"/>
            <a:ext cx="2160000" cy="2160000"/>
          </a:xfrm>
          <a:prstGeom prst="rtTriangle">
            <a:avLst/>
          </a:prstGeom>
          <a:solidFill>
            <a:srgbClr val="D432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03757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1.11111E-6 L 0.00156 0.5798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" y="289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562 0.00208 L 0.02049 0.58195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3" y="289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868 -1.11111E-6 L 0.15313 0.57986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090" y="289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3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4271 0.57755 L 0.26285 0.57963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07" y="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6200000">
                                      <p:cBhvr>
                                        <p:cTn id="2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9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042 -1.11111E-6 L 0.27986 0.57986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514" y="289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46117" y="76200"/>
            <a:ext cx="55976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/>
              <a:t>c)</a:t>
            </a:r>
            <a:endParaRPr lang="vi-VN" sz="4000" b="1" dirty="0"/>
          </a:p>
        </p:txBody>
      </p:sp>
      <p:sp>
        <p:nvSpPr>
          <p:cNvPr id="5" name="Right Triangle 4"/>
          <p:cNvSpPr/>
          <p:nvPr/>
        </p:nvSpPr>
        <p:spPr>
          <a:xfrm>
            <a:off x="181302" y="583200"/>
            <a:ext cx="2160000" cy="2160000"/>
          </a:xfrm>
          <a:prstGeom prst="rtTriangle">
            <a:avLst/>
          </a:prstGeom>
          <a:solidFill>
            <a:srgbClr val="D432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" name="Right Triangle 5"/>
          <p:cNvSpPr/>
          <p:nvPr/>
        </p:nvSpPr>
        <p:spPr>
          <a:xfrm>
            <a:off x="2498833" y="583200"/>
            <a:ext cx="2160000" cy="2160000"/>
          </a:xfrm>
          <a:prstGeom prst="rtTriangle">
            <a:avLst/>
          </a:prstGeom>
          <a:solidFill>
            <a:srgbClr val="D432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7" name="Right Triangle 6"/>
          <p:cNvSpPr/>
          <p:nvPr/>
        </p:nvSpPr>
        <p:spPr>
          <a:xfrm>
            <a:off x="4695371" y="583200"/>
            <a:ext cx="2160000" cy="2160000"/>
          </a:xfrm>
          <a:prstGeom prst="rtTriangle">
            <a:avLst/>
          </a:prstGeom>
          <a:solidFill>
            <a:srgbClr val="D432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8" name="Right Triangle 7"/>
          <p:cNvSpPr/>
          <p:nvPr/>
        </p:nvSpPr>
        <p:spPr>
          <a:xfrm>
            <a:off x="7012902" y="583200"/>
            <a:ext cx="2160000" cy="2160000"/>
          </a:xfrm>
          <a:prstGeom prst="rtTriangle">
            <a:avLst/>
          </a:prstGeom>
          <a:solidFill>
            <a:srgbClr val="D432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14903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382 -1.11111E-6 L 0.05243 0.4576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" y="228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8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700000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382 -1.11111E-6 L 0.04896 0.45764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3" y="228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5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458 0.45764 L -0.08542 0.45764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2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382 -1.11111E-6 L 0.05034 0.40208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4" y="200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5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042 0.45764 L -0.32709 0.45764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83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3500000">
                                      <p:cBhvr>
                                        <p:cTn id="3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9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993 -0.01111 L -0.28351 0.45764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181" y="234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5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1337 0.45764 L -0.46337 0.45764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7" grpId="2" animBg="1"/>
      <p:bldP spid="8" grpId="0" animBg="1"/>
      <p:bldP spid="8" grpId="1" animBg="1"/>
      <p:bldP spid="8" grpId="2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46117" y="76200"/>
            <a:ext cx="62068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/>
              <a:t>d)</a:t>
            </a:r>
            <a:endParaRPr lang="vi-VN" sz="4000" b="1" dirty="0"/>
          </a:p>
        </p:txBody>
      </p:sp>
      <p:sp>
        <p:nvSpPr>
          <p:cNvPr id="5" name="Right Triangle 4"/>
          <p:cNvSpPr/>
          <p:nvPr/>
        </p:nvSpPr>
        <p:spPr>
          <a:xfrm>
            <a:off x="197068" y="583200"/>
            <a:ext cx="2160000" cy="2160000"/>
          </a:xfrm>
          <a:prstGeom prst="rtTriangle">
            <a:avLst/>
          </a:prstGeom>
          <a:solidFill>
            <a:srgbClr val="D432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" name="Right Triangle 5"/>
          <p:cNvSpPr/>
          <p:nvPr/>
        </p:nvSpPr>
        <p:spPr>
          <a:xfrm>
            <a:off x="2498833" y="583200"/>
            <a:ext cx="2160000" cy="2160000"/>
          </a:xfrm>
          <a:prstGeom prst="rtTriangle">
            <a:avLst/>
          </a:prstGeom>
          <a:solidFill>
            <a:srgbClr val="D432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7" name="Right Triangle 6"/>
          <p:cNvSpPr/>
          <p:nvPr/>
        </p:nvSpPr>
        <p:spPr>
          <a:xfrm>
            <a:off x="4695371" y="583200"/>
            <a:ext cx="2160000" cy="2160000"/>
          </a:xfrm>
          <a:prstGeom prst="rtTriangle">
            <a:avLst/>
          </a:prstGeom>
          <a:solidFill>
            <a:srgbClr val="D432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8" name="Right Triangle 7"/>
          <p:cNvSpPr/>
          <p:nvPr/>
        </p:nvSpPr>
        <p:spPr>
          <a:xfrm>
            <a:off x="7012902" y="583200"/>
            <a:ext cx="2160000" cy="2160000"/>
          </a:xfrm>
          <a:prstGeom prst="rtTriangle">
            <a:avLst/>
          </a:prstGeom>
          <a:solidFill>
            <a:srgbClr val="D432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23576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382 -1.11111E-6 L 0.04896 0.4576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3" y="228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5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458 0.45764 L -0.08542 0.45764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382 -1.11111E-6 L 0.05034 0.40208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4" y="200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5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042 0.45995 L -0.32709 0.45995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83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7952 -0.00717 L 0.10382 0.14838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67" y="77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3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216 0.14607 L 0.16598 0.14815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91" y="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215 -0.0088 L -0.26389 0.45995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87" y="234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5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9965 0.45533 L -0.35139 0.45741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587" y="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7" grpId="2" animBg="1"/>
      <p:bldP spid="8" grpId="0" animBg="1"/>
      <p:bldP spid="8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324218" y="546081"/>
            <a:ext cx="739588" cy="751349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 smtClean="0"/>
              <a:t>2</a:t>
            </a:r>
            <a:endParaRPr lang="vi-VN" sz="72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1082392" y="565488"/>
            <a:ext cx="7770076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err="1" smtClean="0">
                <a:solidFill>
                  <a:srgbClr val="0070C0"/>
                </a:solidFill>
              </a:rPr>
              <a:t>Tìm</a:t>
            </a:r>
            <a:r>
              <a:rPr lang="en-US" sz="4400" b="1" dirty="0" smtClean="0">
                <a:solidFill>
                  <a:srgbClr val="0070C0"/>
                </a:solidFill>
              </a:rPr>
              <a:t> </a:t>
            </a:r>
            <a:r>
              <a:rPr lang="en-US" sz="4400" b="1" dirty="0" err="1" smtClean="0">
                <a:solidFill>
                  <a:srgbClr val="0070C0"/>
                </a:solidFill>
              </a:rPr>
              <a:t>hai</a:t>
            </a:r>
            <a:r>
              <a:rPr lang="en-US" sz="4400" b="1" dirty="0" smtClean="0">
                <a:solidFill>
                  <a:srgbClr val="0070C0"/>
                </a:solidFill>
              </a:rPr>
              <a:t> </a:t>
            </a:r>
            <a:r>
              <a:rPr lang="en-US" sz="4400" b="1" dirty="0" err="1" smtClean="0">
                <a:solidFill>
                  <a:srgbClr val="0070C0"/>
                </a:solidFill>
              </a:rPr>
              <a:t>miếng</a:t>
            </a:r>
            <a:r>
              <a:rPr lang="en-US" sz="4400" b="1" dirty="0" smtClean="0">
                <a:solidFill>
                  <a:srgbClr val="0070C0"/>
                </a:solidFill>
              </a:rPr>
              <a:t> </a:t>
            </a:r>
            <a:r>
              <a:rPr lang="en-US" sz="4400" b="1" dirty="0" err="1" smtClean="0">
                <a:solidFill>
                  <a:srgbClr val="0070C0"/>
                </a:solidFill>
              </a:rPr>
              <a:t>bìa</a:t>
            </a:r>
            <a:r>
              <a:rPr lang="en-US" sz="4400" b="1" dirty="0" smtClean="0">
                <a:solidFill>
                  <a:srgbClr val="0070C0"/>
                </a:solidFill>
              </a:rPr>
              <a:t> </a:t>
            </a:r>
            <a:r>
              <a:rPr lang="en-US" sz="4400" b="1" dirty="0" err="1" smtClean="0">
                <a:solidFill>
                  <a:srgbClr val="0070C0"/>
                </a:solidFill>
              </a:rPr>
              <a:t>để</a:t>
            </a:r>
            <a:r>
              <a:rPr lang="en-US" sz="4400" b="1" dirty="0" smtClean="0">
                <a:solidFill>
                  <a:srgbClr val="0070C0"/>
                </a:solidFill>
              </a:rPr>
              <a:t> </a:t>
            </a:r>
            <a:r>
              <a:rPr lang="en-US" sz="4400" b="1" dirty="0" err="1" smtClean="0">
                <a:solidFill>
                  <a:srgbClr val="0070C0"/>
                </a:solidFill>
              </a:rPr>
              <a:t>ghép</a:t>
            </a:r>
            <a:r>
              <a:rPr lang="en-US" sz="4400" b="1" dirty="0" smtClean="0">
                <a:solidFill>
                  <a:srgbClr val="0070C0"/>
                </a:solidFill>
              </a:rPr>
              <a:t> </a:t>
            </a:r>
            <a:r>
              <a:rPr lang="en-US" sz="4400" b="1" dirty="0" err="1" smtClean="0">
                <a:solidFill>
                  <a:srgbClr val="0070C0"/>
                </a:solidFill>
              </a:rPr>
              <a:t>được</a:t>
            </a:r>
            <a:endParaRPr lang="en-US" sz="4400" b="1" dirty="0" smtClean="0">
              <a:solidFill>
                <a:srgbClr val="0070C0"/>
              </a:solidFill>
            </a:endParaRPr>
          </a:p>
          <a:p>
            <a:r>
              <a:rPr lang="en-US" sz="4400" b="1" dirty="0" err="1" smtClean="0">
                <a:solidFill>
                  <a:srgbClr val="0070C0"/>
                </a:solidFill>
              </a:rPr>
              <a:t>hình</a:t>
            </a:r>
            <a:r>
              <a:rPr lang="en-US" sz="4400" b="1" dirty="0" smtClean="0">
                <a:solidFill>
                  <a:srgbClr val="0070C0"/>
                </a:solidFill>
              </a:rPr>
              <a:t> </a:t>
            </a:r>
            <a:r>
              <a:rPr lang="en-US" sz="4400" b="1" dirty="0" err="1" smtClean="0">
                <a:solidFill>
                  <a:srgbClr val="0070C0"/>
                </a:solidFill>
              </a:rPr>
              <a:t>tròn</a:t>
            </a:r>
            <a:r>
              <a:rPr lang="en-US" sz="4400" b="1" dirty="0" smtClean="0">
                <a:solidFill>
                  <a:srgbClr val="0070C0"/>
                </a:solidFill>
              </a:rPr>
              <a:t>; </a:t>
            </a:r>
            <a:r>
              <a:rPr lang="en-US" sz="4400" b="1" dirty="0" err="1" smtClean="0">
                <a:solidFill>
                  <a:srgbClr val="0070C0"/>
                </a:solidFill>
              </a:rPr>
              <a:t>hình</a:t>
            </a:r>
            <a:r>
              <a:rPr lang="en-US" sz="4400" b="1" dirty="0" smtClean="0">
                <a:solidFill>
                  <a:srgbClr val="0070C0"/>
                </a:solidFill>
              </a:rPr>
              <a:t> </a:t>
            </a:r>
            <a:r>
              <a:rPr lang="en-US" sz="4400" b="1" dirty="0" err="1" smtClean="0">
                <a:solidFill>
                  <a:srgbClr val="0070C0"/>
                </a:solidFill>
              </a:rPr>
              <a:t>vuông</a:t>
            </a:r>
            <a:r>
              <a:rPr lang="en-US" sz="4400" b="1" dirty="0" smtClean="0">
                <a:solidFill>
                  <a:srgbClr val="0070C0"/>
                </a:solidFill>
              </a:rPr>
              <a:t>; </a:t>
            </a:r>
            <a:r>
              <a:rPr lang="en-US" sz="4400" b="1" dirty="0" err="1" smtClean="0">
                <a:solidFill>
                  <a:srgbClr val="0070C0"/>
                </a:solidFill>
              </a:rPr>
              <a:t>hình</a:t>
            </a:r>
            <a:r>
              <a:rPr lang="en-US" sz="4400" b="1" dirty="0" smtClean="0">
                <a:solidFill>
                  <a:srgbClr val="0070C0"/>
                </a:solidFill>
              </a:rPr>
              <a:t> tam</a:t>
            </a:r>
          </a:p>
          <a:p>
            <a:r>
              <a:rPr lang="en-US" sz="4400" b="1" dirty="0" err="1" smtClean="0">
                <a:solidFill>
                  <a:srgbClr val="0070C0"/>
                </a:solidFill>
              </a:rPr>
              <a:t>giác</a:t>
            </a:r>
            <a:r>
              <a:rPr lang="en-US" sz="4400" b="1" dirty="0" smtClean="0">
                <a:solidFill>
                  <a:srgbClr val="0070C0"/>
                </a:solidFill>
              </a:rPr>
              <a:t> </a:t>
            </a:r>
            <a:r>
              <a:rPr lang="en-US" sz="4400" b="1" dirty="0" err="1" smtClean="0">
                <a:solidFill>
                  <a:srgbClr val="0070C0"/>
                </a:solidFill>
              </a:rPr>
              <a:t>hoặc</a:t>
            </a:r>
            <a:r>
              <a:rPr lang="en-US" sz="4400" b="1" dirty="0" smtClean="0">
                <a:solidFill>
                  <a:srgbClr val="0070C0"/>
                </a:solidFill>
              </a:rPr>
              <a:t> </a:t>
            </a:r>
            <a:r>
              <a:rPr lang="en-US" sz="4400" b="1" dirty="0" err="1" smtClean="0">
                <a:solidFill>
                  <a:srgbClr val="0070C0"/>
                </a:solidFill>
              </a:rPr>
              <a:t>hình</a:t>
            </a:r>
            <a:r>
              <a:rPr lang="en-US" sz="4400" b="1" dirty="0" smtClean="0">
                <a:solidFill>
                  <a:srgbClr val="0070C0"/>
                </a:solidFill>
              </a:rPr>
              <a:t> </a:t>
            </a:r>
            <a:r>
              <a:rPr lang="en-US" sz="4400" b="1" dirty="0" err="1" smtClean="0">
                <a:solidFill>
                  <a:srgbClr val="0070C0"/>
                </a:solidFill>
              </a:rPr>
              <a:t>chữ</a:t>
            </a:r>
            <a:r>
              <a:rPr lang="en-US" sz="4400" b="1" dirty="0" smtClean="0">
                <a:solidFill>
                  <a:srgbClr val="0070C0"/>
                </a:solidFill>
              </a:rPr>
              <a:t> </a:t>
            </a:r>
            <a:r>
              <a:rPr lang="en-US" sz="4400" b="1" dirty="0" err="1" smtClean="0">
                <a:solidFill>
                  <a:srgbClr val="0070C0"/>
                </a:solidFill>
              </a:rPr>
              <a:t>nhật</a:t>
            </a:r>
            <a:r>
              <a:rPr lang="en-US" sz="4400" b="1" dirty="0" smtClean="0">
                <a:solidFill>
                  <a:srgbClr val="0070C0"/>
                </a:solidFill>
              </a:rPr>
              <a:t>.</a:t>
            </a:r>
            <a:endParaRPr lang="vi-VN" sz="44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9537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19" t="12874" r="55949" b="67586"/>
          <a:stretch/>
        </p:blipFill>
        <p:spPr>
          <a:xfrm>
            <a:off x="650836" y="0"/>
            <a:ext cx="1711364" cy="17526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08" t="36583" r="61864" b="45775"/>
          <a:stretch/>
        </p:blipFill>
        <p:spPr>
          <a:xfrm>
            <a:off x="652504" y="1752600"/>
            <a:ext cx="1492197" cy="209944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98" t="54692" r="63474" b="27666"/>
          <a:stretch/>
        </p:blipFill>
        <p:spPr>
          <a:xfrm>
            <a:off x="509721" y="3314700"/>
            <a:ext cx="1706035" cy="24003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35" t="70747" r="62937" b="11611"/>
          <a:stretch/>
        </p:blipFill>
        <p:spPr>
          <a:xfrm>
            <a:off x="607892" y="4648200"/>
            <a:ext cx="1754308" cy="246821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934" t="13401" r="12634" b="67059"/>
          <a:stretch/>
        </p:blipFill>
        <p:spPr>
          <a:xfrm>
            <a:off x="6400800" y="-104405"/>
            <a:ext cx="2259755" cy="231420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605" t="33635" r="10963" b="46825"/>
          <a:stretch/>
        </p:blipFill>
        <p:spPr>
          <a:xfrm>
            <a:off x="6748258" y="1342676"/>
            <a:ext cx="2395742" cy="245346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952" t="50000" r="8616" b="30460"/>
          <a:stretch/>
        </p:blipFill>
        <p:spPr>
          <a:xfrm>
            <a:off x="7064129" y="3124200"/>
            <a:ext cx="1764000" cy="180650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726" t="67053" r="9842" b="13407"/>
          <a:stretch/>
        </p:blipFill>
        <p:spPr>
          <a:xfrm>
            <a:off x="6612073" y="4116273"/>
            <a:ext cx="2668111" cy="2732400"/>
          </a:xfrm>
          <a:prstGeom prst="rect">
            <a:avLst/>
          </a:prstGeom>
        </p:spPr>
      </p:pic>
      <p:sp>
        <p:nvSpPr>
          <p:cNvPr id="22" name="Freeform 21"/>
          <p:cNvSpPr/>
          <p:nvPr/>
        </p:nvSpPr>
        <p:spPr>
          <a:xfrm>
            <a:off x="2207172" y="3276600"/>
            <a:ext cx="4587766" cy="425669"/>
          </a:xfrm>
          <a:custGeom>
            <a:avLst/>
            <a:gdLst>
              <a:gd name="connsiteX0" fmla="*/ 0 w 4587766"/>
              <a:gd name="connsiteY0" fmla="*/ 425669 h 425669"/>
              <a:gd name="connsiteX1" fmla="*/ 141890 w 4587766"/>
              <a:gd name="connsiteY1" fmla="*/ 394138 h 425669"/>
              <a:gd name="connsiteX2" fmla="*/ 472966 w 4587766"/>
              <a:gd name="connsiteY2" fmla="*/ 362607 h 425669"/>
              <a:gd name="connsiteX3" fmla="*/ 898635 w 4587766"/>
              <a:gd name="connsiteY3" fmla="*/ 299545 h 425669"/>
              <a:gd name="connsiteX4" fmla="*/ 961697 w 4587766"/>
              <a:gd name="connsiteY4" fmla="*/ 283780 h 425669"/>
              <a:gd name="connsiteX5" fmla="*/ 1135118 w 4587766"/>
              <a:gd name="connsiteY5" fmla="*/ 252249 h 425669"/>
              <a:gd name="connsiteX6" fmla="*/ 1245476 w 4587766"/>
              <a:gd name="connsiteY6" fmla="*/ 236483 h 425669"/>
              <a:gd name="connsiteX7" fmla="*/ 1481959 w 4587766"/>
              <a:gd name="connsiteY7" fmla="*/ 189187 h 425669"/>
              <a:gd name="connsiteX8" fmla="*/ 1639614 w 4587766"/>
              <a:gd name="connsiteY8" fmla="*/ 173421 h 425669"/>
              <a:gd name="connsiteX9" fmla="*/ 1844566 w 4587766"/>
              <a:gd name="connsiteY9" fmla="*/ 110359 h 425669"/>
              <a:gd name="connsiteX10" fmla="*/ 1923394 w 4587766"/>
              <a:gd name="connsiteY10" fmla="*/ 78828 h 425669"/>
              <a:gd name="connsiteX11" fmla="*/ 2175642 w 4587766"/>
              <a:gd name="connsiteY11" fmla="*/ 47297 h 425669"/>
              <a:gd name="connsiteX12" fmla="*/ 2238704 w 4587766"/>
              <a:gd name="connsiteY12" fmla="*/ 31531 h 425669"/>
              <a:gd name="connsiteX13" fmla="*/ 2349062 w 4587766"/>
              <a:gd name="connsiteY13" fmla="*/ 0 h 425669"/>
              <a:gd name="connsiteX14" fmla="*/ 3547242 w 4587766"/>
              <a:gd name="connsiteY14" fmla="*/ 31531 h 425669"/>
              <a:gd name="connsiteX15" fmla="*/ 3720662 w 4587766"/>
              <a:gd name="connsiteY15" fmla="*/ 63062 h 425669"/>
              <a:gd name="connsiteX16" fmla="*/ 3831021 w 4587766"/>
              <a:gd name="connsiteY16" fmla="*/ 110359 h 425669"/>
              <a:gd name="connsiteX17" fmla="*/ 4067504 w 4587766"/>
              <a:gd name="connsiteY17" fmla="*/ 173421 h 425669"/>
              <a:gd name="connsiteX18" fmla="*/ 4193628 w 4587766"/>
              <a:gd name="connsiteY18" fmla="*/ 189187 h 425669"/>
              <a:gd name="connsiteX19" fmla="*/ 4240925 w 4587766"/>
              <a:gd name="connsiteY19" fmla="*/ 204952 h 425669"/>
              <a:gd name="connsiteX20" fmla="*/ 4319752 w 4587766"/>
              <a:gd name="connsiteY20" fmla="*/ 236483 h 425669"/>
              <a:gd name="connsiteX21" fmla="*/ 4587766 w 4587766"/>
              <a:gd name="connsiteY21" fmla="*/ 236483 h 4256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587766" h="425669">
                <a:moveTo>
                  <a:pt x="0" y="425669"/>
                </a:moveTo>
                <a:cubicBezTo>
                  <a:pt x="47297" y="415159"/>
                  <a:pt x="93865" y="400541"/>
                  <a:pt x="141890" y="394138"/>
                </a:cubicBezTo>
                <a:cubicBezTo>
                  <a:pt x="251776" y="379487"/>
                  <a:pt x="472966" y="362607"/>
                  <a:pt x="472966" y="362607"/>
                </a:cubicBezTo>
                <a:cubicBezTo>
                  <a:pt x="775847" y="280004"/>
                  <a:pt x="518840" y="337524"/>
                  <a:pt x="898635" y="299545"/>
                </a:cubicBezTo>
                <a:cubicBezTo>
                  <a:pt x="920195" y="297389"/>
                  <a:pt x="940450" y="288029"/>
                  <a:pt x="961697" y="283780"/>
                </a:cubicBezTo>
                <a:cubicBezTo>
                  <a:pt x="1019311" y="272257"/>
                  <a:pt x="1077163" y="261908"/>
                  <a:pt x="1135118" y="252249"/>
                </a:cubicBezTo>
                <a:cubicBezTo>
                  <a:pt x="1171772" y="246140"/>
                  <a:pt x="1208916" y="243130"/>
                  <a:pt x="1245476" y="236483"/>
                </a:cubicBezTo>
                <a:cubicBezTo>
                  <a:pt x="1324568" y="222103"/>
                  <a:pt x="1401969" y="197186"/>
                  <a:pt x="1481959" y="189187"/>
                </a:cubicBezTo>
                <a:lnTo>
                  <a:pt x="1639614" y="173421"/>
                </a:lnTo>
                <a:cubicBezTo>
                  <a:pt x="1733747" y="79290"/>
                  <a:pt x="1642246" y="150823"/>
                  <a:pt x="1844566" y="110359"/>
                </a:cubicBezTo>
                <a:cubicBezTo>
                  <a:pt x="1872317" y="104809"/>
                  <a:pt x="1895594" y="84123"/>
                  <a:pt x="1923394" y="78828"/>
                </a:cubicBezTo>
                <a:cubicBezTo>
                  <a:pt x="2006634" y="62973"/>
                  <a:pt x="2175642" y="47297"/>
                  <a:pt x="2175642" y="47297"/>
                </a:cubicBezTo>
                <a:cubicBezTo>
                  <a:pt x="2196663" y="42042"/>
                  <a:pt x="2217800" y="37232"/>
                  <a:pt x="2238704" y="31531"/>
                </a:cubicBezTo>
                <a:cubicBezTo>
                  <a:pt x="2275614" y="21465"/>
                  <a:pt x="2310804" y="0"/>
                  <a:pt x="2349062" y="0"/>
                </a:cubicBezTo>
                <a:cubicBezTo>
                  <a:pt x="2748594" y="0"/>
                  <a:pt x="3147849" y="21021"/>
                  <a:pt x="3547242" y="31531"/>
                </a:cubicBezTo>
                <a:cubicBezTo>
                  <a:pt x="3591555" y="37862"/>
                  <a:pt x="3672568" y="45573"/>
                  <a:pt x="3720662" y="63062"/>
                </a:cubicBezTo>
                <a:cubicBezTo>
                  <a:pt x="3758275" y="76739"/>
                  <a:pt x="3793330" y="96898"/>
                  <a:pt x="3831021" y="110359"/>
                </a:cubicBezTo>
                <a:cubicBezTo>
                  <a:pt x="3858669" y="120233"/>
                  <a:pt x="4045148" y="170626"/>
                  <a:pt x="4067504" y="173421"/>
                </a:cubicBezTo>
                <a:lnTo>
                  <a:pt x="4193628" y="189187"/>
                </a:lnTo>
                <a:cubicBezTo>
                  <a:pt x="4209394" y="194442"/>
                  <a:pt x="4225365" y="199117"/>
                  <a:pt x="4240925" y="204952"/>
                </a:cubicBezTo>
                <a:cubicBezTo>
                  <a:pt x="4267423" y="214889"/>
                  <a:pt x="4291568" y="233921"/>
                  <a:pt x="4319752" y="236483"/>
                </a:cubicBezTo>
                <a:cubicBezTo>
                  <a:pt x="4408723" y="244571"/>
                  <a:pt x="4498428" y="236483"/>
                  <a:pt x="4587766" y="236483"/>
                </a:cubicBezTo>
              </a:path>
            </a:pathLst>
          </a:cu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27158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73 -0.02986 L -0.58732 0.1923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288" y="1111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21 0.00926 L 0.65521 -0.26597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500" y="-137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736 -0.03935 L -0.62795 -0.5044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538" y="-232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993 0.00231 L -0.58385 0.003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205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Google Shape;522;p48"/>
          <p:cNvSpPr/>
          <p:nvPr/>
        </p:nvSpPr>
        <p:spPr>
          <a:xfrm>
            <a:off x="1478246" y="2229332"/>
            <a:ext cx="2101500" cy="323630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505" tIns="91505" rIns="91505" bIns="91505" anchor="ctr" anchorCtr="0">
            <a:noAutofit/>
          </a:bodyPr>
          <a:lstStyle/>
          <a:p>
            <a:pPr algn="ctr"/>
            <a:r>
              <a:rPr lang="en-US" sz="3609" dirty="0"/>
              <a:t>Xem lại bài đã học</a:t>
            </a:r>
            <a:endParaRPr sz="3609" dirty="0"/>
          </a:p>
        </p:txBody>
      </p:sp>
      <p:sp>
        <p:nvSpPr>
          <p:cNvPr id="523" name="Google Shape;523;p48"/>
          <p:cNvSpPr/>
          <p:nvPr/>
        </p:nvSpPr>
        <p:spPr>
          <a:xfrm>
            <a:off x="3673596" y="2229332"/>
            <a:ext cx="1858500" cy="32363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505" tIns="91505" rIns="91505" bIns="91505" anchor="ctr" anchorCtr="0">
            <a:noAutofit/>
          </a:bodyPr>
          <a:lstStyle/>
          <a:p>
            <a:pPr algn="ctr"/>
            <a:r>
              <a:rPr lang="en-US" sz="3609" dirty="0"/>
              <a:t>Hoàn thành v</a:t>
            </a:r>
            <a:r>
              <a:rPr lang="en-US" sz="3609" dirty="0" smtClean="0"/>
              <a:t>ở bài tập Toán</a:t>
            </a:r>
            <a:endParaRPr sz="3609" dirty="0"/>
          </a:p>
        </p:txBody>
      </p:sp>
      <p:sp>
        <p:nvSpPr>
          <p:cNvPr id="524" name="Google Shape;524;p48"/>
          <p:cNvSpPr/>
          <p:nvPr/>
        </p:nvSpPr>
        <p:spPr>
          <a:xfrm>
            <a:off x="5625947" y="2229332"/>
            <a:ext cx="1955700" cy="323630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505" tIns="91505" rIns="91505" bIns="91505" anchor="ctr" anchorCtr="0">
            <a:noAutofit/>
          </a:bodyPr>
          <a:lstStyle/>
          <a:p>
            <a:pPr algn="ctr"/>
            <a:r>
              <a:rPr lang="en-US" sz="3609"/>
              <a:t>Chuẩn bị bài mới</a:t>
            </a:r>
            <a:endParaRPr sz="3609"/>
          </a:p>
        </p:txBody>
      </p:sp>
      <p:sp>
        <p:nvSpPr>
          <p:cNvPr id="526" name="Google Shape;526;p48"/>
          <p:cNvSpPr txBox="1">
            <a:spLocks noGrp="1"/>
          </p:cNvSpPr>
          <p:nvPr>
            <p:ph type="ctrTitle"/>
          </p:nvPr>
        </p:nvSpPr>
        <p:spPr>
          <a:xfrm>
            <a:off x="1495228" y="1132282"/>
            <a:ext cx="6153545" cy="948547"/>
          </a:xfrm>
          <a:prstGeom prst="rect">
            <a:avLst/>
          </a:prstGeom>
          <a:solidFill>
            <a:srgbClr val="FFFFCC"/>
          </a:solidFill>
        </p:spPr>
        <p:txBody>
          <a:bodyPr spcFirstLastPara="1" vert="horz" wrap="square" lIns="91505" tIns="91505" rIns="91505" bIns="91505" rtlCol="0" anchor="t" anchorCtr="0">
            <a:noAutofit/>
          </a:bodyPr>
          <a:lstStyle/>
          <a:p>
            <a:r>
              <a:rPr lang="en-US">
                <a:solidFill>
                  <a:srgbClr val="002060"/>
                </a:solidFill>
                <a:latin typeface="+mj-lt"/>
              </a:rPr>
              <a:t>DẶN DÒ</a:t>
            </a:r>
            <a:endParaRPr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741082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0"/>
                <a:lumOff val="100000"/>
              </a:schemeClr>
            </a:gs>
            <a:gs pos="35000">
              <a:schemeClr val="accent6">
                <a:lumMod val="0"/>
                <a:lumOff val="100000"/>
              </a:schemeClr>
            </a:gs>
            <a:gs pos="100000">
              <a:schemeClr val="accent6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2">
            <a:extLst>
              <a:ext uri="{FF2B5EF4-FFF2-40B4-BE49-F238E27FC236}">
                <a16:creationId xmlns:a16="http://schemas.microsoft.com/office/drawing/2014/main" id="{CA5F69A4-3062-4D38-A41C-7A44FADB2AF9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contrast="20000"/>
          </a:blip>
          <a:stretch>
            <a:fillRect/>
          </a:stretch>
        </p:blipFill>
        <p:spPr>
          <a:xfrm rot="18390134">
            <a:off x="812531" y="2277616"/>
            <a:ext cx="2440600" cy="145070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3" name="Freeform 8">
            <a:extLst>
              <a:ext uri="{FF2B5EF4-FFF2-40B4-BE49-F238E27FC236}">
                <a16:creationId xmlns:a16="http://schemas.microsoft.com/office/drawing/2014/main" id="{A99161D9-9422-4CD1-9A42-BC948764712A}"/>
              </a:ext>
            </a:extLst>
          </p:cNvPr>
          <p:cNvSpPr/>
          <p:nvPr/>
        </p:nvSpPr>
        <p:spPr bwMode="auto">
          <a:xfrm>
            <a:off x="2031023" y="1591868"/>
            <a:ext cx="5055578" cy="3842147"/>
          </a:xfrm>
          <a:custGeom>
            <a:avLst/>
            <a:gdLst>
              <a:gd name="T0" fmla="*/ 2061 w 2368"/>
              <a:gd name="T1" fmla="*/ 709 h 1583"/>
              <a:gd name="T2" fmla="*/ 1558 w 2368"/>
              <a:gd name="T3" fmla="*/ 270 h 1583"/>
              <a:gd name="T4" fmla="*/ 1308 w 2368"/>
              <a:gd name="T5" fmla="*/ 54 h 1583"/>
              <a:gd name="T6" fmla="*/ 1121 w 2368"/>
              <a:gd name="T7" fmla="*/ 136 h 1583"/>
              <a:gd name="T8" fmla="*/ 773 w 2368"/>
              <a:gd name="T9" fmla="*/ 0 h 1583"/>
              <a:gd name="T10" fmla="*/ 258 w 2368"/>
              <a:gd name="T11" fmla="*/ 514 h 1583"/>
              <a:gd name="T12" fmla="*/ 270 w 2368"/>
              <a:gd name="T13" fmla="*/ 622 h 1583"/>
              <a:gd name="T14" fmla="*/ 0 w 2368"/>
              <a:gd name="T15" fmla="*/ 1002 h 1583"/>
              <a:gd name="T16" fmla="*/ 403 w 2368"/>
              <a:gd name="T17" fmla="*/ 1406 h 1583"/>
              <a:gd name="T18" fmla="*/ 723 w 2368"/>
              <a:gd name="T19" fmla="*/ 1247 h 1583"/>
              <a:gd name="T20" fmla="*/ 1156 w 2368"/>
              <a:gd name="T21" fmla="*/ 1583 h 1583"/>
              <a:gd name="T22" fmla="*/ 1512 w 2368"/>
              <a:gd name="T23" fmla="*/ 1406 h 1583"/>
              <a:gd name="T24" fmla="*/ 2018 w 2368"/>
              <a:gd name="T25" fmla="*/ 1406 h 1583"/>
              <a:gd name="T26" fmla="*/ 2368 w 2368"/>
              <a:gd name="T27" fmla="*/ 1056 h 1583"/>
              <a:gd name="T28" fmla="*/ 2061 w 2368"/>
              <a:gd name="T29" fmla="*/ 709 h 1583"/>
              <a:gd name="connsiteX0" fmla="*/ 8704 w 10000"/>
              <a:gd name="connsiteY0" fmla="*/ 4479 h 10000"/>
              <a:gd name="connsiteX1" fmla="*/ 6492 w 10000"/>
              <a:gd name="connsiteY1" fmla="*/ 2461 h 10000"/>
              <a:gd name="connsiteX2" fmla="*/ 5524 w 10000"/>
              <a:gd name="connsiteY2" fmla="*/ 341 h 10000"/>
              <a:gd name="connsiteX3" fmla="*/ 4734 w 10000"/>
              <a:gd name="connsiteY3" fmla="*/ 859 h 10000"/>
              <a:gd name="connsiteX4" fmla="*/ 3264 w 10000"/>
              <a:gd name="connsiteY4" fmla="*/ 0 h 10000"/>
              <a:gd name="connsiteX5" fmla="*/ 1090 w 10000"/>
              <a:gd name="connsiteY5" fmla="*/ 3247 h 10000"/>
              <a:gd name="connsiteX6" fmla="*/ 1140 w 10000"/>
              <a:gd name="connsiteY6" fmla="*/ 3929 h 10000"/>
              <a:gd name="connsiteX7" fmla="*/ 0 w 10000"/>
              <a:gd name="connsiteY7" fmla="*/ 6330 h 10000"/>
              <a:gd name="connsiteX8" fmla="*/ 1702 w 10000"/>
              <a:gd name="connsiteY8" fmla="*/ 8882 h 10000"/>
              <a:gd name="connsiteX9" fmla="*/ 3053 w 10000"/>
              <a:gd name="connsiteY9" fmla="*/ 7877 h 10000"/>
              <a:gd name="connsiteX10" fmla="*/ 4882 w 10000"/>
              <a:gd name="connsiteY10" fmla="*/ 10000 h 10000"/>
              <a:gd name="connsiteX11" fmla="*/ 6385 w 10000"/>
              <a:gd name="connsiteY11" fmla="*/ 8882 h 10000"/>
              <a:gd name="connsiteX12" fmla="*/ 8522 w 10000"/>
              <a:gd name="connsiteY12" fmla="*/ 8882 h 10000"/>
              <a:gd name="connsiteX13" fmla="*/ 10000 w 10000"/>
              <a:gd name="connsiteY13" fmla="*/ 6671 h 10000"/>
              <a:gd name="connsiteX14" fmla="*/ 8704 w 10000"/>
              <a:gd name="connsiteY14" fmla="*/ 4479 h 10000"/>
              <a:gd name="connsiteX0-1" fmla="*/ 8704 w 10000"/>
              <a:gd name="connsiteY0-2" fmla="*/ 4479 h 10000"/>
              <a:gd name="connsiteX1-3" fmla="*/ 6492 w 10000"/>
              <a:gd name="connsiteY1-4" fmla="*/ 2461 h 10000"/>
              <a:gd name="connsiteX2-5" fmla="*/ 5872 w 10000"/>
              <a:gd name="connsiteY2-6" fmla="*/ 776 h 10000"/>
              <a:gd name="connsiteX3-7" fmla="*/ 4734 w 10000"/>
              <a:gd name="connsiteY3-8" fmla="*/ 859 h 10000"/>
              <a:gd name="connsiteX4-9" fmla="*/ 3264 w 10000"/>
              <a:gd name="connsiteY4-10" fmla="*/ 0 h 10000"/>
              <a:gd name="connsiteX5-11" fmla="*/ 1090 w 10000"/>
              <a:gd name="connsiteY5-12" fmla="*/ 3247 h 10000"/>
              <a:gd name="connsiteX6-13" fmla="*/ 1140 w 10000"/>
              <a:gd name="connsiteY6-14" fmla="*/ 3929 h 10000"/>
              <a:gd name="connsiteX7-15" fmla="*/ 0 w 10000"/>
              <a:gd name="connsiteY7-16" fmla="*/ 6330 h 10000"/>
              <a:gd name="connsiteX8-17" fmla="*/ 1702 w 10000"/>
              <a:gd name="connsiteY8-18" fmla="*/ 8882 h 10000"/>
              <a:gd name="connsiteX9-19" fmla="*/ 3053 w 10000"/>
              <a:gd name="connsiteY9-20" fmla="*/ 7877 h 10000"/>
              <a:gd name="connsiteX10-21" fmla="*/ 4882 w 10000"/>
              <a:gd name="connsiteY10-22" fmla="*/ 10000 h 10000"/>
              <a:gd name="connsiteX11-23" fmla="*/ 6385 w 10000"/>
              <a:gd name="connsiteY11-24" fmla="*/ 8882 h 10000"/>
              <a:gd name="connsiteX12-25" fmla="*/ 8522 w 10000"/>
              <a:gd name="connsiteY12-26" fmla="*/ 8882 h 10000"/>
              <a:gd name="connsiteX13-27" fmla="*/ 10000 w 10000"/>
              <a:gd name="connsiteY13-28" fmla="*/ 6671 h 10000"/>
              <a:gd name="connsiteX14-29" fmla="*/ 8704 w 10000"/>
              <a:gd name="connsiteY14-30" fmla="*/ 4479 h 100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</a:cxnLst>
            <a:rect l="l" t="t" r="r" b="b"/>
            <a:pathLst>
              <a:path w="10000" h="10000">
                <a:moveTo>
                  <a:pt x="8704" y="4479"/>
                </a:moveTo>
                <a:cubicBezTo>
                  <a:pt x="8518" y="2950"/>
                  <a:pt x="7561" y="2530"/>
                  <a:pt x="6492" y="2461"/>
                </a:cubicBezTo>
                <a:cubicBezTo>
                  <a:pt x="6416" y="1690"/>
                  <a:pt x="6165" y="1043"/>
                  <a:pt x="5872" y="776"/>
                </a:cubicBezTo>
                <a:cubicBezTo>
                  <a:pt x="5579" y="509"/>
                  <a:pt x="4928" y="543"/>
                  <a:pt x="4734" y="859"/>
                </a:cubicBezTo>
                <a:cubicBezTo>
                  <a:pt x="4345" y="328"/>
                  <a:pt x="3830" y="0"/>
                  <a:pt x="3264" y="0"/>
                </a:cubicBezTo>
                <a:cubicBezTo>
                  <a:pt x="2065" y="0"/>
                  <a:pt x="1090" y="1453"/>
                  <a:pt x="1090" y="3247"/>
                </a:cubicBezTo>
                <a:cubicBezTo>
                  <a:pt x="1090" y="3481"/>
                  <a:pt x="1111" y="3708"/>
                  <a:pt x="1140" y="3929"/>
                </a:cubicBezTo>
                <a:cubicBezTo>
                  <a:pt x="477" y="4277"/>
                  <a:pt x="0" y="5218"/>
                  <a:pt x="0" y="6330"/>
                </a:cubicBezTo>
                <a:cubicBezTo>
                  <a:pt x="0" y="7738"/>
                  <a:pt x="764" y="8882"/>
                  <a:pt x="1702" y="8882"/>
                </a:cubicBezTo>
                <a:cubicBezTo>
                  <a:pt x="2255" y="8882"/>
                  <a:pt x="2745" y="8484"/>
                  <a:pt x="3053" y="7877"/>
                </a:cubicBezTo>
                <a:cubicBezTo>
                  <a:pt x="3264" y="9097"/>
                  <a:pt x="4003" y="10000"/>
                  <a:pt x="4882" y="10000"/>
                </a:cubicBezTo>
                <a:cubicBezTo>
                  <a:pt x="5494" y="10000"/>
                  <a:pt x="6039" y="9558"/>
                  <a:pt x="6385" y="8882"/>
                </a:cubicBezTo>
                <a:lnTo>
                  <a:pt x="8522" y="8882"/>
                </a:lnTo>
                <a:cubicBezTo>
                  <a:pt x="9337" y="8882"/>
                  <a:pt x="10000" y="7890"/>
                  <a:pt x="10000" y="6671"/>
                </a:cubicBezTo>
                <a:cubicBezTo>
                  <a:pt x="10000" y="5540"/>
                  <a:pt x="9434" y="4611"/>
                  <a:pt x="8704" y="4479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63500">
            <a:solidFill>
              <a:srgbClr val="C00000"/>
            </a:solidFill>
            <a:rou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wrap="square" lIns="68580" tIns="34290" rIns="68580" bIns="34290" numCol="1" anchor="t" anchorCtr="0" compatLnSpc="1"/>
          <a:lstStyle/>
          <a:p>
            <a:pPr defTabSz="685800">
              <a:defRPr/>
            </a:pPr>
            <a:endParaRPr lang="zh-CN" altLang="en-US" sz="1350">
              <a:solidFill>
                <a:srgbClr val="3F3F3F"/>
              </a:solidFill>
              <a:latin typeface="A3.BoosterNextFYBlackRegular-San"/>
              <a:ea typeface="Microsoft YaHei"/>
              <a:cs typeface="+mn-ea"/>
              <a:sym typeface="+mn-lt"/>
            </a:endParaRPr>
          </a:p>
        </p:txBody>
      </p:sp>
      <p:pic>
        <p:nvPicPr>
          <p:cNvPr id="4" name="5">
            <a:extLst>
              <a:ext uri="{FF2B5EF4-FFF2-40B4-BE49-F238E27FC236}">
                <a16:creationId xmlns:a16="http://schemas.microsoft.com/office/drawing/2014/main" id="{E6619189-2DB9-4C50-87A5-D010E5F3B1C7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contrast="20000"/>
          </a:blip>
          <a:stretch>
            <a:fillRect/>
          </a:stretch>
        </p:blipFill>
        <p:spPr>
          <a:xfrm>
            <a:off x="2219325" y="3789253"/>
            <a:ext cx="4867690" cy="1291139"/>
          </a:xfrm>
          <a:prstGeom prst="rect">
            <a:avLst/>
          </a:prstGeom>
        </p:spPr>
      </p:pic>
      <p:sp>
        <p:nvSpPr>
          <p:cNvPr id="11" name="10">
            <a:extLst>
              <a:ext uri="{FF2B5EF4-FFF2-40B4-BE49-F238E27FC236}">
                <a16:creationId xmlns:a16="http://schemas.microsoft.com/office/drawing/2014/main" id="{7C23BF6D-3689-4435-81AB-E90ACD8CFE0D}"/>
              </a:ext>
            </a:extLst>
          </p:cNvPr>
          <p:cNvSpPr txBox="1"/>
          <p:nvPr/>
        </p:nvSpPr>
        <p:spPr>
          <a:xfrm rot="21133208">
            <a:off x="3197148" y="3483928"/>
            <a:ext cx="3720009" cy="830997"/>
          </a:xfrm>
          <a:prstGeom prst="rect">
            <a:avLst/>
          </a:prstGeom>
          <a:noFill/>
        </p:spPr>
        <p:txBody>
          <a:bodyPr wrap="none" rtlCol="0">
            <a:prstTxWarp prst="textArchDown">
              <a:avLst>
                <a:gd name="adj" fmla="val 128411"/>
              </a:avLst>
            </a:prstTxWarp>
            <a:spAutoFit/>
          </a:bodyPr>
          <a:lstStyle/>
          <a:p>
            <a:pPr algn="ctr" defTabSz="685800">
              <a:defRPr/>
            </a:pPr>
            <a:r>
              <a:rPr lang="en-US" altLang="zh-CN" sz="4950">
                <a:ln w="0">
                  <a:noFill/>
                </a:ln>
                <a:solidFill>
                  <a:srgbClr val="3F3F3F"/>
                </a:solidFill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+mn-lt"/>
              </a:rPr>
              <a:t>HỌC TỐT</a:t>
            </a:r>
            <a:endParaRPr lang="zh-CN" altLang="en-US" sz="4950" dirty="0">
              <a:ln w="0">
                <a:noFill/>
              </a:ln>
              <a:solidFill>
                <a:srgbClr val="3F3F3F"/>
              </a:solidFill>
              <a:latin typeface="Times New Roman" panose="02020603050405020304" pitchFamily="18" charset="0"/>
              <a:ea typeface="Microsoft YaHei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12" name="1">
            <a:extLst>
              <a:ext uri="{FF2B5EF4-FFF2-40B4-BE49-F238E27FC236}">
                <a16:creationId xmlns:a16="http://schemas.microsoft.com/office/drawing/2014/main" id="{980F33E8-3AC4-4D2F-8B53-95BBD34A5159}"/>
              </a:ext>
            </a:extLst>
          </p:cNvPr>
          <p:cNvSpPr txBox="1"/>
          <p:nvPr/>
        </p:nvSpPr>
        <p:spPr>
          <a:xfrm rot="20754315">
            <a:off x="2927565" y="2167660"/>
            <a:ext cx="2106667" cy="16158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800">
              <a:defRPr/>
            </a:pPr>
            <a:r>
              <a:rPr lang="en-US" altLang="zh-CN" sz="4950" dirty="0" err="1">
                <a:ln w="0">
                  <a:noFill/>
                </a:ln>
                <a:solidFill>
                  <a:srgbClr val="ED5565"/>
                </a:solidFill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+mn-lt"/>
              </a:rPr>
              <a:t>Chúc</a:t>
            </a:r>
            <a:endParaRPr lang="en-US" altLang="zh-CN" sz="4950" dirty="0">
              <a:ln w="0">
                <a:noFill/>
              </a:ln>
              <a:solidFill>
                <a:srgbClr val="ED5565"/>
              </a:solidFill>
              <a:latin typeface="Times New Roman" panose="02020603050405020304" pitchFamily="18" charset="0"/>
              <a:ea typeface="Microsoft YaHei"/>
              <a:cs typeface="Times New Roman" panose="02020603050405020304" pitchFamily="18" charset="0"/>
              <a:sym typeface="+mn-lt"/>
            </a:endParaRPr>
          </a:p>
          <a:p>
            <a:pPr algn="ctr" defTabSz="685800">
              <a:defRPr/>
            </a:pPr>
            <a:r>
              <a:rPr lang="en-US" altLang="zh-CN" sz="4950" dirty="0" err="1">
                <a:ln w="0">
                  <a:noFill/>
                </a:ln>
                <a:solidFill>
                  <a:srgbClr val="ED5565"/>
                </a:solidFill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+mn-lt"/>
              </a:rPr>
              <a:t>các</a:t>
            </a:r>
            <a:r>
              <a:rPr lang="en-US" altLang="zh-CN" sz="4950" dirty="0">
                <a:ln w="0">
                  <a:noFill/>
                </a:ln>
                <a:solidFill>
                  <a:srgbClr val="ED5565"/>
                </a:solidFill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+mn-lt"/>
              </a:rPr>
              <a:t> con</a:t>
            </a:r>
            <a:endParaRPr lang="zh-CN" altLang="en-US" sz="4950" dirty="0">
              <a:ln w="0">
                <a:noFill/>
              </a:ln>
              <a:solidFill>
                <a:srgbClr val="ED5565"/>
              </a:solidFill>
              <a:latin typeface="Times New Roman" panose="02020603050405020304" pitchFamily="18" charset="0"/>
              <a:ea typeface="Microsoft YaHei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13" name="23">
            <a:extLst>
              <a:ext uri="{FF2B5EF4-FFF2-40B4-BE49-F238E27FC236}">
                <a16:creationId xmlns:a16="http://schemas.microsoft.com/office/drawing/2014/main" id="{DFCD6228-4F2F-464B-B5C7-BF0B50AC2847}"/>
              </a:ext>
            </a:extLst>
          </p:cNvPr>
          <p:cNvPicPr>
            <a:picLocks noChangeAspect="1"/>
          </p:cNvPicPr>
          <p:nvPr/>
        </p:nvPicPr>
        <p:blipFill>
          <a:blip r:embed="rId5">
            <a:lum contrast="20000"/>
          </a:blip>
          <a:stretch>
            <a:fillRect/>
          </a:stretch>
        </p:blipFill>
        <p:spPr>
          <a:xfrm>
            <a:off x="7581895" y="3005681"/>
            <a:ext cx="1350923" cy="71879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4" name="26">
            <a:extLst>
              <a:ext uri="{FF2B5EF4-FFF2-40B4-BE49-F238E27FC236}">
                <a16:creationId xmlns:a16="http://schemas.microsoft.com/office/drawing/2014/main" id="{F9815CB8-D968-4DA1-8836-C22FD60FE939}"/>
              </a:ext>
            </a:extLst>
          </p:cNvPr>
          <p:cNvPicPr>
            <a:picLocks noChangeAspect="1"/>
          </p:cNvPicPr>
          <p:nvPr/>
        </p:nvPicPr>
        <p:blipFill>
          <a:blip r:embed="rId6">
            <a:lum contrast="20000"/>
          </a:blip>
          <a:stretch>
            <a:fillRect/>
          </a:stretch>
        </p:blipFill>
        <p:spPr>
          <a:xfrm>
            <a:off x="6230540" y="4641374"/>
            <a:ext cx="2404688" cy="79312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5" name="28">
            <a:extLst>
              <a:ext uri="{FF2B5EF4-FFF2-40B4-BE49-F238E27FC236}">
                <a16:creationId xmlns:a16="http://schemas.microsoft.com/office/drawing/2014/main" id="{95E63C2E-23FA-40C8-93D5-ECF076000ACD}"/>
              </a:ext>
            </a:extLst>
          </p:cNvPr>
          <p:cNvPicPr>
            <a:picLocks noChangeAspect="1"/>
          </p:cNvPicPr>
          <p:nvPr/>
        </p:nvPicPr>
        <p:blipFill>
          <a:blip r:embed="rId7">
            <a:lum contrast="20000"/>
          </a:blip>
          <a:stretch>
            <a:fillRect/>
          </a:stretch>
        </p:blipFill>
        <p:spPr>
          <a:xfrm>
            <a:off x="2266939" y="3535418"/>
            <a:ext cx="475010" cy="449471"/>
          </a:xfrm>
          <a:prstGeom prst="rect">
            <a:avLst/>
          </a:prstGeom>
        </p:spPr>
      </p:pic>
      <p:pic>
        <p:nvPicPr>
          <p:cNvPr id="16" name="1">
            <a:extLst>
              <a:ext uri="{FF2B5EF4-FFF2-40B4-BE49-F238E27FC236}">
                <a16:creationId xmlns:a16="http://schemas.microsoft.com/office/drawing/2014/main" id="{D3A3E413-025E-4D0B-B6F7-CDD2AFE656C4}"/>
              </a:ext>
            </a:extLst>
          </p:cNvPr>
          <p:cNvPicPr>
            <a:picLocks noChangeAspect="1"/>
          </p:cNvPicPr>
          <p:nvPr/>
        </p:nvPicPr>
        <p:blipFill>
          <a:blip r:embed="rId8">
            <a:lum contrast="20000"/>
          </a:blip>
          <a:stretch>
            <a:fillRect/>
          </a:stretch>
        </p:blipFill>
        <p:spPr>
          <a:xfrm rot="1275709">
            <a:off x="5411439" y="1656761"/>
            <a:ext cx="2227500" cy="151031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7" name="28">
            <a:extLst>
              <a:ext uri="{FF2B5EF4-FFF2-40B4-BE49-F238E27FC236}">
                <a16:creationId xmlns:a16="http://schemas.microsoft.com/office/drawing/2014/main" id="{272A9F58-6ABE-4269-98F9-FE43878510FA}"/>
              </a:ext>
            </a:extLst>
          </p:cNvPr>
          <p:cNvPicPr>
            <a:picLocks noChangeAspect="1"/>
          </p:cNvPicPr>
          <p:nvPr/>
        </p:nvPicPr>
        <p:blipFill>
          <a:blip r:embed="rId7">
            <a:lum contrast="20000"/>
          </a:blip>
          <a:stretch>
            <a:fillRect/>
          </a:stretch>
        </p:blipFill>
        <p:spPr>
          <a:xfrm>
            <a:off x="5463946" y="2561756"/>
            <a:ext cx="916520" cy="867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4904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17334">
        <p14:reveal/>
      </p:transition>
    </mc:Choice>
    <mc:Fallback xmlns="">
      <p:transition spd="slow" advTm="17334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9" fill="hold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12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13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6" fill="hold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16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17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2" fill="hold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20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21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2" fill="hold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24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25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27" presetID="49" presetClass="entr" presetSubtype="0" decel="10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34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40" presetID="49" presetClass="entr" presetSubtype="0" decel="10000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5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47" presetID="16" presetClass="entr" presetSubtype="3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49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0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2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4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  <p:bldP spid="11" grpId="0"/>
          <p:bldP spid="1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0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9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29" presetID="49" presetClass="entr" presetSubtype="0" decel="10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36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1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42" presetID="49" presetClass="entr" presetSubtype="0" decel="10000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4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7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49" presetID="16" presetClass="entr" presetSubtype="3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51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2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4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5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6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video>
                  <p:cMediaNode vol="80000">
                    <p:cTn id="57" fill="hold" display="0">
                      <p:stCondLst>
                        <p:cond delay="indefinite"/>
                      </p:stCondLst>
                    </p:cTn>
                    <p:tgtEl>
                      <p:spTgt spid="5"/>
                    </p:tgtEl>
                  </p:cMediaNode>
                </p:video>
                <p:seq concurrent="1" nextAc="seek">
                  <p:cTn id="58" restart="whenNotActive" fill="hold" evtFilter="cancelBubble" nodeType="interactiveSeq">
                    <p:stCondLst>
                      <p:cond evt="onClick" delay="0">
                        <p:tgtEl>
                          <p:spTgt spid="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9" fill="hold">
                          <p:stCondLst>
                            <p:cond delay="0"/>
                          </p:stCondLst>
                          <p:childTnLst>
                            <p:par>
                              <p:cTn id="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" presetID="2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62" dur="1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"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  <p:bldP spid="11" grpId="0"/>
          <p:bldP spid="12" grpId="0"/>
        </p:bld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0"/>
                <a:lumOff val="100000"/>
              </a:schemeClr>
            </a:gs>
            <a:gs pos="35000">
              <a:schemeClr val="accent6">
                <a:lumMod val="0"/>
                <a:lumOff val="100000"/>
              </a:schemeClr>
            </a:gs>
            <a:gs pos="100000">
              <a:schemeClr val="accent6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" name="Google Shape;9;p2"/>
          <p:cNvSpPr/>
          <p:nvPr/>
        </p:nvSpPr>
        <p:spPr>
          <a:xfrm>
            <a:off x="1462873" y="831692"/>
            <a:ext cx="6262091" cy="6058382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867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7242" y="3176718"/>
            <a:ext cx="8209757" cy="1032208"/>
          </a:xfrm>
        </p:spPr>
        <p:txBody>
          <a:bodyPr>
            <a:prstTxWarp prst="textArchUp">
              <a:avLst>
                <a:gd name="adj" fmla="val 10769684"/>
              </a:avLst>
            </a:prstTxWarp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CHÀO MỪNG CÁC CON</a:t>
            </a:r>
            <a:br>
              <a:rPr lang="en-US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ĐẾN VỚI GIỜ HỌC MÔN TOÁN</a:t>
            </a:r>
          </a:p>
        </p:txBody>
      </p:sp>
      <p:pic>
        <p:nvPicPr>
          <p:cNvPr id="43" name="图片 12">
            <a:extLst>
              <a:ext uri="{FF2B5EF4-FFF2-40B4-BE49-F238E27FC236}">
                <a16:creationId xmlns:a16="http://schemas.microsoft.com/office/drawing/2014/main" id="{CDF9613D-7751-454F-A5F1-E010F8A0BF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3182">
            <a:off x="7933166" y="978809"/>
            <a:ext cx="1294536" cy="834191"/>
          </a:xfrm>
          <a:prstGeom prst="rect">
            <a:avLst/>
          </a:prstGeom>
        </p:spPr>
      </p:pic>
      <p:sp>
        <p:nvSpPr>
          <p:cNvPr id="23" name="文本框 344">
            <a:extLst>
              <a:ext uri="{FF2B5EF4-FFF2-40B4-BE49-F238E27FC236}">
                <a16:creationId xmlns:a16="http://schemas.microsoft.com/office/drawing/2014/main" id="{44CBDE53-190E-41C7-B7EF-AB0D105FC592}"/>
              </a:ext>
            </a:extLst>
          </p:cNvPr>
          <p:cNvSpPr txBox="1"/>
          <p:nvPr/>
        </p:nvSpPr>
        <p:spPr>
          <a:xfrm>
            <a:off x="1597099" y="963903"/>
            <a:ext cx="6377067" cy="553998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GB" altLang="zh-CN" sz="3000">
                <a:ln w="63500">
                  <a:solidFill>
                    <a:srgbClr val="FFFFFF"/>
                  </a:solidFill>
                </a:ln>
                <a:solidFill>
                  <a:srgbClr val="FF4D67"/>
                </a:solidFill>
                <a:effectLst>
                  <a:outerShdw blurRad="127000" dist="38100" dir="2700000" algn="tl" rotWithShape="0">
                    <a:prstClr val="black">
                      <a:alpha val="47000"/>
                    </a:prstClr>
                  </a:outerShdw>
                </a:effectLst>
                <a:latin typeface="iCiel Nabila" pitchFamily="2" charset="0"/>
                <a:ea typeface="字魂36号-正文宋楷" panose="02000000000000000000" pitchFamily="2" charset="-122"/>
              </a:rPr>
              <a:t>PHÒNG GD &amp; ĐT QUẬN LONG BIÊN</a:t>
            </a:r>
            <a:endParaRPr lang="zh-CN" altLang="en-US" sz="3000" dirty="0">
              <a:ln w="63500">
                <a:solidFill>
                  <a:srgbClr val="FFFFFF"/>
                </a:solidFill>
              </a:ln>
              <a:solidFill>
                <a:srgbClr val="FF4D67"/>
              </a:solidFill>
              <a:effectLst>
                <a:outerShdw blurRad="127000" dist="38100" dir="2700000" algn="tl" rotWithShape="0">
                  <a:prstClr val="black">
                    <a:alpha val="47000"/>
                  </a:prstClr>
                </a:outerShdw>
              </a:effectLst>
              <a:latin typeface="iCiel Nabila" pitchFamily="2" charset="0"/>
              <a:ea typeface="字魂36号-正文宋楷" panose="02000000000000000000" pitchFamily="2" charset="-122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7308" l="10000" r="90000">
                        <a14:foregroundMark x1="42333" y1="89103" x2="42333" y2="89103"/>
                        <a14:foregroundMark x1="45667" y1="90641" x2="45667" y2="906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2372" y="3860883"/>
            <a:ext cx="2705460" cy="2344732"/>
          </a:xfrm>
          <a:prstGeom prst="rect">
            <a:avLst/>
          </a:prstGeom>
        </p:spPr>
      </p:pic>
      <p:pic>
        <p:nvPicPr>
          <p:cNvPr id="26" name="图片 7">
            <a:extLst>
              <a:ext uri="{FF2B5EF4-FFF2-40B4-BE49-F238E27FC236}">
                <a16:creationId xmlns:a16="http://schemas.microsoft.com/office/drawing/2014/main" id="{BE35B2B5-000D-4B6E-8BBF-5E39362126F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73733" y="620365"/>
            <a:ext cx="2441947" cy="1992114"/>
          </a:xfrm>
          <a:prstGeom prst="rect">
            <a:avLst/>
          </a:prstGeom>
        </p:spPr>
      </p:pic>
      <p:pic>
        <p:nvPicPr>
          <p:cNvPr id="27" name="图片 31">
            <a:extLst>
              <a:ext uri="{FF2B5EF4-FFF2-40B4-BE49-F238E27FC236}">
                <a16:creationId xmlns:a16="http://schemas.microsoft.com/office/drawing/2014/main" id="{D5AA8534-6155-4A91-BC51-DECE939680A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01590" y="3281362"/>
            <a:ext cx="3556319" cy="3085001"/>
          </a:xfrm>
          <a:prstGeom prst="rect">
            <a:avLst/>
          </a:prstGeom>
        </p:spPr>
      </p:pic>
      <p:sp>
        <p:nvSpPr>
          <p:cNvPr id="18" name="文本框 342">
            <a:extLst>
              <a:ext uri="{FF2B5EF4-FFF2-40B4-BE49-F238E27FC236}">
                <a16:creationId xmlns:a16="http://schemas.microsoft.com/office/drawing/2014/main" id="{1715721D-2379-4F88-BDA9-B54B39F99781}"/>
              </a:ext>
            </a:extLst>
          </p:cNvPr>
          <p:cNvSpPr txBox="1"/>
          <p:nvPr/>
        </p:nvSpPr>
        <p:spPr>
          <a:xfrm>
            <a:off x="1597098" y="959315"/>
            <a:ext cx="6377067" cy="553998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GB" altLang="zh-CN" sz="3000">
                <a:solidFill>
                  <a:srgbClr val="FF0000"/>
                </a:solidFill>
                <a:latin typeface="iCiel Nabila" pitchFamily="2" charset="0"/>
                <a:ea typeface="字魂36号-正文宋楷" panose="02000000000000000000" pitchFamily="2" charset="-122"/>
              </a:rPr>
              <a:t>PHÒNG GD &amp; ĐT QUẬN LONG BIÊN</a:t>
            </a:r>
            <a:endParaRPr lang="zh-CN" altLang="en-US" sz="3000" dirty="0">
              <a:solidFill>
                <a:srgbClr val="FF0000"/>
              </a:solidFill>
              <a:latin typeface="iCiel Nabila" pitchFamily="2" charset="0"/>
              <a:ea typeface="字魂36号-正文宋楷" panose="02000000000000000000" pitchFamily="2" charset="-122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2515" y="3381396"/>
            <a:ext cx="3543300" cy="205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3760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11372">
        <p:circle/>
      </p:transition>
    </mc:Choice>
    <mc:Fallback xmlns="">
      <p:transition spd="slow" advTm="11372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5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0.00023 C 1.04167E-6 -0.03518 0.02891 -0.13634 0.05391 -0.14282 C 0.07891 -0.1493 0.12279 -0.0743 0.15 -0.03912 C 0.17682 -0.00416 0.18112 0.0676 0.21614 0.0676 C 0.24961 0.0676 0.42812 -0.01805 0.42812 -0.05301 " pathEditMode="relative" rAng="0" ptsTypes="AAAAA">
                                      <p:cBhvr>
                                        <p:cTn id="21" dur="2000" spd="-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406" y="-37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89000"/>
              </a:schemeClr>
            </a:gs>
            <a:gs pos="23000">
              <a:schemeClr val="accent6">
                <a:lumMod val="89000"/>
              </a:schemeClr>
            </a:gs>
            <a:gs pos="69000">
              <a:schemeClr val="accent6">
                <a:lumMod val="75000"/>
              </a:schemeClr>
            </a:gs>
            <a:gs pos="97000">
              <a:schemeClr val="accent6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图片 12">
            <a:extLst>
              <a:ext uri="{FF2B5EF4-FFF2-40B4-BE49-F238E27FC236}">
                <a16:creationId xmlns:a16="http://schemas.microsoft.com/office/drawing/2014/main" id="{CDF9613D-7751-454F-A5F1-E010F8A0BF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3182">
            <a:off x="2104080" y="333799"/>
            <a:ext cx="1294536" cy="834191"/>
          </a:xfrm>
          <a:prstGeom prst="rect">
            <a:avLst/>
          </a:prstGeom>
        </p:spPr>
      </p:pic>
      <p:pic>
        <p:nvPicPr>
          <p:cNvPr id="26" name="图片 7">
            <a:extLst>
              <a:ext uri="{FF2B5EF4-FFF2-40B4-BE49-F238E27FC236}">
                <a16:creationId xmlns:a16="http://schemas.microsoft.com/office/drawing/2014/main" id="{BE35B2B5-000D-4B6E-8BBF-5E39362126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73733" y="620365"/>
            <a:ext cx="2441947" cy="1992114"/>
          </a:xfrm>
          <a:prstGeom prst="rect">
            <a:avLst/>
          </a:prstGeom>
        </p:spPr>
      </p:pic>
      <p:pic>
        <p:nvPicPr>
          <p:cNvPr id="27" name="图片 31">
            <a:extLst>
              <a:ext uri="{FF2B5EF4-FFF2-40B4-BE49-F238E27FC236}">
                <a16:creationId xmlns:a16="http://schemas.microsoft.com/office/drawing/2014/main" id="{D5AA8534-6155-4A91-BC51-DECE939680A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01590" y="3281362"/>
            <a:ext cx="3556319" cy="308500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81000" y="2234258"/>
            <a:ext cx="8295122" cy="925510"/>
          </a:xfrm>
          <a:prstGeom prst="rect">
            <a:avLst/>
          </a:prstGeom>
          <a:noFill/>
          <a:ln w="57150">
            <a:noFill/>
          </a:ln>
        </p:spPr>
        <p:txBody>
          <a:bodyPr wrap="square" rtlCol="0">
            <a:spAutoFit/>
          </a:bodyPr>
          <a:lstStyle/>
          <a:p>
            <a:pPr algn="ctr">
              <a:spcBef>
                <a:spcPts val="451"/>
              </a:spcBef>
            </a:pPr>
            <a:r>
              <a:rPr lang="en-US" sz="5414" dirty="0">
                <a:solidFill>
                  <a:srgbClr val="FFFF00"/>
                </a:solidFill>
                <a:latin typeface="Arial" pitchFamily="34" charset="0"/>
                <a:ea typeface="Kids" pitchFamily="2" charset="0"/>
                <a:cs typeface="Arial" pitchFamily="34" charset="0"/>
              </a:rPr>
              <a:t>KHỞI ĐỘNG</a:t>
            </a:r>
          </a:p>
        </p:txBody>
      </p:sp>
      <p:pic>
        <p:nvPicPr>
          <p:cNvPr id="13" name="图片 31">
            <a:extLst>
              <a:ext uri="{FF2B5EF4-FFF2-40B4-BE49-F238E27FC236}">
                <a16:creationId xmlns:a16="http://schemas.microsoft.com/office/drawing/2014/main" id="{D5AA8534-6155-4A91-BC51-DECE939680A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410921">
            <a:off x="-181061" y="3328836"/>
            <a:ext cx="3556319" cy="3085001"/>
          </a:xfrm>
          <a:prstGeom prst="rect">
            <a:avLst/>
          </a:prstGeom>
        </p:spPr>
      </p:pic>
      <p:pic>
        <p:nvPicPr>
          <p:cNvPr id="15" name="图片 12">
            <a:extLst>
              <a:ext uri="{FF2B5EF4-FFF2-40B4-BE49-F238E27FC236}">
                <a16:creationId xmlns:a16="http://schemas.microsoft.com/office/drawing/2014/main" id="{CDF9613D-7751-454F-A5F1-E010F8A0BF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3182">
            <a:off x="8085566" y="1131209"/>
            <a:ext cx="1294536" cy="834191"/>
          </a:xfrm>
          <a:prstGeom prst="rect">
            <a:avLst/>
          </a:prstGeom>
        </p:spPr>
      </p:pic>
      <p:pic>
        <p:nvPicPr>
          <p:cNvPr id="16" name="图片 12">
            <a:extLst>
              <a:ext uri="{FF2B5EF4-FFF2-40B4-BE49-F238E27FC236}">
                <a16:creationId xmlns:a16="http://schemas.microsoft.com/office/drawing/2014/main" id="{CDF9613D-7751-454F-A5F1-E010F8A0BF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3182">
            <a:off x="4115318" y="1199327"/>
            <a:ext cx="1294536" cy="834191"/>
          </a:xfrm>
          <a:prstGeom prst="rect">
            <a:avLst/>
          </a:prstGeom>
        </p:spPr>
      </p:pic>
      <p:pic>
        <p:nvPicPr>
          <p:cNvPr id="17" name="图片 12">
            <a:extLst>
              <a:ext uri="{FF2B5EF4-FFF2-40B4-BE49-F238E27FC236}">
                <a16:creationId xmlns:a16="http://schemas.microsoft.com/office/drawing/2014/main" id="{CDF9613D-7751-454F-A5F1-E010F8A0BF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3182">
            <a:off x="6637593" y="331273"/>
            <a:ext cx="1294536" cy="834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4394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11372">
        <p:circle/>
      </p:transition>
    </mc:Choice>
    <mc:Fallback xmlns="">
      <p:transition spd="slow" advTm="11372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0.00023 C 1.04167E-6 -0.03518 0.02891 -0.13634 0.05391 -0.14282 C 0.07891 -0.1493 0.12279 -0.0743 0.15 -0.03912 C 0.17682 -0.00416 0.18112 0.0676 0.21614 0.0676 C 0.24961 0.0676 0.42812 -0.01805 0.42812 -0.05301 " pathEditMode="relative" rAng="0" ptsTypes="AAAAA">
                                      <p:cBhvr>
                                        <p:cTn id="17" dur="2000" spd="-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406" y="-3773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20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14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9" decel="50000" autoRev="1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4" fill="hold">
                                          <p:stCondLst>
                                            <p:cond delay="21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00"/>
                            </p:stCondLst>
                            <p:childTnLst>
                              <p:par>
                                <p:cTn id="30" presetID="5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0.00024 C -2.77778E-6 -0.03519 0.029 -0.13635 0.054 -0.14283 C 0.079 -0.14931 0.12275 -0.07431 0.15 -0.03913 C 0.17674 -0.00417 0.18108 0.06759 0.21615 0.06759 C 0.24966 0.06759 0.42813 -0.01806 0.42813 -0.05301 " pathEditMode="relative" rAng="0" ptsTypes="AAAAA">
                                      <p:cBhvr>
                                        <p:cTn id="31" dur="2000" spd="-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406" y="-3773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187"/>
          <a:stretch/>
        </p:blipFill>
        <p:spPr>
          <a:xfrm>
            <a:off x="2256" y="61002"/>
            <a:ext cx="9144000" cy="6716160"/>
          </a:xfrm>
          <a:prstGeom prst="rect">
            <a:avLst/>
          </a:prstGeom>
        </p:spPr>
      </p:pic>
      <p:pic>
        <p:nvPicPr>
          <p:cNvPr id="3080" name="Picture 8" descr="A Creative Cute Cartoon Cat Talking And Speech Bubble Stock Vector -  Illustration of balloon, kawaii: 15313555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8750" l="1875" r="99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941" y="3798283"/>
            <a:ext cx="2208845" cy="2208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artoon squirrel animal standing and talking Vector Image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389" b="90093" l="0" r="97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068"/>
          <a:stretch/>
        </p:blipFill>
        <p:spPr bwMode="auto">
          <a:xfrm>
            <a:off x="3838908" y="3486292"/>
            <a:ext cx="2575022" cy="2528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Free Talking Owl Cartoon Image｜Charatoon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25" b="93958" l="1250" r="100000">
                        <a14:foregroundMark x1="60208" y1="43958" x2="71146" y2="43958"/>
                        <a14:foregroundMark x1="74167" y1="40104" x2="63125" y2="40104"/>
                        <a14:foregroundMark x1="54688" y1="41875" x2="76667" y2="45208"/>
                        <a14:foregroundMark x1="75417" y1="40521" x2="58854" y2="40938"/>
                        <a14:foregroundMark x1="58438" y1="40521" x2="75417" y2="42708"/>
                        <a14:foregroundMark x1="73333" y1="36771" x2="71979" y2="46875"/>
                        <a14:foregroundMark x1="13958" y1="24896" x2="24583" y2="29063"/>
                        <a14:foregroundMark x1="34688" y1="17292" x2="34688" y2="32083"/>
                        <a14:foregroundMark x1="30104" y1="13854" x2="30104" y2="31250"/>
                        <a14:foregroundMark x1="24583" y1="18125" x2="27083" y2="35938"/>
                        <a14:foregroundMark x1="15625" y1="31667" x2="22917" y2="41875"/>
                        <a14:foregroundMark x1="42396" y1="30833" x2="37708" y2="39688"/>
                        <a14:foregroundMark x1="43646" y1="21875" x2="46146" y2="38438"/>
                        <a14:foregroundMark x1="38958" y1="17292" x2="45313" y2="39271"/>
                        <a14:foregroundMark x1="14792" y1="37604" x2="41042" y2="46458"/>
                        <a14:foregroundMark x1="25833" y1="16771" x2="6354" y2="30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643"/>
          <a:stretch/>
        </p:blipFill>
        <p:spPr bwMode="auto">
          <a:xfrm>
            <a:off x="6393997" y="2852677"/>
            <a:ext cx="2750003" cy="2539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56726" y="4104311"/>
            <a:ext cx="1455975" cy="647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5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Tớ là người nói đúng!</a:t>
            </a:r>
          </a:p>
        </p:txBody>
      </p:sp>
      <p:sp>
        <p:nvSpPr>
          <p:cNvPr id="4" name="Cloud Callout 3"/>
          <p:cNvSpPr/>
          <p:nvPr/>
        </p:nvSpPr>
        <p:spPr>
          <a:xfrm>
            <a:off x="4002795" y="850872"/>
            <a:ext cx="4293168" cy="1489585"/>
          </a:xfrm>
          <a:prstGeom prst="cloudCallout">
            <a:avLst>
              <a:gd name="adj1" fmla="val -61090"/>
              <a:gd name="adj2" fmla="val 36416"/>
            </a:avLst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8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Cuộc tranh tài </a:t>
            </a:r>
          </a:p>
          <a:p>
            <a:pPr algn="ctr"/>
            <a:r>
              <a:rPr lang="en-US" sz="3008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bắt đầu!</a:t>
            </a:r>
          </a:p>
        </p:txBody>
      </p:sp>
      <p:sp>
        <p:nvSpPr>
          <p:cNvPr id="13" name="Oval Callout 12"/>
          <p:cNvSpPr/>
          <p:nvPr/>
        </p:nvSpPr>
        <p:spPr>
          <a:xfrm>
            <a:off x="6393997" y="3032151"/>
            <a:ext cx="1546220" cy="1276407"/>
          </a:xfrm>
          <a:prstGeom prst="wedgeEllipseCallout">
            <a:avLst>
              <a:gd name="adj1" fmla="val 53526"/>
              <a:gd name="adj2" fmla="val 40998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5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Tớ là người </a:t>
            </a:r>
          </a:p>
          <a:p>
            <a:pPr algn="ctr"/>
            <a:r>
              <a:rPr lang="en-US" sz="1805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nói đúng!</a:t>
            </a:r>
          </a:p>
        </p:txBody>
      </p:sp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893" y="1205961"/>
            <a:ext cx="3038849" cy="226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Oval Callout 1"/>
          <p:cNvSpPr/>
          <p:nvPr/>
        </p:nvSpPr>
        <p:spPr>
          <a:xfrm>
            <a:off x="4177163" y="2931810"/>
            <a:ext cx="1988639" cy="994319"/>
          </a:xfrm>
          <a:prstGeom prst="wedgeEllipseCallout">
            <a:avLst>
              <a:gd name="adj1" fmla="val -12499"/>
              <a:gd name="adj2" fmla="val 63931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5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Tớ là người </a:t>
            </a:r>
          </a:p>
          <a:p>
            <a:pPr algn="ctr"/>
            <a:r>
              <a:rPr lang="en-US" sz="1805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nói đúng!</a:t>
            </a:r>
          </a:p>
        </p:txBody>
      </p:sp>
      <p:pic>
        <p:nvPicPr>
          <p:cNvPr id="6" name="Tieng-chim-hot-vao-buoi-sa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384506" y="1610199"/>
            <a:ext cx="458334" cy="458334"/>
          </a:xfrm>
          <a:prstGeom prst="rect">
            <a:avLst/>
          </a:prstGeom>
        </p:spPr>
      </p:pic>
      <p:pic>
        <p:nvPicPr>
          <p:cNvPr id="3083" name="Picture 11" descr="Top Chirping Bird Stickers for Android &amp;amp; iOS | Gfycat"/>
          <p:cNvPicPr>
            <a:picLocks noChangeAspect="1" noChangeArrowheads="1" noCrop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2699" y="1205961"/>
            <a:ext cx="936767" cy="936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1101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566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5000"/>
                <a:lumOff val="95000"/>
              </a:schemeClr>
            </a:gs>
            <a:gs pos="74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525867" y="4015183"/>
            <a:ext cx="4645730" cy="692877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91520" tIns="45760" rIns="91520" bIns="45760" rtlCol="0" anchor="ctr"/>
          <a:lstStyle/>
          <a:p>
            <a:r>
              <a:rPr lang="vi-VN" sz="2707" dirty="0">
                <a:solidFill>
                  <a:schemeClr val="accent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707" dirty="0">
                <a:solidFill>
                  <a:schemeClr val="accent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  <a:r>
              <a:rPr lang="en-US" sz="2707" dirty="0" smtClean="0">
                <a:solidFill>
                  <a:schemeClr val="accent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    </a:t>
            </a:r>
            <a:r>
              <a:rPr lang="en-US" sz="5400" dirty="0" smtClean="0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6</a:t>
            </a:r>
            <a:endParaRPr lang="en-US" sz="5400" dirty="0">
              <a:solidFill>
                <a:srgbClr val="00B05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520846" y="5125551"/>
            <a:ext cx="4645730" cy="710599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91520" tIns="45760" rIns="91520" bIns="45760" rtlCol="0" anchor="ctr"/>
          <a:lstStyle/>
          <a:p>
            <a:r>
              <a:rPr lang="en-US" sz="2707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  <a:r>
              <a:rPr lang="en-US" sz="2707" dirty="0" smtClean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     </a:t>
            </a:r>
            <a:r>
              <a:rPr lang="en-US" sz="5400" dirty="0" smtClean="0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5</a:t>
            </a:r>
            <a:endParaRPr lang="en-US" sz="5400" dirty="0">
              <a:solidFill>
                <a:srgbClr val="00B05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524000" y="2895600"/>
            <a:ext cx="4645730" cy="690674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91520" tIns="45760" rIns="91520" bIns="45760" rtlCol="0" anchor="ctr"/>
          <a:lstStyle/>
          <a:p>
            <a:r>
              <a:rPr lang="en-US" sz="2707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	</a:t>
            </a:r>
            <a:r>
              <a:rPr lang="en-US" sz="2707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    </a:t>
            </a:r>
            <a:r>
              <a:rPr lang="en-US" sz="5400" dirty="0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3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9953" y="4096913"/>
            <a:ext cx="551972" cy="532011"/>
          </a:xfrm>
          <a:prstGeom prst="rect">
            <a:avLst/>
          </a:prstGeom>
        </p:spPr>
      </p:pic>
      <p:sp>
        <p:nvSpPr>
          <p:cNvPr id="12" name="Cloud Callout 11"/>
          <p:cNvSpPr/>
          <p:nvPr/>
        </p:nvSpPr>
        <p:spPr>
          <a:xfrm>
            <a:off x="3137509" y="268650"/>
            <a:ext cx="5500007" cy="1806415"/>
          </a:xfrm>
          <a:prstGeom prst="cloudCallout">
            <a:avLst>
              <a:gd name="adj1" fmla="val -59602"/>
              <a:gd name="adj2" fmla="val 12165"/>
            </a:avLst>
          </a:prstGeom>
          <a:solidFill>
            <a:srgbClr val="FFD44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08">
              <a:solidFill>
                <a:schemeClr val="tx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4" name="Picture 9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448" y="466235"/>
            <a:ext cx="2406253" cy="17966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 rot="21335079">
            <a:off x="3505374" y="462708"/>
            <a:ext cx="4295894" cy="1342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707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Bạn cần mấy miếng bìa hình tam giác để ghép được ngôi nhà?</a:t>
            </a:r>
            <a:endParaRPr lang="en-US" sz="2707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6" name="sóc" descr="Cartoon squirrel animal standing and talking Vector Image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389" b="90093" l="0" r="97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068"/>
          <a:stretch/>
        </p:blipFill>
        <p:spPr bwMode="auto">
          <a:xfrm>
            <a:off x="1039933" y="3586274"/>
            <a:ext cx="1287511" cy="1264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cú" descr="Free Talking Owl Cartoon Image｜Charatoon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2708" b="93854" l="38229" r="100000">
                        <a14:foregroundMark x1="60208" y1="43958" x2="71146" y2="43958"/>
                        <a14:foregroundMark x1="74167" y1="40104" x2="63125" y2="40104"/>
                        <a14:foregroundMark x1="54688" y1="41875" x2="76667" y2="45208"/>
                        <a14:foregroundMark x1="75417" y1="40521" x2="58854" y2="40938"/>
                        <a14:foregroundMark x1="58438" y1="40521" x2="75417" y2="42708"/>
                        <a14:foregroundMark x1="73333" y1="36771" x2="71979" y2="46875"/>
                        <a14:foregroundMark x1="13958" y1="24896" x2="24583" y2="29063"/>
                        <a14:foregroundMark x1="34688" y1="17292" x2="34688" y2="32083"/>
                        <a14:foregroundMark x1="30104" y1="13854" x2="30104" y2="31250"/>
                        <a14:foregroundMark x1="24583" y1="18125" x2="27083" y2="35938"/>
                        <a14:foregroundMark x1="15625" y1="31667" x2="22917" y2="41875"/>
                        <a14:foregroundMark x1="42396" y1="30833" x2="37708" y2="39688"/>
                        <a14:foregroundMark x1="43646" y1="21875" x2="46146" y2="38438"/>
                        <a14:foregroundMark x1="38958" y1="17292" x2="45313" y2="39271"/>
                        <a14:foregroundMark x1="14792" y1="37604" x2="41042" y2="46458"/>
                        <a14:foregroundMark x1="25833" y1="16771" x2="6354" y2="30833"/>
                        <a14:backgroundMark x1="50938" y1="34792" x2="43333" y2="480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712" t="28339" b="7643"/>
          <a:stretch/>
        </p:blipFill>
        <p:spPr bwMode="auto">
          <a:xfrm>
            <a:off x="959340" y="4833130"/>
            <a:ext cx="1133054" cy="1128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mèo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27" r="46759"/>
          <a:stretch/>
        </p:blipFill>
        <p:spPr bwMode="auto">
          <a:xfrm>
            <a:off x="879692" y="2431338"/>
            <a:ext cx="1176271" cy="1338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11" descr="Top Chirping Bird Stickers for Android &amp;amp; iOS | Gfycat">
            <a:hlinkClick r:id="rId13" action="ppaction://hlinksldjump"/>
          </p:cNvPr>
          <p:cNvPicPr>
            <a:picLocks noChangeAspect="1" noChangeArrowheads="1" noCrop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9133" y="713692"/>
            <a:ext cx="936767" cy="936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9438" y="5213345"/>
            <a:ext cx="545507" cy="53501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8705" y="2974931"/>
            <a:ext cx="551972" cy="53201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316385" y="2075065"/>
            <a:ext cx="2764115" cy="20507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31951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0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ABBEF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98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ABBEF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9" grpId="0" animBg="1"/>
      <p:bldP spid="12" grpId="0" animBg="1"/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5000"/>
                <a:lumOff val="95000"/>
              </a:schemeClr>
            </a:gs>
            <a:gs pos="74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410880" y="4060895"/>
            <a:ext cx="4645730" cy="692877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91520" tIns="45760" rIns="91520" bIns="45760" rtlCol="0" anchor="ctr"/>
          <a:lstStyle/>
          <a:p>
            <a:r>
              <a:rPr lang="vi-VN" sz="3308" dirty="0">
                <a:solidFill>
                  <a:schemeClr val="accent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8" dirty="0">
                <a:solidFill>
                  <a:schemeClr val="accent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  <a:r>
              <a:rPr lang="en-US" sz="3308" dirty="0" smtClean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Hình tam giác</a:t>
            </a:r>
            <a:endParaRPr lang="en-US" sz="3308" dirty="0">
              <a:solidFill>
                <a:srgbClr val="00206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405859" y="5171263"/>
            <a:ext cx="4645730" cy="710599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91520" tIns="45760" rIns="91520" bIns="45760" rtlCol="0" anchor="ctr"/>
          <a:lstStyle/>
          <a:p>
            <a:r>
              <a:rPr lang="en-US" sz="3308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  <a:r>
              <a:rPr lang="en-US" sz="3308" dirty="0" smtClean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Hình tròn</a:t>
            </a:r>
            <a:endParaRPr lang="en-US" sz="3308" dirty="0">
              <a:solidFill>
                <a:srgbClr val="00206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6743" y="4132711"/>
            <a:ext cx="545507" cy="53501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4966" y="5250720"/>
            <a:ext cx="551972" cy="532011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409013" y="2941312"/>
            <a:ext cx="4645730" cy="690674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91520" tIns="45760" rIns="91520" bIns="45760" rtlCol="0" anchor="ctr"/>
          <a:lstStyle/>
          <a:p>
            <a:r>
              <a:rPr lang="en-US" sz="3308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	</a:t>
            </a:r>
            <a:r>
              <a:rPr lang="en-US" sz="3308" dirty="0" smtClean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Hình chữ nhật</a:t>
            </a:r>
            <a:endParaRPr lang="en-US" sz="3308" dirty="0">
              <a:solidFill>
                <a:srgbClr val="00206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4385" y="3025772"/>
            <a:ext cx="551972" cy="532011"/>
          </a:xfrm>
          <a:prstGeom prst="rect">
            <a:avLst/>
          </a:prstGeom>
        </p:spPr>
      </p:pic>
      <p:sp>
        <p:nvSpPr>
          <p:cNvPr id="12" name="Cloud Callout 11"/>
          <p:cNvSpPr/>
          <p:nvPr/>
        </p:nvSpPr>
        <p:spPr>
          <a:xfrm>
            <a:off x="2995983" y="-6967"/>
            <a:ext cx="5500007" cy="1489585"/>
          </a:xfrm>
          <a:prstGeom prst="cloudCallout">
            <a:avLst>
              <a:gd name="adj1" fmla="val -59602"/>
              <a:gd name="adj2" fmla="val 12165"/>
            </a:avLst>
          </a:prstGeom>
          <a:solidFill>
            <a:srgbClr val="FFD44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08">
              <a:solidFill>
                <a:schemeClr val="tx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4" name="Picture 9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85"/>
            <a:ext cx="2406253" cy="1604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657600" y="275070"/>
            <a:ext cx="4295894" cy="9255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707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Hình thích hợp đặt vào ô có dấu chấm hỏi là:</a:t>
            </a:r>
            <a:endParaRPr lang="en-US" sz="2707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6" name="sóc" descr="Cartoon squirrel animal standing and talking Vector Image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389" b="90093" l="0" r="97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068"/>
          <a:stretch/>
        </p:blipFill>
        <p:spPr bwMode="auto">
          <a:xfrm>
            <a:off x="1924946" y="3631986"/>
            <a:ext cx="1287511" cy="1264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cú" descr="Free Talking Owl Cartoon Image｜Charatoon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2708" b="93854" l="38229" r="100000">
                        <a14:foregroundMark x1="60208" y1="43958" x2="71146" y2="43958"/>
                        <a14:foregroundMark x1="74167" y1="40104" x2="63125" y2="40104"/>
                        <a14:foregroundMark x1="54688" y1="41875" x2="76667" y2="45208"/>
                        <a14:foregroundMark x1="75417" y1="40521" x2="58854" y2="40938"/>
                        <a14:foregroundMark x1="58438" y1="40521" x2="75417" y2="42708"/>
                        <a14:foregroundMark x1="73333" y1="36771" x2="71979" y2="46875"/>
                        <a14:foregroundMark x1="13958" y1="24896" x2="24583" y2="29063"/>
                        <a14:foregroundMark x1="34688" y1="17292" x2="34688" y2="32083"/>
                        <a14:foregroundMark x1="30104" y1="13854" x2="30104" y2="31250"/>
                        <a14:foregroundMark x1="24583" y1="18125" x2="27083" y2="35938"/>
                        <a14:foregroundMark x1="15625" y1="31667" x2="22917" y2="41875"/>
                        <a14:foregroundMark x1="42396" y1="30833" x2="37708" y2="39688"/>
                        <a14:foregroundMark x1="43646" y1="21875" x2="46146" y2="38438"/>
                        <a14:foregroundMark x1="38958" y1="17292" x2="45313" y2="39271"/>
                        <a14:foregroundMark x1="14792" y1="37604" x2="41042" y2="46458"/>
                        <a14:foregroundMark x1="25833" y1="16771" x2="6354" y2="30833"/>
                        <a14:backgroundMark x1="50938" y1="34792" x2="43333" y2="480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712" t="28339" b="7643"/>
          <a:stretch/>
        </p:blipFill>
        <p:spPr bwMode="auto">
          <a:xfrm>
            <a:off x="1844353" y="4878842"/>
            <a:ext cx="1133054" cy="1128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mèo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27" r="46759"/>
          <a:stretch/>
        </p:blipFill>
        <p:spPr bwMode="auto">
          <a:xfrm>
            <a:off x="1764705" y="2525178"/>
            <a:ext cx="1176271" cy="1338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11" descr="Top Chirping Bird Stickers for Android &amp;amp; iOS | Gfycat">
            <a:hlinkClick r:id="rId14" action="ppaction://hlinksldjump"/>
          </p:cNvPr>
          <p:cNvPicPr>
            <a:picLocks noChangeAspect="1" noChangeArrowheads="1" noCrop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7606" y="-6967"/>
            <a:ext cx="936767" cy="936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25842" y="1693416"/>
            <a:ext cx="8005763" cy="7075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08526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0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ABBEF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98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ABBEF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9" grpId="0" animBg="1"/>
      <p:bldP spid="12" grpId="0" animBg="1"/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5000"/>
                <a:lumOff val="95000"/>
              </a:schemeClr>
            </a:gs>
            <a:gs pos="74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207274" y="3847683"/>
            <a:ext cx="4645730" cy="692877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91520" tIns="45760" rIns="91520" bIns="45760" rtlCol="0" anchor="ctr"/>
          <a:lstStyle/>
          <a:p>
            <a:r>
              <a:rPr lang="vi-VN" sz="3308" dirty="0" smtClean="0">
                <a:solidFill>
                  <a:schemeClr val="accent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8" dirty="0">
                <a:solidFill>
                  <a:schemeClr val="accent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8" dirty="0" smtClean="0">
                <a:solidFill>
                  <a:schemeClr val="accent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</a:t>
            </a:r>
            <a:r>
              <a:rPr lang="en-US" sz="3308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5       2       4   </a:t>
            </a:r>
            <a:endParaRPr lang="en-US" sz="3308" dirty="0">
              <a:solidFill>
                <a:srgbClr val="00206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202253" y="4958051"/>
            <a:ext cx="4645730" cy="710599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91520" tIns="45760" rIns="91520" bIns="45760" rtlCol="0" anchor="ctr"/>
          <a:lstStyle/>
          <a:p>
            <a:r>
              <a:rPr lang="en-US" sz="3308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  3       1       4</a:t>
            </a:r>
            <a:endParaRPr lang="en-US" sz="3308" dirty="0">
              <a:solidFill>
                <a:srgbClr val="00206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1360" y="5037508"/>
            <a:ext cx="551972" cy="532011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205407" y="2728100"/>
            <a:ext cx="4645730" cy="690674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91520" tIns="45760" rIns="91520" bIns="45760" rtlCol="0" anchor="ctr"/>
          <a:lstStyle/>
          <a:p>
            <a:r>
              <a:rPr lang="en-US" sz="3308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  5       1       4          </a:t>
            </a:r>
            <a:r>
              <a:rPr lang="en-US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</a:t>
            </a:r>
            <a:endParaRPr lang="en-US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1360" y="3929413"/>
            <a:ext cx="551972" cy="532011"/>
          </a:xfrm>
          <a:prstGeom prst="rect">
            <a:avLst/>
          </a:prstGeom>
        </p:spPr>
      </p:pic>
      <p:sp>
        <p:nvSpPr>
          <p:cNvPr id="12" name="Cloud Callout 11"/>
          <p:cNvSpPr/>
          <p:nvPr/>
        </p:nvSpPr>
        <p:spPr>
          <a:xfrm>
            <a:off x="3123054" y="-9326"/>
            <a:ext cx="5500007" cy="1489585"/>
          </a:xfrm>
          <a:prstGeom prst="cloudCallout">
            <a:avLst>
              <a:gd name="adj1" fmla="val -59602"/>
              <a:gd name="adj2" fmla="val 12165"/>
            </a:avLst>
          </a:prstGeom>
          <a:solidFill>
            <a:srgbClr val="FFD44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08">
              <a:solidFill>
                <a:schemeClr val="tx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4" name="Picture 9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118" y="31872"/>
            <a:ext cx="2406253" cy="17966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605385" y="267082"/>
            <a:ext cx="429589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Cần bao nhiêu hình để ghép được hình bên dưới?</a:t>
            </a:r>
            <a:endParaRPr lang="en-US" sz="25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6" name="sóc" descr="Cartoon squirrel animal standing and talking Vector Image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389" b="90093" l="0" r="97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068"/>
          <a:stretch/>
        </p:blipFill>
        <p:spPr bwMode="auto">
          <a:xfrm>
            <a:off x="721340" y="3418774"/>
            <a:ext cx="1287511" cy="1264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cú" descr="Free Talking Owl Cartoon Image｜Charatoon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2708" b="93854" l="38229" r="100000">
                        <a14:foregroundMark x1="60208" y1="43958" x2="71146" y2="43958"/>
                        <a14:foregroundMark x1="74167" y1="40104" x2="63125" y2="40104"/>
                        <a14:foregroundMark x1="54688" y1="41875" x2="76667" y2="45208"/>
                        <a14:foregroundMark x1="75417" y1="40521" x2="58854" y2="40938"/>
                        <a14:foregroundMark x1="58438" y1="40521" x2="75417" y2="42708"/>
                        <a14:foregroundMark x1="73333" y1="36771" x2="71979" y2="46875"/>
                        <a14:foregroundMark x1="13958" y1="24896" x2="24583" y2="29063"/>
                        <a14:foregroundMark x1="34688" y1="17292" x2="34688" y2="32083"/>
                        <a14:foregroundMark x1="30104" y1="13854" x2="30104" y2="31250"/>
                        <a14:foregroundMark x1="24583" y1="18125" x2="27083" y2="35938"/>
                        <a14:foregroundMark x1="15625" y1="31667" x2="22917" y2="41875"/>
                        <a14:foregroundMark x1="42396" y1="30833" x2="37708" y2="39688"/>
                        <a14:foregroundMark x1="43646" y1="21875" x2="46146" y2="38438"/>
                        <a14:foregroundMark x1="38958" y1="17292" x2="45313" y2="39271"/>
                        <a14:foregroundMark x1="14792" y1="37604" x2="41042" y2="46458"/>
                        <a14:foregroundMark x1="25833" y1="16771" x2="6354" y2="30833"/>
                        <a14:backgroundMark x1="50938" y1="34792" x2="43333" y2="480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712" t="28339" b="7643"/>
          <a:stretch/>
        </p:blipFill>
        <p:spPr bwMode="auto">
          <a:xfrm>
            <a:off x="640747" y="4665630"/>
            <a:ext cx="1133054" cy="1128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mèo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27" r="46759"/>
          <a:stretch/>
        </p:blipFill>
        <p:spPr bwMode="auto">
          <a:xfrm>
            <a:off x="561099" y="2263838"/>
            <a:ext cx="1176271" cy="1338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11" descr="Top Chirping Bird Stickers for Android &amp;amp; iOS | Gfycat">
            <a:hlinkClick r:id="rId13" action="ppaction://hlinksldjump"/>
          </p:cNvPr>
          <p:cNvPicPr>
            <a:picLocks noChangeAspect="1" noChangeArrowheads="1" noCrop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4677" y="267082"/>
            <a:ext cx="936767" cy="936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2144" y="2805931"/>
            <a:ext cx="545507" cy="53501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040145" y="1744566"/>
            <a:ext cx="2905696" cy="4399662"/>
          </a:xfrm>
          <a:prstGeom prst="rect">
            <a:avLst/>
          </a:prstGeom>
        </p:spPr>
      </p:pic>
      <p:sp>
        <p:nvSpPr>
          <p:cNvPr id="4" name="Isosceles Triangle 3"/>
          <p:cNvSpPr/>
          <p:nvPr/>
        </p:nvSpPr>
        <p:spPr>
          <a:xfrm>
            <a:off x="2166903" y="2854247"/>
            <a:ext cx="429549" cy="381000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3" name="Oval 12"/>
          <p:cNvSpPr/>
          <p:nvPr/>
        </p:nvSpPr>
        <p:spPr>
          <a:xfrm>
            <a:off x="3182072" y="2834776"/>
            <a:ext cx="457200" cy="44534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5" name="Rectangle 14"/>
          <p:cNvSpPr/>
          <p:nvPr/>
        </p:nvSpPr>
        <p:spPr>
          <a:xfrm>
            <a:off x="4318490" y="2870200"/>
            <a:ext cx="381000" cy="381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0" name="Isosceles Triangle 19"/>
          <p:cNvSpPr/>
          <p:nvPr/>
        </p:nvSpPr>
        <p:spPr>
          <a:xfrm>
            <a:off x="2219731" y="3972780"/>
            <a:ext cx="429549" cy="381000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1" name="Oval 20"/>
          <p:cNvSpPr/>
          <p:nvPr/>
        </p:nvSpPr>
        <p:spPr>
          <a:xfrm>
            <a:off x="3234900" y="3953309"/>
            <a:ext cx="457200" cy="44534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2" name="Rectangle 21"/>
          <p:cNvSpPr/>
          <p:nvPr/>
        </p:nvSpPr>
        <p:spPr>
          <a:xfrm>
            <a:off x="4371318" y="3988733"/>
            <a:ext cx="381000" cy="381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3" name="Isosceles Triangle 22"/>
          <p:cNvSpPr/>
          <p:nvPr/>
        </p:nvSpPr>
        <p:spPr>
          <a:xfrm>
            <a:off x="2184980" y="5094726"/>
            <a:ext cx="429549" cy="381000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4" name="Oval 23"/>
          <p:cNvSpPr/>
          <p:nvPr/>
        </p:nvSpPr>
        <p:spPr>
          <a:xfrm>
            <a:off x="3200149" y="5075255"/>
            <a:ext cx="457200" cy="44534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5" name="Rectangle 24"/>
          <p:cNvSpPr/>
          <p:nvPr/>
        </p:nvSpPr>
        <p:spPr>
          <a:xfrm>
            <a:off x="4336567" y="5110679"/>
            <a:ext cx="381000" cy="381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13759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0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98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ABBEF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ABBEF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ABBEF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ABBEF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9" grpId="0" animBg="1"/>
      <p:bldP spid="12" grpId="0" animBg="1"/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0"/>
                <a:lumOff val="100000"/>
              </a:schemeClr>
            </a:gs>
            <a:gs pos="35000">
              <a:schemeClr val="accent6">
                <a:lumMod val="0"/>
                <a:lumOff val="100000"/>
              </a:schemeClr>
            </a:gs>
            <a:gs pos="100000">
              <a:schemeClr val="accent6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A665CAA-63D7-472C-83D4-604711A7C5F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4907" y="2495405"/>
            <a:ext cx="2167435" cy="1924196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EBEC578-8B85-4F83-960A-19828664C49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6366" y="2435245"/>
            <a:ext cx="1984356" cy="198435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2685B9F-FA65-41BA-A4F0-0A630479486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43" y="2161672"/>
            <a:ext cx="1913263" cy="2667000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CC5F2677-EACE-49CF-85F1-372D264E8F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12114"/>
            <a:ext cx="7886700" cy="2671262"/>
          </a:xfrm>
        </p:spPr>
        <p:txBody>
          <a:bodyPr>
            <a:noAutofit/>
          </a:bodyPr>
          <a:lstStyle/>
          <a:p>
            <a:pPr algn="ctr"/>
            <a:r>
              <a:rPr lang="en-US" sz="5998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5998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998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5998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36566" y="2491394"/>
            <a:ext cx="2590539" cy="183195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84957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638"/>
    </mc:Choice>
    <mc:Fallback xmlns="">
      <p:transition spd="slow" advTm="146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0"/>
                <a:lumOff val="100000"/>
              </a:schemeClr>
            </a:gs>
            <a:gs pos="35000">
              <a:schemeClr val="accent6">
                <a:lumMod val="0"/>
                <a:lumOff val="100000"/>
              </a:schemeClr>
            </a:gs>
            <a:gs pos="100000">
              <a:schemeClr val="accent6">
                <a:lumMod val="10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55" t="15804" r="61239" b="73769"/>
          <a:stretch/>
        </p:blipFill>
        <p:spPr>
          <a:xfrm>
            <a:off x="609600" y="1066800"/>
            <a:ext cx="3733800" cy="1810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513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4|1.3|1.6|2.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232</TotalTime>
  <Words>262</Words>
  <Application>Microsoft Office PowerPoint</Application>
  <PresentationFormat>On-screen Show (4:3)</PresentationFormat>
  <Paragraphs>58</Paragraphs>
  <Slides>19</Slides>
  <Notes>9</Notes>
  <HiddenSlides>0</HiddenSlides>
  <MMClips>1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34" baseType="lpstr">
      <vt:lpstr>맑은 고딕</vt:lpstr>
      <vt:lpstr>Microsoft YaHei</vt:lpstr>
      <vt:lpstr>宋体</vt:lpstr>
      <vt:lpstr>.VnAvant</vt:lpstr>
      <vt:lpstr>A3.BoosterNextFYBlackRegular-San</vt:lpstr>
      <vt:lpstr>Arial</vt:lpstr>
      <vt:lpstr>Arial-Rounded</vt:lpstr>
      <vt:lpstr>Calibri</vt:lpstr>
      <vt:lpstr>Constantia</vt:lpstr>
      <vt:lpstr>iCiel Nabila</vt:lpstr>
      <vt:lpstr>Kids</vt:lpstr>
      <vt:lpstr>Quicksand</vt:lpstr>
      <vt:lpstr>Times New Roman</vt:lpstr>
      <vt:lpstr>字魂36号-正文宋楷</vt:lpstr>
      <vt:lpstr>Office Theme</vt:lpstr>
      <vt:lpstr>PowerPoint Presentation</vt:lpstr>
      <vt:lpstr>CHÀO MỪNG CÁC CON ĐẾN VỚI GIỜ HỌC MÔN TOÁN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Chuẩn bị: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DẶN DÒ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</cp:lastModifiedBy>
  <cp:revision>27</cp:revision>
  <dcterms:created xsi:type="dcterms:W3CDTF">2006-08-16T00:00:00Z</dcterms:created>
  <dcterms:modified xsi:type="dcterms:W3CDTF">2023-10-20T09:40:06Z</dcterms:modified>
</cp:coreProperties>
</file>