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3" r:id="rId3"/>
    <p:sldId id="258" r:id="rId4"/>
    <p:sldId id="260" r:id="rId5"/>
    <p:sldId id="277" r:id="rId6"/>
    <p:sldId id="261" r:id="rId7"/>
    <p:sldId id="263" r:id="rId8"/>
    <p:sldId id="262" r:id="rId9"/>
    <p:sldId id="279" r:id="rId10"/>
    <p:sldId id="280" r:id="rId11"/>
    <p:sldId id="281" r:id="rId12"/>
    <p:sldId id="278" r:id="rId13"/>
    <p:sldId id="264" r:id="rId14"/>
    <p:sldId id="266" r:id="rId15"/>
    <p:sldId id="267" r:id="rId16"/>
    <p:sldId id="282" r:id="rId17"/>
    <p:sldId id="284" r:id="rId18"/>
    <p:sldId id="270" r:id="rId19"/>
    <p:sldId id="271" r:id="rId20"/>
    <p:sldId id="283" r:id="rId21"/>
    <p:sldId id="272" r:id="rId22"/>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40" d="100"/>
          <a:sy n="140" d="100"/>
        </p:scale>
        <p:origin x="77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ĐIỀU EM CẦN BIẾT</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1340" y="2119843"/>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618" y="2173578"/>
            <a:ext cx="512127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p Spreading Germs In Your Restaurant with These Food Safety Tips – My  Glove De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1150"/>
            <a:ext cx="5082006" cy="3383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38150"/>
            <a:ext cx="8229600" cy="857250"/>
          </a:xfrm>
        </p:spPr>
        <p:txBody>
          <a:bodyPr/>
          <a:lstStyle/>
          <a:p>
            <a:r>
              <a:rPr lang="en-US" b="1" smtClean="0">
                <a:solidFill>
                  <a:srgbClr val="FF0000"/>
                </a:solidFill>
                <a:latin typeface="Arial" pitchFamily="34" charset="0"/>
                <a:cs typeface="Arial" pitchFamily="34" charset="0"/>
              </a:rPr>
              <a:t>Tiếp xúc</a:t>
            </a:r>
            <a:r>
              <a:rPr lang="en-US" smtClean="0">
                <a:latin typeface="Arial" pitchFamily="34" charset="0"/>
                <a:cs typeface="Arial" pitchFamily="34" charset="0"/>
              </a:rPr>
              <a:t>: chạm vào nhau.</a:t>
            </a:r>
            <a:endParaRPr lang="en-US">
              <a:latin typeface="Arial" pitchFamily="34" charset="0"/>
              <a:cs typeface="Arial" pitchFamily="34" charset="0"/>
            </a:endParaRPr>
          </a:p>
        </p:txBody>
      </p:sp>
      <p:pic>
        <p:nvPicPr>
          <p:cNvPr id="1026" name="Picture 2" descr="Chị em chú ý: 6 nơi bẩn nhất trong nhà không ngờ tới có thể là nơi trú ẩn  cho vi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581150"/>
            <a:ext cx="4630924" cy="33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823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0150"/>
            <a:ext cx="8229600" cy="857250"/>
          </a:xfrm>
        </p:spPr>
        <p:txBody>
          <a:bodyPr>
            <a:normAutofit/>
          </a:bodyPr>
          <a:lstStyle/>
          <a:p>
            <a:pPr algn="l"/>
            <a:r>
              <a:rPr lang="en-US" b="1" smtClean="0">
                <a:solidFill>
                  <a:srgbClr val="FF0000"/>
                </a:solidFill>
                <a:latin typeface="Arial" pitchFamily="34" charset="0"/>
                <a:ea typeface="Aachen" pitchFamily="18" charset="0"/>
                <a:cs typeface="Arial" pitchFamily="34" charset="0"/>
              </a:rPr>
              <a:t>Mắc bệnh: </a:t>
            </a:r>
            <a:r>
              <a:rPr lang="en-US" smtClean="0">
                <a:latin typeface="Arial" pitchFamily="34" charset="0"/>
                <a:ea typeface="Aachen" pitchFamily="18" charset="0"/>
                <a:cs typeface="Arial" pitchFamily="34" charset="0"/>
              </a:rPr>
              <a:t>bị một bệnh nào đó.</a:t>
            </a:r>
            <a:endParaRPr lang="en-US">
              <a:latin typeface="Arial" pitchFamily="34" charset="0"/>
              <a:ea typeface="Aachen" pitchFamily="18" charset="0"/>
              <a:cs typeface="Arial" pitchFamily="34" charset="0"/>
            </a:endParaRPr>
          </a:p>
        </p:txBody>
      </p:sp>
      <p:sp>
        <p:nvSpPr>
          <p:cNvPr id="3" name="Title 1"/>
          <p:cNvSpPr txBox="1">
            <a:spLocks/>
          </p:cNvSpPr>
          <p:nvPr/>
        </p:nvSpPr>
        <p:spPr>
          <a:xfrm>
            <a:off x="457200" y="2419350"/>
            <a:ext cx="8534400" cy="1143000"/>
          </a:xfrm>
          <a:prstGeom prst="rect">
            <a:avLst/>
          </a:prstGeom>
        </p:spPr>
        <p:txBody>
          <a:bodyPr vert="horz" lIns="91317" tIns="45660" rIns="91317" bIns="45660" rtlCol="0" anchor="ctr">
            <a:normAutofit fontScale="9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ea typeface="Aachen" pitchFamily="18" charset="0"/>
                <a:cs typeface="Arial" pitchFamily="34" charset="0"/>
              </a:rPr>
              <a:t>Phòng bệnh: </a:t>
            </a:r>
            <a:r>
              <a:rPr lang="en-US" smtClean="0">
                <a:latin typeface="Arial" pitchFamily="34" charset="0"/>
                <a:ea typeface="Aachen" pitchFamily="18" charset="0"/>
                <a:cs typeface="Arial" pitchFamily="34" charset="0"/>
              </a:rPr>
              <a:t>ngăn ngừa để không bị bệnh.</a:t>
            </a:r>
            <a:endParaRPr lang="en-US">
              <a:latin typeface="Arial" pitchFamily="34" charset="0"/>
              <a:ea typeface="Aachen" pitchFamily="18" charset="0"/>
              <a:cs typeface="Arial" pitchFamily="34" charset="0"/>
            </a:endParaRPr>
          </a:p>
        </p:txBody>
      </p:sp>
    </p:spTree>
    <p:extLst>
      <p:ext uri="{BB962C8B-B14F-4D97-AF65-F5344CB8AC3E}">
        <p14:creationId xmlns:p14="http://schemas.microsoft.com/office/powerpoint/2010/main" val="207482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371600" y="4266501"/>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
        <p:nvSpPr>
          <p:cNvPr id="5" name="TextBox 4"/>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6" name="TextBox 5"/>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1143000" y="4007888"/>
            <a:ext cx="2514600" cy="970281"/>
          </a:xfrm>
          <a:prstGeom prst="rect">
            <a:avLst/>
          </a:prstGeom>
        </p:spPr>
      </p:pic>
      <p:sp>
        <p:nvSpPr>
          <p:cNvPr id="4" name="TextBox 3"/>
          <p:cNvSpPr txBox="1"/>
          <p:nvPr/>
        </p:nvSpPr>
        <p:spPr>
          <a:xfrm>
            <a:off x="4343400" y="4324350"/>
            <a:ext cx="3642531"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sp>
        <p:nvSpPr>
          <p:cNvPr id="6" name="TextBox 5"/>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7" name="TextBox 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69313"/>
            <a:ext cx="31934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0" y="168785"/>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346" y="1300819"/>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10" name="TextBox 9"/>
          <p:cNvSpPr txBox="1"/>
          <p:nvPr/>
        </p:nvSpPr>
        <p:spPr>
          <a:xfrm>
            <a:off x="1584614" y="778226"/>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Vi </a:t>
            </a:r>
            <a:r>
              <a:rPr lang="en-US" sz="3200">
                <a:latin typeface="Arial" pitchFamily="34" charset="0"/>
                <a:ea typeface="Arial-Rounded" pitchFamily="34" charset="0"/>
                <a:cs typeface="Arial" pitchFamily="34" charset="0"/>
              </a:rPr>
              <a:t>trùng có ở khắp nơi. Nhưng chúng ta không nhìn thấy được bằng mắt thường. Khi tay tiếp xúc với đồ vật, vi trùng dính vào tay. Tay cầm thức ăn, vi trùng từ tay theo thức ăn đi vào cơ thể. Do đó, </a:t>
            </a:r>
            <a:r>
              <a:rPr lang="en-US" sz="3200" smtClean="0">
                <a:latin typeface="Arial" pitchFamily="34" charset="0"/>
                <a:ea typeface="Arial-Rounded" pitchFamily="34" charset="0"/>
                <a:cs typeface="Arial" pitchFamily="34" charset="0"/>
              </a:rPr>
              <a:t>chúng </a:t>
            </a:r>
            <a:r>
              <a:rPr lang="en-US" sz="3200">
                <a:latin typeface="Arial" pitchFamily="34" charset="0"/>
                <a:ea typeface="Arial-Rounded" pitchFamily="34" charset="0"/>
                <a:cs typeface="Arial" pitchFamily="34" charset="0"/>
              </a:rPr>
              <a:t>ta có thể mắc bệnh. </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có ở đâu?</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Vi trùng đi vào cơ thể con người bằng cách nào?</a:t>
            </a:r>
          </a:p>
        </p:txBody>
      </p:sp>
      <p:sp>
        <p:nvSpPr>
          <p:cNvPr id="8" name="TextBox 7"/>
          <p:cNvSpPr txBox="1"/>
          <p:nvPr/>
        </p:nvSpPr>
        <p:spPr>
          <a:xfrm>
            <a:off x="12700" y="42665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Vi trùng gây nguy hiểm gì cho con người? </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428750"/>
            <a:ext cx="8382000" cy="1754326"/>
          </a:xfrm>
          <a:prstGeom prst="rect">
            <a:avLst/>
          </a:prstGeom>
        </p:spPr>
        <p:txBody>
          <a:bodyPr wrap="square">
            <a:spAutoFit/>
          </a:bodyPr>
          <a:lstStyle/>
          <a:p>
            <a:pPr algn="just"/>
            <a:r>
              <a:rPr lang="en-US" sz="3600" smtClean="0">
                <a:latin typeface="Arial" pitchFamily="34" charset="0"/>
                <a:ea typeface="Arial-Rounded" pitchFamily="34" charset="0"/>
                <a:cs typeface="Arial" pitchFamily="34" charset="0"/>
              </a:rPr>
              <a:t>	Để </a:t>
            </a:r>
            <a:r>
              <a:rPr lang="en-US" sz="3600">
                <a:latin typeface="Arial" pitchFamily="34" charset="0"/>
                <a:ea typeface="Arial-Rounded" pitchFamily="34" charset="0"/>
                <a:cs typeface="Arial" pitchFamily="34" charset="0"/>
              </a:rPr>
              <a:t>phòng bệnh, chúng ta phải rửa tay trước khi ăn. Cần rửa tay bằng xà phòng với nước sạch.</a:t>
            </a:r>
            <a:endParaRPr lang="en-US" sz="3600"/>
          </a:p>
        </p:txBody>
      </p:sp>
      <p:sp>
        <p:nvSpPr>
          <p:cNvPr id="4" name="TextBox 3"/>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Để phòng bênh, chúng ta phải làm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Cần rửa tay như thế nào cho đúng?</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466148"/>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349"/>
          </a:xfrm>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Để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Ŝg </a:t>
              </a:r>
              <a:r>
                <a:rPr lang="el-GR" sz="3200" b="1">
                  <a:solidFill>
                    <a:srgbClr val="7030A0"/>
                  </a:solidFill>
                  <a:latin typeface="HP001 4 hàng" pitchFamily="34" charset="0"/>
                  <a:ea typeface="Arial-Rounded" pitchFamily="34" charset="0"/>
                  <a:cs typeface="Arial-Rounded" pitchFamily="34" charset="0"/>
                </a:rPr>
                <a:t>χϚζ, ε</a:t>
              </a:r>
              <a:r>
                <a:rPr lang="vi-VN" sz="3200" b="1">
                  <a:solidFill>
                    <a:srgbClr val="7030A0"/>
                  </a:solidFill>
                  <a:latin typeface="HP001 4 hàng" pitchFamily="34" charset="0"/>
                  <a:ea typeface="Arial-Rounded" pitchFamily="34" charset="0"/>
                  <a:cs typeface="Arial-Rounded" pitchFamily="34" charset="0"/>
                </a:rPr>
                <a:t>úng Ǉa </a:t>
              </a:r>
              <a:r>
                <a:rPr lang="el-GR" sz="3200" b="1">
                  <a:solidFill>
                    <a:srgbClr val="7030A0"/>
                  </a:solidFill>
                  <a:latin typeface="HP001 4 hàng" pitchFamily="34" charset="0"/>
                  <a:ea typeface="Arial-Rounded" pitchFamily="34" charset="0"/>
                  <a:cs typeface="Arial-Rounded" pitchFamily="34" charset="0"/>
                </a:rPr>
                <a:t>ι</a:t>
              </a:r>
              <a:r>
                <a:rPr lang="vi-VN" sz="3200" b="1">
                  <a:solidFill>
                    <a:srgbClr val="7030A0"/>
                  </a:solidFill>
                  <a:latin typeface="HP001 4 hàng" pitchFamily="34" charset="0"/>
                  <a:ea typeface="Arial-Rounded" pitchFamily="34" charset="0"/>
                  <a:cs typeface="Arial-Rounded" pitchFamily="34" charset="0"/>
                </a:rPr>
                <a:t>ải ǟửa Ǉay Ǉrư</a:t>
              </a:r>
              <a:r>
                <a:rPr lang="el-GR" sz="3200" b="1" smtClean="0">
                  <a:solidFill>
                    <a:srgbClr val="7030A0"/>
                  </a:solidFill>
                  <a:latin typeface="HP001 4 hàng" pitchFamily="34" charset="0"/>
                  <a:ea typeface="Arial-Rounded" pitchFamily="34" charset="0"/>
                  <a:cs typeface="Arial-Rounded" pitchFamily="34" charset="0"/>
                </a:rPr>
                <a:t>ϐ</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i </a:t>
              </a:r>
              <a:r>
                <a:rPr lang="vi-VN" sz="3200" b="1" smtClean="0">
                  <a:solidFill>
                    <a:srgbClr val="7030A0"/>
                  </a:solidFill>
                  <a:latin typeface="HP001 4 hàng" pitchFamily="34" charset="0"/>
                  <a:ea typeface="Arial-Rounded" pitchFamily="34" charset="0"/>
                  <a:cs typeface="Arial-Rounded" pitchFamily="34" charset="0"/>
                </a:rPr>
                <a:t>ăn</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b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654280" y="1170810"/>
            <a:ext cx="6203720"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b. Để phòng bệnh, chúng ta phải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524000" y="3186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086600" y="217704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324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100" y="223855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876800" y="222792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657600" y="2200797"/>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628900" y="2184863"/>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85900" y="222793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Cuối câu có dấu gì?</a:t>
            </a:r>
          </a:p>
        </p:txBody>
      </p:sp>
      <p:sp>
        <p:nvSpPr>
          <p:cNvPr id="36" name="TextBox 35"/>
          <p:cNvSpPr txBox="1"/>
          <p:nvPr/>
        </p:nvSpPr>
        <p:spPr>
          <a:xfrm>
            <a:off x="784514" y="4415716"/>
            <a:ext cx="7536872"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7696200" y="2177051"/>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63600" y="2844985"/>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1200" y="590550"/>
            <a:ext cx="4821238" cy="4821238"/>
          </a:xfrm>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tranh các bạn đang rửa tay</a:t>
            </a:r>
          </a:p>
        </p:txBody>
      </p:sp>
      <p:sp>
        <p:nvSpPr>
          <p:cNvPr id="6" name="TextBox 5"/>
          <p:cNvSpPr txBox="1"/>
          <p:nvPr/>
        </p:nvSpPr>
        <p:spPr>
          <a:xfrm>
            <a:off x="876300" y="408699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Vì sao các bạn phải rửa tay?</a:t>
            </a: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76300" y="4548570"/>
            <a:ext cx="4533900" cy="461544"/>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b) Em thường rửa tay khi nào?</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22327"/>
            <a:ext cx="5334000" cy="32623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Kỹ năng sống cho trẻ - Rửa tay đúng cách - Tập 31 - Lắng nghe cơ th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6350"/>
            <a:ext cx="9144000" cy="5143349"/>
          </a:xfrm>
        </p:spPr>
      </p:pic>
    </p:spTree>
    <p:extLst>
      <p:ext uri="{BB962C8B-B14F-4D97-AF65-F5344CB8AC3E}">
        <p14:creationId xmlns:p14="http://schemas.microsoft.com/office/powerpoint/2010/main" val="265295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Rửa tay trước khi ăn</a:t>
            </a:r>
            <a:r>
              <a:rPr lang="en-US" sz="3200" smtClean="0">
                <a:solidFill>
                  <a:schemeClr val="tx1"/>
                </a:solidFill>
                <a:latin typeface="Arial" pitchFamily="34" charset="0"/>
                <a:cs typeface="Arial" pitchFamily="34" charset="0"/>
              </a:rPr>
              <a:t> (trang 64, 65).</a:t>
            </a:r>
          </a:p>
          <a:p>
            <a:pPr marL="457200" indent="-457200" algn="just">
              <a:buFontTx/>
              <a:buChar char="-"/>
            </a:pPr>
            <a:r>
              <a:rPr lang="en-US" sz="3200" smtClean="0">
                <a:solidFill>
                  <a:schemeClr val="tx1"/>
                </a:solidFill>
                <a:latin typeface="Arial" pitchFamily="34" charset="0"/>
                <a:cs typeface="Arial" pitchFamily="34" charset="0"/>
              </a:rPr>
              <a:t>Chuẩn bị bài mới (trang 66, 67).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59061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111320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8" name="Cloud 7"/>
          <p:cNvSpPr/>
          <p:nvPr/>
        </p:nvSpPr>
        <p:spPr>
          <a:xfrm>
            <a:off x="7162800" y="105122"/>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4" name="TextBox 3"/>
          <p:cNvSpPr txBox="1"/>
          <p:nvPr/>
        </p:nvSpPr>
        <p:spPr>
          <a:xfrm>
            <a:off x="2079397" y="4357484"/>
            <a:ext cx="5629625"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tìm từ </a:t>
            </a:r>
            <a:r>
              <a:rPr lang="en-US" sz="3200" smtClean="0">
                <a:latin typeface="Arial" pitchFamily="34" charset="0"/>
                <a:ea typeface="Arial-Rounded" pitchFamily="34" charset="0"/>
                <a:cs typeface="Arial" pitchFamily="34" charset="0"/>
              </a:rPr>
              <a:t>khó </a:t>
            </a:r>
            <a:r>
              <a:rPr lang="en-US" sz="3200">
                <a:latin typeface="Arial" pitchFamily="34" charset="0"/>
                <a:ea typeface="Arial-Rounded" pitchFamily="34" charset="0"/>
                <a:cs typeface="Arial" pitchFamily="34" charset="0"/>
              </a:rPr>
              <a:t>trong bài.</a:t>
            </a:r>
          </a:p>
        </p:txBody>
      </p:sp>
      <p:cxnSp>
        <p:nvCxnSpPr>
          <p:cNvPr id="5" name="Straight Connector 4"/>
          <p:cNvCxnSpPr/>
          <p:nvPr/>
        </p:nvCxnSpPr>
        <p:spPr>
          <a:xfrm flipH="1">
            <a:off x="1088575" y="1138464"/>
            <a:ext cx="14115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067632" y="1610178"/>
            <a:ext cx="19195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94733" y="3925206"/>
            <a:ext cx="15669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870200" y="3003550"/>
            <a:ext cx="1727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428063" y="2528208"/>
            <a:ext cx="14596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31000" y="3925206"/>
            <a:ext cx="18544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95350"/>
            <a:ext cx="8610600" cy="3352800"/>
          </a:xfrm>
        </p:spPr>
        <p:txBody>
          <a:bodyPr>
            <a:normAutofit/>
          </a:bodyPr>
          <a:lstStyle/>
          <a:p>
            <a:pPr algn="l"/>
            <a:r>
              <a:rPr lang="en-US">
                <a:latin typeface="Arial" pitchFamily="34" charset="0"/>
                <a:cs typeface="Arial" pitchFamily="34" charset="0"/>
              </a:rPr>
              <a:t>v</a:t>
            </a:r>
            <a:r>
              <a:rPr lang="en-US" smtClean="0">
                <a:latin typeface="Arial" pitchFamily="34" charset="0"/>
                <a:cs typeface="Arial" pitchFamily="34" charset="0"/>
              </a:rPr>
              <a:t>i trùng			mắc bệnh</a:t>
            </a:r>
            <a:br>
              <a:rPr lang="en-US" smtClean="0">
                <a:latin typeface="Arial" pitchFamily="34" charset="0"/>
                <a:cs typeface="Arial" pitchFamily="34" charset="0"/>
              </a:rPr>
            </a:br>
            <a:r>
              <a:rPr lang="en-US" smtClean="0">
                <a:latin typeface="Arial" pitchFamily="34" charset="0"/>
                <a:cs typeface="Arial" pitchFamily="34" charset="0"/>
              </a:rPr>
              <a:t>mắt thường		xà phòng</a:t>
            </a:r>
            <a:br>
              <a:rPr lang="en-US" smtClean="0">
                <a:latin typeface="Arial" pitchFamily="34" charset="0"/>
                <a:cs typeface="Arial" pitchFamily="34" charset="0"/>
              </a:rPr>
            </a:br>
            <a:r>
              <a:rPr lang="en-US" smtClean="0">
                <a:latin typeface="Arial" pitchFamily="34" charset="0"/>
                <a:cs typeface="Arial" pitchFamily="34" charset="0"/>
              </a:rPr>
              <a:t>thức ăn			nước sạch</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9049" y="4345035"/>
            <a:ext cx="593819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Em hãy tự ngắt câu vào SGK</a:t>
            </a:r>
          </a:p>
        </p:txBody>
      </p:sp>
      <p:sp>
        <p:nvSpPr>
          <p:cNvPr id="7" name="TextBox 6"/>
          <p:cNvSpPr txBox="1"/>
          <p:nvPr/>
        </p:nvSpPr>
        <p:spPr>
          <a:xfrm>
            <a:off x="1584614" y="4345035"/>
            <a:ext cx="5947064"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câu</a:t>
            </a:r>
          </a:p>
        </p:txBody>
      </p:sp>
      <p:sp>
        <p:nvSpPr>
          <p:cNvPr id="8" name="TextBox 7"/>
          <p:cNvSpPr txBox="1"/>
          <p:nvPr/>
        </p:nvSpPr>
        <p:spPr>
          <a:xfrm>
            <a:off x="62346" y="681343"/>
            <a:ext cx="8991600" cy="3785531"/>
          </a:xfrm>
          <a:prstGeom prst="rect">
            <a:avLst/>
          </a:prstGeom>
          <a:noFill/>
        </p:spPr>
        <p:txBody>
          <a:bodyPr wrap="square" lIns="91317" tIns="45660" rIns="91317" bIns="45660" rtlCol="0">
            <a:spAutoFit/>
          </a:bodyPr>
          <a:lstStyle/>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3000">
              <a:latin typeface="Arial" pitchFamily="34" charset="0"/>
              <a:ea typeface="Arial-Rounded" pitchFamily="34" charset="0"/>
              <a:cs typeface="Arial" pitchFamily="34" charset="0"/>
            </a:endParaRPr>
          </a:p>
          <a:p>
            <a:pPr algn="r"/>
            <a:r>
              <a:rPr lang="en-US" sz="3000">
                <a:latin typeface="Arial" pitchFamily="34" charset="0"/>
                <a:ea typeface="Arial-Rounded" pitchFamily="34" charset="0"/>
                <a:cs typeface="Arial" pitchFamily="34" charset="0"/>
              </a:rPr>
              <a:t>						        </a:t>
            </a:r>
            <a:r>
              <a:rPr lang="en-US" sz="3000" smtClean="0">
                <a:latin typeface="Arial" pitchFamily="34" charset="0"/>
                <a:ea typeface="Arial-Rounded" pitchFamily="34" charset="0"/>
                <a:cs typeface="Arial" pitchFamily="34" charset="0"/>
              </a:rPr>
              <a:t>(Nguyên Vũ)</a:t>
            </a:r>
            <a:endParaRPr lang="en-US" sz="30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39" y="1733551"/>
            <a:ext cx="8407461" cy="1077109"/>
          </a:xfrm>
          <a:prstGeom prst="rect">
            <a:avLst/>
          </a:prstGeom>
          <a:no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Tay cầm thức ăn, vi </a:t>
            </a:r>
            <a:r>
              <a:rPr lang="en-US" sz="3200">
                <a:latin typeface="Arial" pitchFamily="34" charset="0"/>
                <a:ea typeface="Arial-Rounded" pitchFamily="34" charset="0"/>
                <a:cs typeface="Arial" pitchFamily="34" charset="0"/>
              </a:rPr>
              <a:t>trùng từ tay theo thức ăn đi vào cơ thể.</a:t>
            </a:r>
          </a:p>
        </p:txBody>
      </p:sp>
      <p:cxnSp>
        <p:nvCxnSpPr>
          <p:cNvPr id="5" name="Straight Connector 4"/>
          <p:cNvCxnSpPr/>
          <p:nvPr/>
        </p:nvCxnSpPr>
        <p:spPr>
          <a:xfrm flipH="1">
            <a:off x="3771900" y="18169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109"/>
          </a:xfrm>
          <a:prstGeom prst="rect">
            <a:avLst/>
          </a:prstGeom>
          <a:noFill/>
        </p:spPr>
        <p:txBody>
          <a:bodyPr wrap="square" lIns="91330" tIns="45666" rIns="91330" bIns="45666" rtlCol="0">
            <a:spAutoFit/>
          </a:bodyPr>
          <a:lstStyle/>
          <a:p>
            <a:pPr algn="just"/>
            <a:r>
              <a:rPr lang="en-US" sz="3200">
                <a:latin typeface="Arial" pitchFamily="34" charset="0"/>
                <a:ea typeface="Arial-Rounded" pitchFamily="34" charset="0"/>
                <a:cs typeface="Arial" pitchFamily="34" charset="0"/>
              </a:rPr>
              <a:t>Để phòng bệnh, chúng ta phải rửa tay trước khi ăn.</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543300" y="32097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72314" y="317774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28800" y="3718701"/>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3101688" y="2330208"/>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6362700" y="1846936"/>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620000" y="320426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2891" y="4380828"/>
            <a:ext cx="70866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đọc có mấy đoạn?</a:t>
            </a:r>
          </a:p>
        </p:txBody>
      </p:sp>
      <p:sp>
        <p:nvSpPr>
          <p:cNvPr id="8" name="TextBox 7"/>
          <p:cNvSpPr txBox="1"/>
          <p:nvPr/>
        </p:nvSpPr>
        <p:spPr>
          <a:xfrm>
            <a:off x="1458191" y="4380828"/>
            <a:ext cx="6096000"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75" y="209551"/>
            <a:ext cx="527050" cy="2568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75" y="2777671"/>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04800" y="681343"/>
            <a:ext cx="8749146" cy="3539309"/>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 </a:t>
            </a:r>
          </a:p>
          <a:p>
            <a:pPr algn="just"/>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Để phòng bệnh, chúng ta phải rửa tay trước khi ăn. Cần rửa tay bằng xà phòng với nước sạch.</a:t>
            </a:r>
            <a:endParaRPr lang="en-US" sz="2800">
              <a:latin typeface="Arial" pitchFamily="34" charset="0"/>
              <a:ea typeface="Arial-Rounded" pitchFamily="34" charset="0"/>
              <a:cs typeface="Arial" pitchFamily="34" charset="0"/>
            </a:endParaRPr>
          </a:p>
          <a:p>
            <a:pPr algn="r"/>
            <a:r>
              <a:rPr lang="en-US" sz="2800">
                <a:latin typeface="Arial" pitchFamily="34" charset="0"/>
                <a:ea typeface="Arial-Rounded" pitchFamily="34" charset="0"/>
                <a:cs typeface="Arial" pitchFamily="34" charset="0"/>
              </a:rPr>
              <a:t>						        </a:t>
            </a:r>
            <a:r>
              <a:rPr lang="en-US" sz="2800" smtClean="0">
                <a:latin typeface="Arial" pitchFamily="34" charset="0"/>
                <a:ea typeface="Arial-Rounded" pitchFamily="34" charset="0"/>
                <a:cs typeface="Arial" pitchFamily="34" charset="0"/>
              </a:rPr>
              <a:t>(Nguyên Vũ)</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584614" y="1587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Rửa tay trước khi ăn</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2000" fill="hold"/>
                                        <p:tgtEl>
                                          <p:spTgt spid="8"/>
                                        </p:tgtEl>
                                        <p:attrNameLst>
                                          <p:attrName>ppt_x</p:attrName>
                                        </p:attrNameLst>
                                      </p:cBhvr>
                                      <p:tavLst>
                                        <p:tav tm="0">
                                          <p:val>
                                            <p:strVal val="1+#ppt_w/2"/>
                                          </p:val>
                                        </p:tav>
                                        <p:tav tm="100000">
                                          <p:val>
                                            <p:strVal val="#ppt_x"/>
                                          </p:val>
                                        </p:tav>
                                      </p:tavLst>
                                    </p:anim>
                                    <p:anim calcmode="lin" valueType="num">
                                      <p:cBhvr additive="base">
                                        <p:cTn id="2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971550"/>
            <a:ext cx="9144000" cy="857250"/>
          </a:xfrm>
          <a:prstGeom prst="rect">
            <a:avLst/>
          </a:prstGeom>
        </p:spPr>
        <p:txBody>
          <a:bodyPr vert="horz" lIns="91317" tIns="45660" rIns="91317" bIns="45660" rtlCol="0" anchor="ctr">
            <a:normAutofit fontScale="70000" lnSpcReduction="20000"/>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Vi trùng: </a:t>
            </a:r>
            <a:r>
              <a:rPr lang="en-US" smtClean="0">
                <a:latin typeface="Arial" pitchFamily="34" charset="0"/>
                <a:cs typeface="Arial" pitchFamily="34" charset="0"/>
              </a:rPr>
              <a:t>sinh vật rất nhỏ, có khả năng gây bệnh.</a:t>
            </a:r>
            <a:endParaRPr lang="en-US">
              <a:latin typeface="Arial" pitchFamily="34" charset="0"/>
              <a:cs typeface="Arial" pitchFamily="34" charset="0"/>
            </a:endParaRPr>
          </a:p>
        </p:txBody>
      </p:sp>
      <p:pic>
        <p:nvPicPr>
          <p:cNvPr id="1026" name="Picture 2" descr="Những nơi vi khuẩn trú ngụ nhiều nhất và cách loại bỏ chúng hiệu quả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97717"/>
            <a:ext cx="2874474" cy="3072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9983"/>
          <a:stretch/>
        </p:blipFill>
        <p:spPr>
          <a:xfrm>
            <a:off x="4419600" y="1669596"/>
            <a:ext cx="3208779" cy="3058886"/>
          </a:xfrm>
          <a:prstGeom prst="rect">
            <a:avLst/>
          </a:prstGeom>
        </p:spPr>
      </p:pic>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TotalTime>
  <Words>468</Words>
  <Application>Microsoft Office PowerPoint</Application>
  <PresentationFormat>On-screen Show (16:9)</PresentationFormat>
  <Paragraphs>89</Paragraphs>
  <Slides>21</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Aachen</vt:lpstr>
      <vt:lpstr>Arial</vt:lpstr>
      <vt:lpstr>Arial Rounded MT Bold</vt:lpstr>
      <vt:lpstr>Arial-Rounded</vt:lpstr>
      <vt:lpstr>Calibri</vt:lpstr>
      <vt:lpstr>HP001 4 hàng</vt:lpstr>
      <vt:lpstr>Times New Roman</vt:lpstr>
      <vt:lpstr>Office Theme</vt:lpstr>
      <vt:lpstr>PowerPoint Presentation</vt:lpstr>
      <vt:lpstr>PowerPoint Presentation</vt:lpstr>
      <vt:lpstr>PowerPoint Presentation</vt:lpstr>
      <vt:lpstr>PowerPoint Presentation</vt:lpstr>
      <vt:lpstr>vi trùng   mắc bệnh mắt thường  xà phòng thức ăn   nước sạch</vt:lpstr>
      <vt:lpstr>PowerPoint Presentation</vt:lpstr>
      <vt:lpstr>PowerPoint Presentation</vt:lpstr>
      <vt:lpstr>PowerPoint Presentation</vt:lpstr>
      <vt:lpstr>Giải nghĩa từ khó:</vt:lpstr>
      <vt:lpstr>Tiếp xúc: chạm vào nhau.</vt:lpstr>
      <vt:lpstr>Mắc bệnh: bị một bệnh nào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VA</cp:lastModifiedBy>
  <cp:revision>154</cp:revision>
  <dcterms:created xsi:type="dcterms:W3CDTF">2020-12-08T15:48:47Z</dcterms:created>
  <dcterms:modified xsi:type="dcterms:W3CDTF">2023-06-03T10:11:37Z</dcterms:modified>
</cp:coreProperties>
</file>