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5" r:id="rId2"/>
    <p:sldId id="256" r:id="rId3"/>
    <p:sldId id="272" r:id="rId4"/>
    <p:sldId id="273" r:id="rId5"/>
    <p:sldId id="274" r:id="rId6"/>
    <p:sldId id="290" r:id="rId7"/>
    <p:sldId id="291" r:id="rId8"/>
    <p:sldId id="292" r:id="rId9"/>
    <p:sldId id="293" r:id="rId10"/>
    <p:sldId id="328" r:id="rId11"/>
    <p:sldId id="275" r:id="rId12"/>
    <p:sldId id="276" r:id="rId13"/>
    <p:sldId id="277" r:id="rId14"/>
    <p:sldId id="282" r:id="rId15"/>
    <p:sldId id="283" r:id="rId16"/>
    <p:sldId id="28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FF2D"/>
    <a:srgbClr val="FFFF1D"/>
    <a:srgbClr val="EAEAEA"/>
    <a:srgbClr val="ECECEC"/>
    <a:srgbClr val="E4E4E4"/>
    <a:srgbClr val="E8E8E8"/>
    <a:srgbClr val="DBDBDB"/>
    <a:srgbClr val="DDDDDD"/>
    <a:srgbClr val="CD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DD3BC-6E0D-4D26-8D52-C03CDD95BB93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0D050-8929-4E6F-A5CD-5B3BDBB62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238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DA490-5FB8-498A-9411-3B2086015FED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19464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0D050-8929-4E6F-A5CD-5B3BDBB625C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360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5645929"/>
            <a:ext cx="461392" cy="535539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7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4" y="1043373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60" y="6264684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1" y="6181470"/>
            <a:ext cx="90352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20" y="5192332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882177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2" y="906827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4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5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6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09" y="1520705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1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2" y="15614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2" y="153182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4" y="210993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6" y="2134585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6" y="221718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89" y="21752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09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72381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748464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4" y="283106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5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6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333769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29" y="3362343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1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2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3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6" y="3976221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598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09" y="40169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29" y="398734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1" y="456545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3" y="4590101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4" y="467269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6" y="46307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6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517933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50" y="5203980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1" y="528657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2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3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579320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6" y="5817859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18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29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50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060" y="1491607"/>
            <a:ext cx="7400615" cy="4773077"/>
            <a:chOff x="623255" y="927125"/>
            <a:chExt cx="7691377" cy="3871900"/>
          </a:xfrm>
          <a:solidFill>
            <a:srgbClr val="ACD868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6" y="4047630"/>
            <a:ext cx="1726041" cy="1593767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7" y="3608290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2" y="6418001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143227" y="5626805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2369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48" grpId="0" animBg="1"/>
      <p:bldP spid="48" grpId="1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Administrator\Desktop\2017051002.png"/>
          <p:cNvPicPr>
            <a:picLocks noChangeAspect="1" noChangeArrowheads="1"/>
          </p:cNvPicPr>
          <p:nvPr/>
        </p:nvPicPr>
        <p:blipFill>
          <a:blip r:embed="rId4" cstate="print"/>
          <a:srcRect l="30313"/>
          <a:stretch>
            <a:fillRect/>
          </a:stretch>
        </p:blipFill>
        <p:spPr bwMode="auto">
          <a:xfrm>
            <a:off x="2771800" y="854869"/>
            <a:ext cx="6372200" cy="5148263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575556" y="1371041"/>
            <a:ext cx="6065610" cy="277768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912114">
              <a:defRPr/>
            </a:pP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CHÀO MỪNG </a:t>
            </a:r>
          </a:p>
          <a:p>
            <a:pPr algn="ctr" defTabSz="912114">
              <a:defRPr/>
            </a:pP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 CON ĐẾN </a:t>
            </a:r>
            <a:r>
              <a:rPr lang="en-US" altLang="zh-CN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VỚI MÔN </a:t>
            </a: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TIẾNG VIỆT LỚP 1</a:t>
            </a:r>
          </a:p>
        </p:txBody>
      </p:sp>
    </p:spTree>
    <p:extLst>
      <p:ext uri="{BB962C8B-B14F-4D97-AF65-F5344CB8AC3E}">
        <p14:creationId xmlns:p14="http://schemas.microsoft.com/office/powerpoint/2010/main" val="36708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112"/>
    </mc:Choice>
    <mc:Fallback xmlns="">
      <p:transition spd="slow" advClick="0" advTm="511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F2DC04-6196-4D76-A3B1-7C340CE7134A}"/>
              </a:ext>
            </a:extLst>
          </p:cNvPr>
          <p:cNvSpPr txBox="1"/>
          <p:nvPr/>
        </p:nvSpPr>
        <p:spPr>
          <a:xfrm>
            <a:off x="3200400" y="2556844"/>
            <a:ext cx="2604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b="1">
                <a:solidFill>
                  <a:prstClr val="black"/>
                </a:solidFill>
                <a:latin typeface="UTM Avo" panose="02040603050506020204" pitchFamily="18" charset="0"/>
              </a:rPr>
              <a:t>THƯ GIÃN</a:t>
            </a:r>
            <a:endParaRPr lang="en-US" sz="3600" b="1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87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1483043"/>
            <a:ext cx="91440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0" y="2161765"/>
            <a:ext cx="5224730" cy="2099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đã đọc được truyện tranh. Nam còn biết làm toán nữa.</a:t>
            </a:r>
          </a:p>
        </p:txBody>
      </p:sp>
      <p:sp>
        <p:nvSpPr>
          <p:cNvPr id="9" name="Rectangle 8"/>
          <p:cNvSpPr/>
          <p:nvPr/>
        </p:nvSpPr>
        <p:spPr>
          <a:xfrm>
            <a:off x="1905000" y="76200"/>
            <a:ext cx="2045906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viết</a:t>
            </a:r>
            <a:endParaRPr lang="en-US" sz="2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0" y="2737937"/>
            <a:ext cx="990600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768" y="3321570"/>
            <a:ext cx="469422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855970" y="3241378"/>
            <a:ext cx="17373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834390" y="3730824"/>
            <a:ext cx="457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144780" y="3730824"/>
            <a:ext cx="5486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984489" y="133800"/>
            <a:ext cx="822375" cy="762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202267" y="209406"/>
            <a:ext cx="385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007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1937">
        <p:wipe dir="d"/>
      </p:transition>
    </mc:Choice>
    <mc:Fallback xmlns="">
      <p:transition spd="slow" advClick="0" advTm="41937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2" grpId="0"/>
      <p:bldP spid="13" grpId="0"/>
      <p:bldP spid="14" grpId="0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286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Nghe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(SHS trang 6)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C5A6B38-2048-4DC7-9B20-7A1BA4332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2730"/>
            <a:ext cx="9144000" cy="323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90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8672"/>
    </mc:Choice>
    <mc:Fallback xmlns="">
      <p:transition spd="slow" advClick="0" advTm="28672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981199" y="1672055"/>
            <a:ext cx="38100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Điền s hay x?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77368" y="2565121"/>
            <a:ext cx="89702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học 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inh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inh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đẹp	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ách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933" y="2724425"/>
            <a:ext cx="457200" cy="448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724424"/>
            <a:ext cx="457200" cy="448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717901"/>
            <a:ext cx="457200" cy="448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-48767" y="759011"/>
            <a:ext cx="9296399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3800" b="1">
                <a:latin typeface="Times New Roman" panose="02020603050405020304" pitchFamily="18" charset="0"/>
                <a:cs typeface="Times New Roman" panose="02020603050405020304" pitchFamily="18" charset="0"/>
              </a:rPr>
              <a:t>Chọn chữ phù hợp thay cho bông hoa</a:t>
            </a:r>
            <a:endParaRPr lang="en-US" altLang="en-US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44866" y="729589"/>
            <a:ext cx="800232" cy="70653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7199" y="762000"/>
            <a:ext cx="375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64" y="3315106"/>
            <a:ext cx="7328027" cy="37249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2146676"/>
      </p:ext>
    </p:extLst>
  </p:cSld>
  <p:clrMapOvr>
    <a:masterClrMapping/>
  </p:clrMapOvr>
  <p:transition spd="slow" advClick="0" advTm="40867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10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-16933" y="3229425"/>
            <a:ext cx="88391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anh ảnh          </a:t>
            </a: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ữ 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cái	          </a:t>
            </a: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vui </a:t>
            </a: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83524"/>
            <a:ext cx="457200" cy="448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863" y="3306010"/>
            <a:ext cx="536167" cy="526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176" y="3273544"/>
            <a:ext cx="589180" cy="578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154382" y="1981200"/>
            <a:ext cx="4724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Điền ch hay tr?</a:t>
            </a:r>
            <a:endParaRPr lang="en-US" alt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-48767" y="759011"/>
            <a:ext cx="9296399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3800" b="1">
                <a:latin typeface="Times New Roman" panose="02020603050405020304" pitchFamily="18" charset="0"/>
                <a:cs typeface="Times New Roman" panose="02020603050405020304" pitchFamily="18" charset="0"/>
              </a:rPr>
              <a:t>Chọn chữ phù hợp thay cho bông hoa</a:t>
            </a:r>
            <a:endParaRPr lang="en-US" altLang="en-US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44866" y="729589"/>
            <a:ext cx="800232" cy="70653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7199" y="790466"/>
            <a:ext cx="375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4267200"/>
            <a:ext cx="3620005" cy="26673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9082671"/>
      </p:ext>
    </p:extLst>
  </p:cSld>
  <p:clrMapOvr>
    <a:masterClrMapping/>
  </p:clrMapOvr>
  <p:transition spd="slow" advClick="0" advTm="3928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18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7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6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443" y="990601"/>
            <a:ext cx="3978239" cy="586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50243" y="1162393"/>
            <a:ext cx="4038600" cy="5232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khi đi học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1,</a:t>
            </a:r>
            <a:r>
              <a:rPr lang="en-US" altLang="en-US" sz="2800" b="1" dirty="0">
                <a:solidFill>
                  <a:srgbClr val="0000FF"/>
                </a:solidFill>
                <a:latin typeface="Arial-SGK-TV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047172" y="198626"/>
            <a:ext cx="7696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Chọn ý phù hợp để nói về bản thân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50243" y="1606725"/>
            <a:ext cx="35433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 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 dậy sớm hơn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55994" y="2063925"/>
            <a:ext cx="38427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 Ăn sáng nhanh hơn</a:t>
            </a:r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50603" y="2521125"/>
            <a:ext cx="32762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 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khóc nhè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50603" y="2978325"/>
            <a:ext cx="50288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 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ngóng bố mẹ đón về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52400" y="3435525"/>
            <a:ext cx="47222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 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 thêm nhiều bài thơ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52400" y="3892725"/>
            <a:ext cx="37316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 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thêm nhiều bạn</a:t>
            </a:r>
          </a:p>
        </p:txBody>
      </p:sp>
      <p:sp>
        <p:nvSpPr>
          <p:cNvPr id="15" name="Oval 14"/>
          <p:cNvSpPr/>
          <p:nvPr/>
        </p:nvSpPr>
        <p:spPr>
          <a:xfrm>
            <a:off x="244865" y="77551"/>
            <a:ext cx="800232" cy="70653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57198" y="184206"/>
            <a:ext cx="375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012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64064">
        <p:circle/>
      </p:transition>
    </mc:Choice>
    <mc:Fallback xmlns="">
      <p:transition spd="slow" advClick="0" advTm="64064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 animBg="1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9144000" cy="701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WordArt 16"/>
          <p:cNvSpPr>
            <a:spLocks noChangeArrowheads="1" noChangeShapeType="1" noTextEdit="1"/>
          </p:cNvSpPr>
          <p:nvPr/>
        </p:nvSpPr>
        <p:spPr bwMode="auto">
          <a:xfrm>
            <a:off x="1981200" y="1909763"/>
            <a:ext cx="59436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con </a:t>
            </a:r>
          </a:p>
          <a:p>
            <a:pPr algn="ctr"/>
            <a:r>
              <a:rPr lang="vi-VN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chăm ngoan, học </a:t>
            </a:r>
            <a:r>
              <a:rPr lang="en-US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tốt</a:t>
            </a:r>
            <a:r>
              <a:rPr lang="vi-VN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!</a:t>
            </a:r>
            <a:endParaRPr lang="en-US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7288323"/>
      </p:ext>
    </p:extLst>
  </p:cSld>
  <p:clrMapOvr>
    <a:masterClrMapping/>
  </p:clrMapOvr>
  <p:transition spd="slow" advClick="0" advTm="18289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900" y="27463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6" name="Text Box 5"/>
          <p:cNvSpPr txBox="1">
            <a:spLocks noChangeArrowheads="1"/>
          </p:cNvSpPr>
          <p:nvPr/>
        </p:nvSpPr>
        <p:spPr bwMode="auto">
          <a:xfrm>
            <a:off x="368300" y="3057307"/>
            <a:ext cx="8775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</a:rPr>
              <a:t>TÔI LÀ HỌC SINH LỚP 1 (TIẾT 3 + 4)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7692" y="1821974"/>
            <a:ext cx="87757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en-US" sz="4800" b="1" dirty="0" smtClean="0">
                <a:solidFill>
                  <a:srgbClr val="7030A0"/>
                </a:solidFill>
              </a:rPr>
              <a:t>TIẾNG VIỆT</a:t>
            </a:r>
            <a:endParaRPr lang="en-US" altLang="en-US" sz="4800" b="1" dirty="0">
              <a:solidFill>
                <a:srgbClr val="7030A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230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605"/>
    </mc:Choice>
    <mc:Fallback xmlns="">
      <p:transition spd="slow" advClick="0" advTm="1060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6573" y="4491344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rất  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 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khi được cô giáo khen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235025" y="2540043"/>
            <a:ext cx="1828800" cy="95450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444347" y="2529392"/>
            <a:ext cx="1828800" cy="95450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653669" y="2514600"/>
            <a:ext cx="2227052" cy="95450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747121" y="2730242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hãnh diện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21273" y="2749747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18977" y="2758043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 ích</a:t>
            </a:r>
          </a:p>
        </p:txBody>
      </p:sp>
      <p:sp>
        <p:nvSpPr>
          <p:cNvPr id="4" name="Oval 3"/>
          <p:cNvSpPr/>
          <p:nvPr/>
        </p:nvSpPr>
        <p:spPr>
          <a:xfrm>
            <a:off x="228600" y="1481919"/>
            <a:ext cx="822375" cy="762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46808" y="1570531"/>
            <a:ext cx="385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2903" y="1601225"/>
            <a:ext cx="82117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813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6321">
        <p:split/>
      </p:transition>
    </mc:Choice>
    <mc:Fallback xmlns="">
      <p:transition spd="slow" advClick="0" advTm="66321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8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247 0.00486 L -0.34254 0.07176 C -0.33351 0.08588 -0.32847 0.10694 -0.32847 0.12893 C -0.32847 0.15393 -0.33351 0.17384 -0.34254 0.18796 L -0.38247 0.25486 " pathEditMode="relative" rAng="0" ptsTypes="AAA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1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  <p:bldP spid="10" grpId="0" animBg="1"/>
      <p:bldP spid="11" grpId="0"/>
      <p:bldP spid="11" grpId="1"/>
      <p:bldP spid="12" grpId="0"/>
      <p:bldP spid="13" grpId="0"/>
      <p:bldP spid="4" grpId="0" animBg="1"/>
      <p:bldP spid="2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230" y="304800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Viết câu hoàn thiện ở mục 5 (SHS trang 6)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9B6EB3A-C647-4FC4-9086-0145E4DBF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70" y="1524000"/>
            <a:ext cx="9144000" cy="326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7273038"/>
      </p:ext>
    </p:extLst>
  </p:cSld>
  <p:clrMapOvr>
    <a:masterClrMapping/>
  </p:clrMapOvr>
  <p:transition spd="slow" advClick="0" advTm="27278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4" y="766952"/>
            <a:ext cx="3199638" cy="2186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5" y="3505200"/>
            <a:ext cx="3257550" cy="2345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590" y="642670"/>
            <a:ext cx="3315462" cy="231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580" y="3577590"/>
            <a:ext cx="3243072" cy="2273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val 12"/>
          <p:cNvSpPr/>
          <p:nvPr/>
        </p:nvSpPr>
        <p:spPr>
          <a:xfrm rot="21135162">
            <a:off x="3325901" y="1104538"/>
            <a:ext cx="2030789" cy="6858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 bóng</a:t>
            </a:r>
          </a:p>
        </p:txBody>
      </p:sp>
      <p:sp>
        <p:nvSpPr>
          <p:cNvPr id="14" name="Oval 13"/>
          <p:cNvSpPr/>
          <p:nvPr/>
        </p:nvSpPr>
        <p:spPr>
          <a:xfrm rot="549101">
            <a:off x="3406617" y="2295738"/>
            <a:ext cx="2144571" cy="6858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 sách</a:t>
            </a:r>
          </a:p>
        </p:txBody>
      </p:sp>
      <p:sp>
        <p:nvSpPr>
          <p:cNvPr id="15" name="Oval 14"/>
          <p:cNvSpPr/>
          <p:nvPr/>
        </p:nvSpPr>
        <p:spPr>
          <a:xfrm rot="21126959">
            <a:off x="3503250" y="3545707"/>
            <a:ext cx="2030789" cy="6858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kéo co</a:t>
            </a:r>
          </a:p>
        </p:txBody>
      </p:sp>
      <p:sp>
        <p:nvSpPr>
          <p:cNvPr id="16" name="Oval 15"/>
          <p:cNvSpPr/>
          <p:nvPr/>
        </p:nvSpPr>
        <p:spPr>
          <a:xfrm rot="491139">
            <a:off x="3478901" y="4653036"/>
            <a:ext cx="2030789" cy="6858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</a:p>
        </p:txBody>
      </p:sp>
      <p:sp>
        <p:nvSpPr>
          <p:cNvPr id="17" name="Oval 16"/>
          <p:cNvSpPr/>
          <p:nvPr/>
        </p:nvSpPr>
        <p:spPr>
          <a:xfrm>
            <a:off x="228600" y="37484"/>
            <a:ext cx="822375" cy="762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46808" y="109831"/>
            <a:ext cx="385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84840" y="107486"/>
            <a:ext cx="7831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Quan sát tranh và dùng từ ngữ để nói theo tranh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6B2E586-1D02-4A5A-A540-F49390553078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3288944" y="1143000"/>
            <a:ext cx="308227" cy="16097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E1D1F42-EBFB-458E-A059-ABD43EE73FEC}"/>
              </a:ext>
            </a:extLst>
          </p:cNvPr>
          <p:cNvCxnSpPr>
            <a:cxnSpLocks/>
          </p:cNvCxnSpPr>
          <p:nvPr/>
        </p:nvCxnSpPr>
        <p:spPr>
          <a:xfrm flipH="1">
            <a:off x="5239942" y="2127924"/>
            <a:ext cx="576638" cy="4117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33443A2-4934-4ACF-9D38-B3D7136234E7}"/>
              </a:ext>
            </a:extLst>
          </p:cNvPr>
          <p:cNvCxnSpPr>
            <a:cxnSpLocks/>
          </p:cNvCxnSpPr>
          <p:nvPr/>
        </p:nvCxnSpPr>
        <p:spPr>
          <a:xfrm flipH="1">
            <a:off x="3070476" y="4161658"/>
            <a:ext cx="576638" cy="4117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A9F24FC-474E-4735-BD08-7AF0322E8C86}"/>
              </a:ext>
            </a:extLst>
          </p:cNvPr>
          <p:cNvCxnSpPr>
            <a:cxnSpLocks/>
          </p:cNvCxnSpPr>
          <p:nvPr/>
        </p:nvCxnSpPr>
        <p:spPr>
          <a:xfrm flipH="1">
            <a:off x="5303758" y="4511956"/>
            <a:ext cx="576638" cy="4117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9546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55848">
        <p14:wheelReverse spokes="1"/>
      </p:transition>
    </mc:Choice>
    <mc:Fallback xmlns="">
      <p:transition spd="slow" advClick="0" advTm="5584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0782"/>
            <a:ext cx="8763000" cy="5050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600" y="5181600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 hứng/ các bạn/ rất/ đá bóng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6800" y="5173133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176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6066"/>
    </mc:Choice>
    <mc:Fallback xmlns="">
      <p:transition spd="slow" advClick="0" advTm="460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09800" y="5011550"/>
            <a:ext cx="678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rất/ thú vị/ đọc sách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7400" y="5032359"/>
            <a:ext cx="678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sách rất thú vị.</a:t>
            </a:r>
          </a:p>
        </p:txBody>
      </p:sp>
      <p:pic>
        <p:nvPicPr>
          <p:cNvPr id="8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928"/>
            <a:ext cx="8229599" cy="5028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2707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1578"/>
    </mc:Choice>
    <mc:Fallback xmlns="">
      <p:transition spd="slow" advClick="0" advTm="215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92867" y="5105400"/>
            <a:ext cx="678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vui/ chơi/ rất/ kéo co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92867" y="5105400"/>
            <a:ext cx="678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 kéo co rất vui.</a:t>
            </a:r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40" y="76200"/>
            <a:ext cx="7419360" cy="493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439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102"/>
    </mc:Choice>
    <mc:Fallback xmlns="">
      <p:transition spd="slow" advClick="0" advTm="221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92867" y="5105400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các bạn/ rất/ đẹp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84400" y="5092700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bạn múa rất đẹp.</a:t>
            </a:r>
          </a:p>
        </p:txBody>
      </p:sp>
      <p:pic>
        <p:nvPicPr>
          <p:cNvPr id="8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4638"/>
            <a:ext cx="8229600" cy="4432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6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4109"/>
    </mc:Choice>
    <mc:Fallback xmlns="">
      <p:transition spd="slow" advClick="0" advTm="341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21.2|3|2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16.5|2.9|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8|3.3|3.5|2.5|2.8|2.3|3|2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1|17|2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29.2|3.5|4.1|4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|3.7|18.2|0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10.7|1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11.5|1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11.1|1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5|13.7|3.1|5.9|2.6|2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1346</TotalTime>
  <Words>279</Words>
  <Application>Microsoft Office PowerPoint</Application>
  <PresentationFormat>On-screen Show (4:3)</PresentationFormat>
  <Paragraphs>54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宋体</vt:lpstr>
      <vt:lpstr>Arial</vt:lpstr>
      <vt:lpstr>Arial-SGK-TV</vt:lpstr>
      <vt:lpstr>Calibri</vt:lpstr>
      <vt:lpstr>等线</vt:lpstr>
      <vt:lpstr>Times New Roman</vt:lpstr>
      <vt:lpstr>UTM Avo</vt:lpstr>
      <vt:lpstr>Wingdings</vt:lpstr>
      <vt:lpstr>Office Theme</vt:lpstr>
      <vt:lpstr>PowerPoint Presentation</vt:lpstr>
      <vt:lpstr>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</dc:title>
  <dc:creator>Administrator</dc:creator>
  <cp:lastModifiedBy>VA</cp:lastModifiedBy>
  <cp:revision>158</cp:revision>
  <dcterms:created xsi:type="dcterms:W3CDTF">2006-08-16T00:00:00Z</dcterms:created>
  <dcterms:modified xsi:type="dcterms:W3CDTF">2023-06-02T15:48:53Z</dcterms:modified>
</cp:coreProperties>
</file>