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7" r:id="rId2"/>
    <p:sldId id="312" r:id="rId3"/>
    <p:sldId id="319" r:id="rId4"/>
    <p:sldId id="320" r:id="rId5"/>
    <p:sldId id="332" r:id="rId6"/>
    <p:sldId id="334" r:id="rId7"/>
    <p:sldId id="321" r:id="rId8"/>
    <p:sldId id="322" r:id="rId9"/>
    <p:sldId id="323" r:id="rId10"/>
    <p:sldId id="341" r:id="rId11"/>
    <p:sldId id="342" r:id="rId12"/>
    <p:sldId id="343" r:id="rId13"/>
    <p:sldId id="324" r:id="rId14"/>
    <p:sldId id="345" r:id="rId15"/>
    <p:sldId id="325" r:id="rId16"/>
    <p:sldId id="344" r:id="rId17"/>
    <p:sldId id="326" r:id="rId18"/>
    <p:sldId id="337" r:id="rId19"/>
    <p:sldId id="338" r:id="rId20"/>
    <p:sldId id="339" r:id="rId21"/>
    <p:sldId id="330" r:id="rId22"/>
    <p:sldId id="340" r:id="rId23"/>
    <p:sldId id="306" r:id="rId24"/>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7CB"/>
    <a:srgbClr val="AD27B7"/>
    <a:srgbClr val="BD8E79"/>
    <a:srgbClr val="B37D65"/>
    <a:srgbClr val="8F5D47"/>
    <a:srgbClr val="B43C00"/>
    <a:srgbClr val="D24CDC"/>
    <a:srgbClr val="F3CEF6"/>
    <a:srgbClr val="A521AF"/>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306" y="9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5/15/2022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nối tiếp câu, khổ thơ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0789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6867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 phát</a:t>
            </a:r>
            <a:r>
              <a:rPr lang="en-US" baseline="0" smtClean="0"/>
              <a:t> hiện từ cùng vần xong, GV hỏi hai chữ đó cùng vần gì?</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GD cho HS biết</a:t>
            </a:r>
            <a:r>
              <a:rPr lang="en-US" baseline="0" smtClean="0"/>
              <a:t> nghề nào cũng cao quý…</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6389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tự</a:t>
            </a:r>
            <a:r>
              <a:rPr lang="en-US" baseline="0" smtClean="0"/>
              <a:t> nói về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60395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5/15/2022</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3448454" y="2869488"/>
            <a:ext cx="5467912"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2126371" y="2812695"/>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063311" y="757847"/>
            <a:ext cx="10125514"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2167432" y="2883519"/>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smtClean="0">
                <a:solidFill>
                  <a:schemeClr val="bg1"/>
                </a:solidFill>
                <a:latin typeface="Arial Rounded MT Bold" pitchFamily="34" charset="0"/>
                <a:ea typeface="Arial-Rounded" pitchFamily="34" charset="0"/>
                <a:cs typeface="Times New Roman" pitchFamily="18" charset="0"/>
              </a:rPr>
              <a:t>5</a:t>
            </a:r>
            <a:endParaRPr lang="en-US" sz="39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925174" y="3052120"/>
            <a:ext cx="6826838" cy="772949"/>
          </a:xfrm>
          <a:prstGeom prst="rect">
            <a:avLst/>
          </a:prstGeom>
          <a:noFill/>
        </p:spPr>
        <p:txBody>
          <a:bodyPr wrap="square" lIns="110154" tIns="55077" rIns="110154" bIns="55077" rtlCol="0">
            <a:spAutoFit/>
          </a:bodyPr>
          <a:lstStyle/>
          <a:p>
            <a:pPr algn="ctr"/>
            <a:r>
              <a:rPr lang="en-US" sz="4300" b="1" smtClean="0">
                <a:solidFill>
                  <a:srgbClr val="A71FB1"/>
                </a:solidFill>
                <a:latin typeface="Arial-Rounded" pitchFamily="34" charset="0"/>
                <a:ea typeface="Arial-Rounded" pitchFamily="34" charset="0"/>
                <a:cs typeface="Arial-Rounded" pitchFamily="34" charset="0"/>
              </a:rPr>
              <a:t>NHỚ ƠN</a:t>
            </a:r>
            <a:endParaRPr lang="en-US" sz="43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5261001" y="4206782"/>
            <a:ext cx="2155184" cy="1817913"/>
          </a:xfrm>
          <a:prstGeom prst="rect">
            <a:avLst/>
          </a:prstGeom>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m</a:t>
            </a:r>
            <a:r>
              <a:rPr lang="en-US" sz="4800" smtClean="0">
                <a:solidFill>
                  <a:srgbClr val="FF0000"/>
                </a:solidFill>
                <a:latin typeface="Arial" pitchFamily="34" charset="0"/>
                <a:cs typeface="Arial" pitchFamily="34" charset="0"/>
              </a:rPr>
              <a:t>ò</a:t>
            </a:r>
            <a:r>
              <a:rPr lang="en-US" sz="4800" smtClean="0">
                <a:solidFill>
                  <a:srgbClr val="FF0000"/>
                </a:solidFill>
                <a:latin typeface="Arial" pitchFamily="34" charset="0"/>
                <a:cs typeface="Arial" pitchFamily="34" charset="0"/>
              </a:rPr>
              <a:t>:</a:t>
            </a:r>
            <a:endParaRPr lang="en-US" sz="4800">
              <a:latin typeface="Arial" pitchFamily="34" charset="0"/>
              <a:cs typeface="Arial" pitchFamily="34" charset="0"/>
            </a:endParaRPr>
          </a:p>
        </p:txBody>
      </p:sp>
      <p:sp>
        <p:nvSpPr>
          <p:cNvPr id="5" name="Title 1"/>
          <p:cNvSpPr txBox="1">
            <a:spLocks/>
          </p:cNvSpPr>
          <p:nvPr/>
        </p:nvSpPr>
        <p:spPr>
          <a:xfrm>
            <a:off x="3046413" y="680605"/>
            <a:ext cx="9142412"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sờ tìm vật mà không nhìn thấy.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Ai còn nhớ cảnh mò cua bắt ốc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 y="2362200"/>
            <a:ext cx="7353684" cy="41364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uổi thơ bạn hay mò cua bắt ốc như... - Tuổi Thơ Quá Dữ Dộ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uổi thơ bạn hay mò cua bắt ốc như... - Tuổi Thơ Quá Dữ Dộ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337" y="3279198"/>
            <a:ext cx="47658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s</a:t>
            </a:r>
            <a:r>
              <a:rPr lang="en-US" sz="4800" smtClean="0">
                <a:solidFill>
                  <a:srgbClr val="FF0000"/>
                </a:solidFill>
                <a:latin typeface="Arial" pitchFamily="34" charset="0"/>
                <a:cs typeface="Arial" pitchFamily="34" charset="0"/>
              </a:rPr>
              <a:t>ang </a:t>
            </a:r>
            <a:r>
              <a:rPr lang="en-US" sz="4800" smtClean="0">
                <a:solidFill>
                  <a:srgbClr val="FF0000"/>
                </a:solidFill>
                <a:latin typeface="Arial" pitchFamily="34" charset="0"/>
                <a:cs typeface="Arial" pitchFamily="34" charset="0"/>
              </a:rPr>
              <a:t>đò:</a:t>
            </a:r>
            <a:endParaRPr lang="en-US" sz="4800">
              <a:latin typeface="Arial" pitchFamily="34" charset="0"/>
              <a:cs typeface="Arial" pitchFamily="34" charset="0"/>
            </a:endParaRPr>
          </a:p>
        </p:txBody>
      </p:sp>
      <p:sp>
        <p:nvSpPr>
          <p:cNvPr id="5" name="Title 1"/>
          <p:cNvSpPr txBox="1">
            <a:spLocks/>
          </p:cNvSpPr>
          <p:nvPr/>
        </p:nvSpPr>
        <p:spPr>
          <a:xfrm>
            <a:off x="4366957" y="6806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sang sông bằng đò.</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Những cô gái Cần Thơ ra Hà Nội chèo đò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2" y="2019300"/>
            <a:ext cx="7239000" cy="44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47916" y="7620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t</a:t>
            </a:r>
            <a:r>
              <a:rPr lang="en-US" sz="4800" smtClean="0">
                <a:solidFill>
                  <a:srgbClr val="FF0000"/>
                </a:solidFill>
                <a:latin typeface="Arial" pitchFamily="34" charset="0"/>
                <a:cs typeface="Arial" pitchFamily="34" charset="0"/>
              </a:rPr>
              <a:t>rồng </a:t>
            </a:r>
            <a:r>
              <a:rPr lang="en-US" sz="4800" smtClean="0">
                <a:solidFill>
                  <a:srgbClr val="FF0000"/>
                </a:solidFill>
                <a:latin typeface="Arial" pitchFamily="34" charset="0"/>
                <a:cs typeface="Arial" pitchFamily="34" charset="0"/>
              </a:rPr>
              <a:t>trọt:</a:t>
            </a:r>
            <a:endParaRPr lang="en-US" sz="4800">
              <a:latin typeface="Arial" pitchFamily="34" charset="0"/>
              <a:cs typeface="Arial" pitchFamily="34" charset="0"/>
            </a:endParaRPr>
          </a:p>
        </p:txBody>
      </p:sp>
      <p:sp>
        <p:nvSpPr>
          <p:cNvPr id="5" name="Title 1"/>
          <p:cNvSpPr txBox="1">
            <a:spLocks/>
          </p:cNvSpPr>
          <p:nvPr/>
        </p:nvSpPr>
        <p:spPr>
          <a:xfrm>
            <a:off x="5357557" y="7568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trồng cây.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VGP News :. | Thủ tướng chỉ thị: Cả nước chung sức, đồng lòng trồng mới 1  tỷ cây xanh | BÁO ĐIỆN TỬ CHÍNH PHỦ NƯỚC CHXHC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0912"/>
            <a:ext cx="6148482" cy="40989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Giuộc: Giá rau màu tăng, nông dân phấn khởi « Đài Phát thanh và Truyền  hình Long 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482" y="2720912"/>
            <a:ext cx="6159678" cy="40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5171786" y="5778165"/>
            <a:ext cx="2082258" cy="803667"/>
          </a:xfrm>
          <a:prstGeom prst="rect">
            <a:avLst/>
          </a:prstGeom>
        </p:spPr>
      </p:pic>
      <p:grpSp>
        <p:nvGrpSpPr>
          <p:cNvPr id="12" name="Group 11"/>
          <p:cNvGrpSpPr/>
          <p:nvPr/>
        </p:nvGrpSpPr>
        <p:grpSpPr>
          <a:xfrm>
            <a:off x="1293812" y="381000"/>
            <a:ext cx="11913831" cy="6511635"/>
            <a:chOff x="1293812" y="381000"/>
            <a:chExt cx="11913831" cy="6511635"/>
          </a:xfrm>
        </p:grpSpPr>
        <p:sp>
          <p:nvSpPr>
            <p:cNvPr id="20" name="TextBox 1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21" name="Group 20"/>
            <p:cNvGrpSpPr/>
            <p:nvPr/>
          </p:nvGrpSpPr>
          <p:grpSpPr>
            <a:xfrm>
              <a:off x="1293812" y="1071637"/>
              <a:ext cx="11913831" cy="5820998"/>
              <a:chOff x="1293812" y="1071637"/>
              <a:chExt cx="11913831" cy="5820998"/>
            </a:xfrm>
          </p:grpSpPr>
          <p:sp>
            <p:nvSpPr>
              <p:cNvPr id="22" name="TextBox 2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3" name="TextBox 2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4" name="TextBox 23"/>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a:t>
                </a:r>
                <a:r>
                  <a:rPr lang="en-US" sz="3600">
                    <a:latin typeface="Arial" pitchFamily="34" charset="0"/>
                    <a:ea typeface="Arial-Rounded" pitchFamily="34" charset="0"/>
                    <a:cs typeface="Arial" pitchFamily="34" charset="0"/>
                  </a:rPr>
                  <a:t>d</a:t>
                </a:r>
                <a:r>
                  <a:rPr lang="en-US" sz="3600" smtClean="0">
                    <a:latin typeface="Arial" pitchFamily="34" charset="0"/>
                    <a:ea typeface="Arial-Rounded" pitchFamily="34" charset="0"/>
                    <a:cs typeface="Arial" pitchFamily="34" charset="0"/>
                  </a:rPr>
                  <a:t>ao</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1729808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playb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1012" y="228600"/>
            <a:ext cx="8458200" cy="6343650"/>
          </a:xfrm>
          <a:prstGeom prst="rect">
            <a:avLst/>
          </a:prstGeom>
        </p:spPr>
      </p:pic>
    </p:spTree>
    <p:extLst>
      <p:ext uri="{BB962C8B-B14F-4D97-AF65-F5344CB8AC3E}">
        <p14:creationId xmlns:p14="http://schemas.microsoft.com/office/powerpoint/2010/main" val="118893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3812" y="955965"/>
            <a:ext cx="10895013" cy="5885411"/>
            <a:chOff x="1293812" y="381000"/>
            <a:chExt cx="10895013" cy="5885411"/>
          </a:xfrm>
        </p:grpSpPr>
        <p:sp>
          <p:nvSpPr>
            <p:cNvPr id="10" name="TextBox 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1" name="Group 10"/>
            <p:cNvGrpSpPr/>
            <p:nvPr/>
          </p:nvGrpSpPr>
          <p:grpSpPr>
            <a:xfrm>
              <a:off x="1293812" y="1071637"/>
              <a:ext cx="10895013" cy="5194774"/>
              <a:chOff x="1293812" y="1071637"/>
              <a:chExt cx="10895013" cy="5194774"/>
            </a:xfrm>
          </p:grpSpPr>
          <p:sp>
            <p:nvSpPr>
              <p:cNvPr id="12" name="TextBox 1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3" name="TextBox 1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grpSp>
      </p:grpSp>
      <p:sp>
        <p:nvSpPr>
          <p:cNvPr id="5" name="Oval 4"/>
          <p:cNvSpPr/>
          <p:nvPr/>
        </p:nvSpPr>
        <p:spPr>
          <a:xfrm>
            <a:off x="87723" y="2286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3</a:t>
            </a:r>
          </a:p>
        </p:txBody>
      </p:sp>
      <p:sp>
        <p:nvSpPr>
          <p:cNvPr id="6" name="TextBox 5"/>
          <p:cNvSpPr txBox="1"/>
          <p:nvPr/>
        </p:nvSpPr>
        <p:spPr>
          <a:xfrm>
            <a:off x="923397" y="347662"/>
            <a:ext cx="10960708" cy="584689"/>
          </a:xfrm>
          <a:prstGeom prst="rect">
            <a:avLst/>
          </a:prstGeom>
          <a:noFill/>
        </p:spPr>
        <p:txBody>
          <a:bodyPr wrap="square" lIns="121833" tIns="60917" rIns="121833" bIns="60917" rtlCol="0">
            <a:spAutoFit/>
          </a:bodyPr>
          <a:lstStyle/>
          <a:p>
            <a:pPr algn="just"/>
            <a:r>
              <a:rPr lang="en-US" sz="3000" b="1">
                <a:latin typeface="Arial" pitchFamily="34" charset="0"/>
                <a:ea typeface="Arial-Rounded" pitchFamily="34" charset="0"/>
                <a:cs typeface="Arial" pitchFamily="34" charset="0"/>
              </a:rPr>
              <a:t>Tìm </a:t>
            </a:r>
            <a:r>
              <a:rPr lang="en-US" sz="3000" b="1" smtClean="0">
                <a:latin typeface="Arial" pitchFamily="34" charset="0"/>
                <a:ea typeface="Arial-Rounded" pitchFamily="34" charset="0"/>
                <a:cs typeface="Arial" pitchFamily="34" charset="0"/>
              </a:rPr>
              <a:t>ở cuối các dòng thơ những tiếng cùng vần với nhau</a:t>
            </a:r>
            <a:endParaRPr lang="en-US" sz="3000" b="1">
              <a:latin typeface="Arial" pitchFamily="34" charset="0"/>
              <a:ea typeface="Arial-Rounded" pitchFamily="34" charset="0"/>
              <a:cs typeface="Arial" pitchFamily="34" charset="0"/>
            </a:endParaRPr>
          </a:p>
        </p:txBody>
      </p:sp>
      <p:sp>
        <p:nvSpPr>
          <p:cNvPr id="2" name="Rectangle 1"/>
          <p:cNvSpPr/>
          <p:nvPr/>
        </p:nvSpPr>
        <p:spPr>
          <a:xfrm>
            <a:off x="4531196" y="3299839"/>
            <a:ext cx="759140" cy="677086"/>
          </a:xfrm>
          <a:prstGeom prst="rect">
            <a:avLst/>
          </a:prstGeom>
        </p:spPr>
        <p:txBody>
          <a:bodyPr wrap="none" lIns="121899" tIns="60949" rIns="121899" bIns="60949">
            <a:spAutoFit/>
          </a:bodyPr>
          <a:lstStyle/>
          <a:p>
            <a:r>
              <a:rPr lang="en-US" sz="3600" smtClean="0">
                <a:solidFill>
                  <a:srgbClr val="FF0000"/>
                </a:solidFill>
                <a:latin typeface="Arial" pitchFamily="34" charset="0"/>
                <a:ea typeface="Arial-Rounded" pitchFamily="34" charset="0"/>
                <a:cs typeface="Arial" pitchFamily="34" charset="0"/>
              </a:rPr>
              <a:t>ao</a:t>
            </a:r>
            <a:endParaRPr lang="en-US" sz="3600">
              <a:solidFill>
                <a:srgbClr val="FF0000"/>
              </a:solidFill>
            </a:endParaRPr>
          </a:p>
        </p:txBody>
      </p:sp>
      <p:sp>
        <p:nvSpPr>
          <p:cNvPr id="17" name="Rectangle 16"/>
          <p:cNvSpPr/>
          <p:nvPr/>
        </p:nvSpPr>
        <p:spPr>
          <a:xfrm>
            <a:off x="4498523" y="4399219"/>
            <a:ext cx="989972" cy="677086"/>
          </a:xfrm>
          <a:prstGeom prst="rect">
            <a:avLst/>
          </a:prstGeom>
        </p:spPr>
        <p:txBody>
          <a:bodyPr wrap="none" lIns="121899" tIns="60949" rIns="121899" bIns="60949">
            <a:spAutoFit/>
          </a:bodyPr>
          <a:lstStyle/>
          <a:p>
            <a:r>
              <a:rPr lang="en-US" sz="3600" smtClean="0">
                <a:solidFill>
                  <a:srgbClr val="0070C0"/>
                </a:solidFill>
                <a:latin typeface="Arial" pitchFamily="34" charset="0"/>
                <a:ea typeface="Arial-Rounded" pitchFamily="34" charset="0"/>
                <a:cs typeface="Arial" pitchFamily="34" charset="0"/>
              </a:rPr>
              <a:t>gốc</a:t>
            </a:r>
            <a:endParaRPr lang="en-US" sz="3600">
              <a:solidFill>
                <a:srgbClr val="0070C0"/>
              </a:solidFill>
            </a:endParaRPr>
          </a:p>
        </p:txBody>
      </p:sp>
      <p:sp>
        <p:nvSpPr>
          <p:cNvPr id="22" name="Rectangle 21"/>
          <p:cNvSpPr/>
          <p:nvPr/>
        </p:nvSpPr>
        <p:spPr>
          <a:xfrm>
            <a:off x="4480357" y="2212633"/>
            <a:ext cx="1425989" cy="677086"/>
          </a:xfrm>
          <a:prstGeom prst="rect">
            <a:avLst/>
          </a:prstGeom>
        </p:spPr>
        <p:txBody>
          <a:bodyPr wrap="none" lIns="121899" tIns="60949" rIns="121899" bIns="60949">
            <a:spAutoFit/>
          </a:bodyPr>
          <a:lstStyle/>
          <a:p>
            <a:r>
              <a:rPr lang="en-US" sz="3600" smtClean="0">
                <a:solidFill>
                  <a:srgbClr val="FFC000"/>
                </a:solidFill>
                <a:latin typeface="Arial" pitchFamily="34" charset="0"/>
                <a:ea typeface="Arial-Rounded" pitchFamily="34" charset="0"/>
                <a:cs typeface="Arial" pitchFamily="34" charset="0"/>
              </a:rPr>
              <a:t>ruộng</a:t>
            </a:r>
            <a:endParaRPr lang="en-US" sz="3600">
              <a:solidFill>
                <a:srgbClr val="FFC000"/>
              </a:solidFill>
            </a:endParaRPr>
          </a:p>
        </p:txBody>
      </p:sp>
      <p:sp>
        <p:nvSpPr>
          <p:cNvPr id="15" name="Rectangle 14"/>
          <p:cNvSpPr/>
          <p:nvPr/>
        </p:nvSpPr>
        <p:spPr>
          <a:xfrm>
            <a:off x="3522675" y="2751023"/>
            <a:ext cx="1656821" cy="677086"/>
          </a:xfrm>
          <a:prstGeom prst="rect">
            <a:avLst/>
          </a:prstGeom>
        </p:spPr>
        <p:txBody>
          <a:bodyPr wrap="none" lIns="121899" tIns="60949" rIns="121899" bIns="60949">
            <a:spAutoFit/>
          </a:bodyPr>
          <a:lstStyle/>
          <a:p>
            <a:r>
              <a:rPr lang="en-US" sz="3600" smtClean="0">
                <a:solidFill>
                  <a:srgbClr val="FFC000"/>
                </a:solidFill>
                <a:latin typeface="Arial" pitchFamily="34" charset="0"/>
                <a:ea typeface="Arial-Rounded" pitchFamily="34" charset="0"/>
                <a:cs typeface="Arial" pitchFamily="34" charset="0"/>
              </a:rPr>
              <a:t>muống</a:t>
            </a:r>
            <a:endParaRPr lang="en-US" sz="3600">
              <a:solidFill>
                <a:srgbClr val="FFC000"/>
              </a:solidFill>
            </a:endParaRPr>
          </a:p>
        </p:txBody>
      </p:sp>
      <p:sp>
        <p:nvSpPr>
          <p:cNvPr id="16" name="Rectangle 15"/>
          <p:cNvSpPr/>
          <p:nvPr/>
        </p:nvSpPr>
        <p:spPr>
          <a:xfrm>
            <a:off x="3760145" y="3851565"/>
            <a:ext cx="1015620" cy="677086"/>
          </a:xfrm>
          <a:prstGeom prst="rect">
            <a:avLst/>
          </a:prstGeom>
        </p:spPr>
        <p:txBody>
          <a:bodyPr wrap="none" lIns="121899" tIns="60949" rIns="121899" bIns="60949">
            <a:spAutoFit/>
          </a:bodyPr>
          <a:lstStyle/>
          <a:p>
            <a:r>
              <a:rPr lang="en-US" sz="3600" smtClean="0">
                <a:solidFill>
                  <a:srgbClr val="FF0000"/>
                </a:solidFill>
                <a:latin typeface="Arial" pitchFamily="34" charset="0"/>
                <a:ea typeface="Arial-Rounded" pitchFamily="34" charset="0"/>
                <a:cs typeface="Arial" pitchFamily="34" charset="0"/>
              </a:rPr>
              <a:t>đào</a:t>
            </a:r>
            <a:endParaRPr lang="en-US" sz="3600">
              <a:solidFill>
                <a:srgbClr val="FF0000"/>
              </a:solidFill>
            </a:endParaRPr>
          </a:p>
        </p:txBody>
      </p:sp>
      <p:sp>
        <p:nvSpPr>
          <p:cNvPr id="18" name="Rectangle 17"/>
          <p:cNvSpPr/>
          <p:nvPr/>
        </p:nvSpPr>
        <p:spPr>
          <a:xfrm>
            <a:off x="3728433" y="4951122"/>
            <a:ext cx="733492" cy="677086"/>
          </a:xfrm>
          <a:prstGeom prst="rect">
            <a:avLst/>
          </a:prstGeom>
        </p:spPr>
        <p:txBody>
          <a:bodyPr wrap="none" lIns="121899" tIns="60949" rIns="121899" bIns="60949">
            <a:spAutoFit/>
          </a:bodyPr>
          <a:lstStyle/>
          <a:p>
            <a:r>
              <a:rPr lang="en-US" sz="3600" smtClean="0">
                <a:solidFill>
                  <a:srgbClr val="0070C0"/>
                </a:solidFill>
                <a:latin typeface="Arial" pitchFamily="34" charset="0"/>
                <a:ea typeface="Arial-Rounded" pitchFamily="34" charset="0"/>
                <a:cs typeface="Arial" pitchFamily="34" charset="0"/>
              </a:rPr>
              <a:t>ốc</a:t>
            </a:r>
            <a:endParaRPr lang="en-US" sz="3600">
              <a:solidFill>
                <a:srgbClr val="0070C0"/>
              </a:solidFill>
            </a:endParaRPr>
          </a:p>
        </p:txBody>
      </p:sp>
      <p:sp>
        <p:nvSpPr>
          <p:cNvPr id="19" name="Rectangle 18"/>
          <p:cNvSpPr/>
          <p:nvPr/>
        </p:nvSpPr>
        <p:spPr>
          <a:xfrm>
            <a:off x="4134226" y="5488336"/>
            <a:ext cx="887380" cy="677086"/>
          </a:xfrm>
          <a:prstGeom prst="rect">
            <a:avLst/>
          </a:prstGeom>
        </p:spPr>
        <p:txBody>
          <a:bodyPr wrap="none" lIns="121899" tIns="60949" rIns="121899" bIns="60949">
            <a:spAutoFit/>
          </a:bodyPr>
          <a:lstStyle/>
          <a:p>
            <a:r>
              <a:rPr lang="en-US" sz="3600" smtClean="0">
                <a:solidFill>
                  <a:srgbClr val="BF27CB"/>
                </a:solidFill>
                <a:latin typeface="Arial" pitchFamily="34" charset="0"/>
                <a:ea typeface="Arial-Rounded" pitchFamily="34" charset="0"/>
                <a:cs typeface="Arial" pitchFamily="34" charset="0"/>
              </a:rPr>
              <a:t>mò</a:t>
            </a:r>
            <a:endParaRPr lang="en-US" sz="3600">
              <a:solidFill>
                <a:srgbClr val="BF27CB"/>
              </a:solidFill>
            </a:endParaRPr>
          </a:p>
        </p:txBody>
      </p:sp>
      <p:sp>
        <p:nvSpPr>
          <p:cNvPr id="20" name="Rectangle 19"/>
          <p:cNvSpPr/>
          <p:nvPr/>
        </p:nvSpPr>
        <p:spPr>
          <a:xfrm>
            <a:off x="7606646" y="3408220"/>
            <a:ext cx="759140" cy="677086"/>
          </a:xfrm>
          <a:prstGeom prst="rect">
            <a:avLst/>
          </a:prstGeom>
        </p:spPr>
        <p:txBody>
          <a:bodyPr wrap="none" lIns="121899" tIns="60949" rIns="121899" bIns="60949">
            <a:spAutoFit/>
          </a:bodyPr>
          <a:lstStyle/>
          <a:p>
            <a:r>
              <a:rPr lang="en-US" sz="3600" smtClean="0">
                <a:solidFill>
                  <a:srgbClr val="BF27CB"/>
                </a:solidFill>
                <a:latin typeface="Arial" pitchFamily="34" charset="0"/>
                <a:ea typeface="Arial-Rounded" pitchFamily="34" charset="0"/>
                <a:cs typeface="Arial" pitchFamily="34" charset="0"/>
              </a:rPr>
              <a:t>đò</a:t>
            </a:r>
            <a:endParaRPr lang="en-US" sz="3600">
              <a:solidFill>
                <a:srgbClr val="BF27CB"/>
              </a:solidFill>
            </a:endParaRPr>
          </a:p>
        </p:txBody>
      </p:sp>
      <p:sp>
        <p:nvSpPr>
          <p:cNvPr id="21" name="Rectangle 20"/>
          <p:cNvSpPr/>
          <p:nvPr/>
        </p:nvSpPr>
        <p:spPr>
          <a:xfrm>
            <a:off x="9748382" y="5047277"/>
            <a:ext cx="989972" cy="677086"/>
          </a:xfrm>
          <a:prstGeom prst="rect">
            <a:avLst/>
          </a:prstGeom>
        </p:spPr>
        <p:txBody>
          <a:bodyPr wrap="none" lIns="121899" tIns="60949" rIns="121899" bIns="60949">
            <a:spAutoFit/>
          </a:bodyPr>
          <a:lstStyle/>
          <a:p>
            <a:r>
              <a:rPr lang="en-US" sz="3600" smtClean="0">
                <a:solidFill>
                  <a:schemeClr val="accent2">
                    <a:lumMod val="75000"/>
                  </a:schemeClr>
                </a:solidFill>
                <a:latin typeface="Arial" pitchFamily="34" charset="0"/>
                <a:ea typeface="Arial-Rounded" pitchFamily="34" charset="0"/>
                <a:cs typeface="Arial" pitchFamily="34" charset="0"/>
              </a:rPr>
              <a:t>dây</a:t>
            </a:r>
            <a:endParaRPr lang="en-US" sz="3600">
              <a:solidFill>
                <a:schemeClr val="accent2">
                  <a:lumMod val="75000"/>
                </a:schemeClr>
              </a:solidFill>
            </a:endParaRPr>
          </a:p>
        </p:txBody>
      </p:sp>
      <p:sp>
        <p:nvSpPr>
          <p:cNvPr id="23" name="Rectangle 22"/>
          <p:cNvSpPr/>
          <p:nvPr/>
        </p:nvSpPr>
        <p:spPr>
          <a:xfrm>
            <a:off x="9427918" y="5597657"/>
            <a:ext cx="964324" cy="677086"/>
          </a:xfrm>
          <a:prstGeom prst="rect">
            <a:avLst/>
          </a:prstGeom>
        </p:spPr>
        <p:txBody>
          <a:bodyPr wrap="none" lIns="121899" tIns="60949" rIns="121899" bIns="60949">
            <a:spAutoFit/>
          </a:bodyPr>
          <a:lstStyle/>
          <a:p>
            <a:r>
              <a:rPr lang="en-US" sz="3600">
                <a:solidFill>
                  <a:schemeClr val="accent2">
                    <a:lumMod val="75000"/>
                  </a:schemeClr>
                </a:solidFill>
                <a:latin typeface="Arial" pitchFamily="34" charset="0"/>
                <a:ea typeface="Arial-Rounded" pitchFamily="34" charset="0"/>
                <a:cs typeface="Arial" pitchFamily="34" charset="0"/>
              </a:rPr>
              <a:t>c</a:t>
            </a:r>
            <a:r>
              <a:rPr lang="en-US" sz="3600" smtClean="0">
                <a:solidFill>
                  <a:schemeClr val="accent2">
                    <a:lumMod val="75000"/>
                  </a:schemeClr>
                </a:solidFill>
                <a:latin typeface="Arial" pitchFamily="34" charset="0"/>
                <a:ea typeface="Arial-Rounded" pitchFamily="34" charset="0"/>
                <a:cs typeface="Arial" pitchFamily="34" charset="0"/>
              </a:rPr>
              <a:t>ây</a:t>
            </a:r>
            <a:endParaRPr lang="en-US" sz="3600">
              <a:solidFill>
                <a:schemeClr val="accent2">
                  <a:lumMod val="75000"/>
                </a:schemeClr>
              </a:solidFill>
            </a:endParaRPr>
          </a:p>
        </p:txBody>
      </p:sp>
    </p:spTree>
    <p:extLst>
      <p:ext uri="{BB962C8B-B14F-4D97-AF65-F5344CB8AC3E}">
        <p14:creationId xmlns:p14="http://schemas.microsoft.com/office/powerpoint/2010/main" val="1616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2" grpId="0"/>
      <p:bldP spid="15" grpId="0"/>
      <p:bldP spid="16" grpId="0"/>
      <p:bldP spid="18" grpId="0"/>
      <p:bldP spid="19" grpId="0"/>
      <p:bldP spid="20" grpId="0"/>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46952" y="2461310"/>
            <a:ext cx="2597927" cy="788397"/>
          </a:xfrm>
          <a:prstGeom prst="rect">
            <a:avLst/>
          </a:prstGeom>
          <a:noFill/>
        </p:spPr>
        <p:txBody>
          <a:bodyPr wrap="square" lIns="110213" tIns="55106" rIns="110213" bIns="55106" rtlCol="0">
            <a:spAutoFit/>
          </a:bodyPr>
          <a:lstStyle/>
          <a:p>
            <a:pPr algn="ctr"/>
            <a:r>
              <a:rPr lang="en-US" altLang="zh-CN" sz="4400" b="1" smtClean="0">
                <a:solidFill>
                  <a:srgbClr val="FF0000"/>
                </a:solidFill>
                <a:latin typeface="Arial" panose="020B0604020202020204" pitchFamily="34" charset="0"/>
                <a:ea typeface="方正粗圆_GBK" pitchFamily="65" charset="-122"/>
                <a:cs typeface="Arial" panose="020B0604020202020204" pitchFamily="34" charset="0"/>
              </a:rPr>
              <a:t>Tiết 2</a:t>
            </a:r>
            <a:endParaRPr lang="zh-CN" altLang="en-US" sz="4400" b="1" dirty="0">
              <a:solidFill>
                <a:srgbClr val="FF0000"/>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39272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7723"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4</a:t>
            </a:r>
          </a:p>
        </p:txBody>
      </p:sp>
      <p:sp>
        <p:nvSpPr>
          <p:cNvPr id="6" name="TextBox 5"/>
          <p:cNvSpPr txBox="1"/>
          <p:nvPr/>
        </p:nvSpPr>
        <p:spPr>
          <a:xfrm>
            <a:off x="923397" y="271463"/>
            <a:ext cx="34442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Trả lời câu hỏi</a:t>
            </a:r>
          </a:p>
        </p:txBody>
      </p:sp>
      <p:grpSp>
        <p:nvGrpSpPr>
          <p:cNvPr id="12" name="Group 11"/>
          <p:cNvGrpSpPr/>
          <p:nvPr/>
        </p:nvGrpSpPr>
        <p:grpSpPr>
          <a:xfrm>
            <a:off x="1293812" y="381000"/>
            <a:ext cx="11913831" cy="6511635"/>
            <a:chOff x="1293812" y="381000"/>
            <a:chExt cx="11913831" cy="6511635"/>
          </a:xfrm>
        </p:grpSpPr>
        <p:sp>
          <p:nvSpPr>
            <p:cNvPr id="13" name="TextBox 1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22" name="Group 21"/>
            <p:cNvGrpSpPr/>
            <p:nvPr/>
          </p:nvGrpSpPr>
          <p:grpSpPr>
            <a:xfrm>
              <a:off x="1293812" y="1071637"/>
              <a:ext cx="11913831" cy="5820998"/>
              <a:chOff x="1293812" y="1071637"/>
              <a:chExt cx="11913831" cy="5820998"/>
            </a:xfrm>
          </p:grpSpPr>
          <p:sp>
            <p:nvSpPr>
              <p:cNvPr id="23" name="TextBox 22"/>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a:t>
                </a:r>
                <a:r>
                  <a:rPr lang="en-US" sz="3600">
                    <a:latin typeface="Arial" pitchFamily="34" charset="0"/>
                    <a:ea typeface="Arial-Rounded" pitchFamily="34" charset="0"/>
                    <a:cs typeface="Arial" pitchFamily="34" charset="0"/>
                  </a:rPr>
                  <a:t>d</a:t>
                </a:r>
                <a:r>
                  <a:rPr lang="en-US" sz="3600" smtClean="0">
                    <a:latin typeface="Arial" pitchFamily="34" charset="0"/>
                    <a:ea typeface="Arial-Rounded" pitchFamily="34" charset="0"/>
                    <a:cs typeface="Arial" pitchFamily="34" charset="0"/>
                  </a:rPr>
                  <a:t>ao</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3149788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9707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3051933"/>
            <a:ext cx="11333395" cy="2891065"/>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3200" b="1" smtClean="0">
                <a:solidFill>
                  <a:srgbClr val="865B3E"/>
                </a:solidFill>
                <a:latin typeface="Arial" panose="020B0604020202020204" pitchFamily="34" charset="0"/>
                <a:cs typeface="Arial" panose="020B0604020202020204" pitchFamily="34" charset="0"/>
              </a:rPr>
              <a:t>Bài đồng </a:t>
            </a:r>
            <a:r>
              <a:rPr lang="en-US" sz="3200" b="1">
                <a:solidFill>
                  <a:srgbClr val="865B3E"/>
                </a:solidFill>
                <a:latin typeface="Arial" panose="020B0604020202020204" pitchFamily="34" charset="0"/>
                <a:cs typeface="Arial" panose="020B0604020202020204" pitchFamily="34" charset="0"/>
              </a:rPr>
              <a:t>d</a:t>
            </a:r>
            <a:r>
              <a:rPr lang="en-US" sz="3200" b="1" smtClean="0">
                <a:solidFill>
                  <a:srgbClr val="865B3E"/>
                </a:solidFill>
                <a:latin typeface="Arial" panose="020B0604020202020204" pitchFamily="34" charset="0"/>
                <a:cs typeface="Arial" panose="020B0604020202020204" pitchFamily="34" charset="0"/>
              </a:rPr>
              <a:t>ao </a:t>
            </a:r>
            <a:r>
              <a:rPr lang="en-US" sz="3200" b="1" smtClean="0">
                <a:solidFill>
                  <a:srgbClr val="865B3E"/>
                </a:solidFill>
                <a:latin typeface="Arial" panose="020B0604020202020204" pitchFamily="34" charset="0"/>
                <a:cs typeface="Arial" panose="020B0604020202020204" pitchFamily="34" charset="0"/>
              </a:rPr>
              <a:t>nhắc chúng ta cần nhớ ơn người cày ruộng, người đào ao, người vun gốc, người mò ốc, người chèo đò, người mắc võng, người trồng trọt.</a:t>
            </a:r>
            <a:endParaRPr lang="en-US" sz="32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6858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200" smtClean="0">
                <a:latin typeface="Arial" pitchFamily="34" charset="0"/>
                <a:ea typeface="Arial-Rounded" pitchFamily="34" charset="0"/>
                <a:cs typeface="Arial" pitchFamily="34" charset="0"/>
              </a:rPr>
              <a:t>Bài </a:t>
            </a:r>
            <a:r>
              <a:rPr lang="en-US" sz="3200" smtClean="0">
                <a:latin typeface="Arial" pitchFamily="34" charset="0"/>
                <a:ea typeface="Arial-Rounded" pitchFamily="34" charset="0"/>
                <a:cs typeface="Arial" pitchFamily="34" charset="0"/>
              </a:rPr>
              <a:t>đồng </a:t>
            </a:r>
            <a:r>
              <a:rPr lang="en-US" sz="3200" smtClean="0">
                <a:latin typeface="Arial" pitchFamily="34" charset="0"/>
                <a:ea typeface="Arial-Rounded" pitchFamily="34" charset="0"/>
                <a:cs typeface="Arial" pitchFamily="34" charset="0"/>
              </a:rPr>
              <a:t>dao</a:t>
            </a:r>
            <a:r>
              <a:rPr lang="en-US" sz="3200" smtClean="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nhắc chúng ta cần nhớ ơn những ai?</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512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8183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2899533"/>
            <a:ext cx="11333395" cy="2739267"/>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3200" b="1" smtClean="0">
                <a:solidFill>
                  <a:srgbClr val="865B3E"/>
                </a:solidFill>
                <a:latin typeface="Arial" panose="020B0604020202020204" pitchFamily="34" charset="0"/>
                <a:cs typeface="Arial" panose="020B0604020202020204" pitchFamily="34" charset="0"/>
              </a:rPr>
              <a:t>Chúng ta cần nhớ ơn những người đó vì họ giúp chúng ta có cơm, rau, ốc, quả để ăn, có bóng mát để trú nắng, có võng để nằm và có thể sang </a:t>
            </a:r>
            <a:r>
              <a:rPr lang="en-US" sz="3200" b="1" smtClean="0">
                <a:solidFill>
                  <a:srgbClr val="865B3E"/>
                </a:solidFill>
                <a:latin typeface="Arial" panose="020B0604020202020204" pitchFamily="34" charset="0"/>
                <a:cs typeface="Arial" panose="020B0604020202020204" pitchFamily="34" charset="0"/>
              </a:rPr>
              <a:t>đò qua sông.</a:t>
            </a:r>
            <a:endParaRPr lang="en-US" sz="32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5334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Vì sao chúng ta cần nhớ ơn họ?</a:t>
            </a:r>
            <a:endParaRPr lang="en-US" sz="3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403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46952" y="2461310"/>
            <a:ext cx="2597927" cy="788397"/>
          </a:xfrm>
          <a:prstGeom prst="rect">
            <a:avLst/>
          </a:prstGeom>
          <a:noFill/>
        </p:spPr>
        <p:txBody>
          <a:bodyPr wrap="square" lIns="110213" tIns="55106" rIns="110213" bIns="55106" rtlCol="0">
            <a:spAutoFit/>
          </a:bodyPr>
          <a:lstStyle/>
          <a:p>
            <a:pPr algn="ctr"/>
            <a:r>
              <a:rPr lang="en-US" altLang="zh-CN" sz="4400" b="1" smtClean="0">
                <a:solidFill>
                  <a:srgbClr val="FF0000"/>
                </a:solidFill>
                <a:latin typeface="Arial" panose="020B0604020202020204" pitchFamily="34" charset="0"/>
                <a:ea typeface="方正粗圆_GBK" pitchFamily="65" charset="-122"/>
                <a:cs typeface="Arial" panose="020B0604020202020204" pitchFamily="34" charset="0"/>
              </a:rPr>
              <a:t>Tiết 1</a:t>
            </a:r>
            <a:endParaRPr lang="zh-CN" altLang="en-US" sz="4400" b="1" dirty="0">
              <a:solidFill>
                <a:srgbClr val="FF0000"/>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234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702" y="762000"/>
            <a:ext cx="115062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Còn em, em nhớ ơn những ai? Vì sao?</a:t>
            </a:r>
            <a:endParaRPr lang="en-US" sz="3900">
              <a:latin typeface="Arial" pitchFamily="34" charset="0"/>
              <a:ea typeface="Arial-Rounded"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456"/>
          <a:stretch/>
        </p:blipFill>
        <p:spPr>
          <a:xfrm>
            <a:off x="3198812" y="2590800"/>
            <a:ext cx="4783138" cy="3648339"/>
          </a:xfrm>
          <a:prstGeom prst="rect">
            <a:avLst/>
          </a:prstGeom>
        </p:spPr>
      </p:pic>
    </p:spTree>
    <p:extLst>
      <p:ext uri="{BB962C8B-B14F-4D97-AF65-F5344CB8AC3E}">
        <p14:creationId xmlns:p14="http://schemas.microsoft.com/office/powerpoint/2010/main" val="19078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65212" y="838200"/>
            <a:ext cx="10895013" cy="5885411"/>
            <a:chOff x="1293812" y="381000"/>
            <a:chExt cx="10895013" cy="5885411"/>
          </a:xfrm>
        </p:grpSpPr>
        <p:sp>
          <p:nvSpPr>
            <p:cNvPr id="14" name="TextBox 1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solidFill>
                    <a:srgbClr val="FF0000"/>
                  </a:solidFill>
                  <a:latin typeface="Arial" pitchFamily="34" charset="0"/>
                  <a:ea typeface="Arial-Rounded" pitchFamily="34" charset="0"/>
                  <a:cs typeface="Arial" pitchFamily="34" charset="0"/>
                </a:rPr>
                <a:t>Nhớ ơn</a:t>
              </a:r>
              <a:endParaRPr lang="en-US" sz="3700" b="1">
                <a:solidFill>
                  <a:srgbClr val="FF0000"/>
                </a:solidFill>
                <a:latin typeface="Arial" pitchFamily="34" charset="0"/>
                <a:ea typeface="Arial-Rounded" pitchFamily="34" charset="0"/>
                <a:cs typeface="Arial" pitchFamily="34" charset="0"/>
              </a:endParaRPr>
            </a:p>
          </p:txBody>
        </p:sp>
        <p:grpSp>
          <p:nvGrpSpPr>
            <p:cNvPr id="15" name="Group 14"/>
            <p:cNvGrpSpPr/>
            <p:nvPr/>
          </p:nvGrpSpPr>
          <p:grpSpPr>
            <a:xfrm>
              <a:off x="1293812" y="1071637"/>
              <a:ext cx="10895013" cy="5194774"/>
              <a:chOff x="1293812" y="1071637"/>
              <a:chExt cx="10895013" cy="5194774"/>
            </a:xfrm>
          </p:grpSpPr>
          <p:sp>
            <p:nvSpPr>
              <p:cNvPr id="16" name="TextBox 15"/>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9" name="TextBox 18"/>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grpSp>
      </p:grpSp>
      <p:sp>
        <p:nvSpPr>
          <p:cNvPr id="3" name="Oval 2"/>
          <p:cNvSpPr/>
          <p:nvPr/>
        </p:nvSpPr>
        <p:spPr>
          <a:xfrm>
            <a:off x="227012"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5</a:t>
            </a:r>
          </a:p>
        </p:txBody>
      </p:sp>
      <p:sp>
        <p:nvSpPr>
          <p:cNvPr id="4" name="TextBox 3"/>
          <p:cNvSpPr txBox="1"/>
          <p:nvPr/>
        </p:nvSpPr>
        <p:spPr>
          <a:xfrm>
            <a:off x="1115782" y="271462"/>
            <a:ext cx="88276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Học thuộc lòng </a:t>
            </a:r>
            <a:r>
              <a:rPr lang="en-US" sz="3200" b="1" smtClean="0">
                <a:latin typeface="Arial" pitchFamily="34" charset="0"/>
                <a:ea typeface="Arial-Rounded" pitchFamily="34" charset="0"/>
                <a:cs typeface="Arial" pitchFamily="34" charset="0"/>
              </a:rPr>
              <a:t>bài đồng </a:t>
            </a:r>
            <a:r>
              <a:rPr lang="en-US" sz="3200" b="1">
                <a:latin typeface="Arial" pitchFamily="34" charset="0"/>
                <a:ea typeface="Arial-Rounded" pitchFamily="34" charset="0"/>
                <a:cs typeface="Arial" pitchFamily="34" charset="0"/>
              </a:rPr>
              <a:t>d</a:t>
            </a:r>
            <a:r>
              <a:rPr lang="en-US" sz="3200" b="1" smtClean="0">
                <a:latin typeface="Arial" pitchFamily="34" charset="0"/>
                <a:ea typeface="Arial-Rounded" pitchFamily="34" charset="0"/>
                <a:cs typeface="Arial" pitchFamily="34" charset="0"/>
              </a:rPr>
              <a:t>ao</a:t>
            </a:r>
            <a:endParaRPr lang="en-US" sz="3200" b="1">
              <a:latin typeface="Arial" pitchFamily="34" charset="0"/>
              <a:ea typeface="Arial-Rounded" pitchFamily="34" charset="0"/>
              <a:cs typeface="Arial"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1652532"/>
            <a:ext cx="3656648" cy="4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2213838"/>
            <a:ext cx="3656648" cy="6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2667381"/>
            <a:ext cx="3656648" cy="54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853" y="3209776"/>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25" y="380634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4370493"/>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4934417"/>
            <a:ext cx="3656648" cy="56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5499052"/>
            <a:ext cx="3988894" cy="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98" y="3295351"/>
            <a:ext cx="3656648" cy="5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3867535"/>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447496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68" y="5000105"/>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13" y="5535991"/>
            <a:ext cx="3656648" cy="5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977" y="6083844"/>
            <a:ext cx="3988894" cy="6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3"/>
                                        </p:tgtEl>
                                      </p:cBhvr>
                                    </p:animEffect>
                                    <p:set>
                                      <p:cBhvr>
                                        <p:cTn id="90" dur="1" fill="hold">
                                          <p:stCondLst>
                                            <p:cond delay="499"/>
                                          </p:stCondLst>
                                        </p:cTn>
                                        <p:tgtEl>
                                          <p:spTgt spid="3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par>
                                <p:cTn id="96" presetID="10"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10"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10"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10" presetClass="entr" presetSubtype="0"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par>
                                <p:cTn id="120" presetID="10" presetClass="entr" presetSubtype="0" fill="hold"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par>
                                <p:cTn id="123" presetID="10" presetClass="entr" presetSubtype="0" fill="hold" nodeType="with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par>
                                <p:cTn id="126" presetID="10" presetClass="entr" presetSubtype="0" fill="hold"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par>
                                <p:cTn id="129" presetID="10" presetClass="entr" presetSubtype="0"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5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24"/>
                                        </p:tgtEl>
                                      </p:cBhvr>
                                    </p:animEffect>
                                    <p:set>
                                      <p:cBhvr>
                                        <p:cTn id="154" dur="1" fill="hold">
                                          <p:stCondLst>
                                            <p:cond delay="499"/>
                                          </p:stCondLst>
                                        </p:cTn>
                                        <p:tgtEl>
                                          <p:spTgt spid="2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26"/>
                                        </p:tgtEl>
                                      </p:cBhvr>
                                    </p:animEffect>
                                    <p:set>
                                      <p:cBhvr>
                                        <p:cTn id="157" dur="1" fill="hold">
                                          <p:stCondLst>
                                            <p:cond delay="499"/>
                                          </p:stCondLst>
                                        </p:cTn>
                                        <p:tgtEl>
                                          <p:spTgt spid="26"/>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27"/>
                                        </p:tgtEl>
                                      </p:cBhvr>
                                    </p:animEffect>
                                    <p:set>
                                      <p:cBhvr>
                                        <p:cTn id="160" dur="1" fill="hold">
                                          <p:stCondLst>
                                            <p:cond delay="499"/>
                                          </p:stCondLst>
                                        </p:cTn>
                                        <p:tgtEl>
                                          <p:spTgt spid="27"/>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29"/>
                                        </p:tgtEl>
                                      </p:cBhvr>
                                    </p:animEffect>
                                    <p:set>
                                      <p:cBhvr>
                                        <p:cTn id="166" dur="1" fill="hold">
                                          <p:stCondLst>
                                            <p:cond delay="499"/>
                                          </p:stCondLst>
                                        </p:cTn>
                                        <p:tgtEl>
                                          <p:spTgt spid="29"/>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0"/>
                                        </p:tgtEl>
                                      </p:cBhvr>
                                    </p:animEffect>
                                    <p:set>
                                      <p:cBhvr>
                                        <p:cTn id="169" dur="1" fill="hold">
                                          <p:stCondLst>
                                            <p:cond delay="499"/>
                                          </p:stCondLst>
                                        </p:cTn>
                                        <p:tgtEl>
                                          <p:spTgt spid="30"/>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2"/>
                                        </p:tgtEl>
                                      </p:cBhvr>
                                    </p:animEffect>
                                    <p:set>
                                      <p:cBhvr>
                                        <p:cTn id="175" dur="1" fill="hold">
                                          <p:stCondLst>
                                            <p:cond delay="499"/>
                                          </p:stCondLst>
                                        </p:cTn>
                                        <p:tgtEl>
                                          <p:spTgt spid="3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27" y="1778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6</a:t>
            </a:r>
          </a:p>
        </p:txBody>
      </p:sp>
      <p:sp>
        <p:nvSpPr>
          <p:cNvPr id="6" name="TextBox 5"/>
          <p:cNvSpPr txBox="1"/>
          <p:nvPr/>
        </p:nvSpPr>
        <p:spPr>
          <a:xfrm>
            <a:off x="923397" y="296863"/>
            <a:ext cx="10859134" cy="1107909"/>
          </a:xfrm>
          <a:prstGeom prst="rect">
            <a:avLst/>
          </a:prstGeom>
          <a:noFill/>
        </p:spPr>
        <p:txBody>
          <a:bodyPr wrap="square" lIns="121833" tIns="60917" rIns="121833" bIns="60917" rtlCol="0">
            <a:spAutoFit/>
          </a:bodyPr>
          <a:lstStyle/>
          <a:p>
            <a:pPr algn="just"/>
            <a:r>
              <a:rPr lang="en-US" sz="3200" b="1" smtClean="0">
                <a:latin typeface="Arial" pitchFamily="34" charset="0"/>
                <a:ea typeface="Arial-Rounded" pitchFamily="34" charset="0"/>
                <a:cs typeface="Arial" pitchFamily="34" charset="0"/>
              </a:rPr>
              <a:t>Nói về việc em cần làm để thể hiện lòng biết ơn đối với người thân hoặc thầy cô</a:t>
            </a:r>
            <a:endParaRPr lang="en-US" sz="3200" b="1">
              <a:latin typeface="Arial" pitchFamily="34" charset="0"/>
              <a:ea typeface="Arial-Rounded" pitchFamily="34" charset="0"/>
              <a:cs typeface="Arial"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079" t="32813" r="11713" b="25260"/>
          <a:stretch/>
        </p:blipFill>
        <p:spPr bwMode="auto">
          <a:xfrm>
            <a:off x="3122612" y="1752600"/>
            <a:ext cx="5029200" cy="452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06294" y="381000"/>
            <a:ext cx="11546880" cy="58928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0196" tIns="55098" rIns="110196" bIns="55098" rtlCol="0" anchor="ctr"/>
          <a:lstStyle/>
          <a:p>
            <a:pPr algn="ctr"/>
            <a:r>
              <a:rPr lang="en-US" sz="3900" b="1">
                <a:solidFill>
                  <a:schemeClr val="tx1"/>
                </a:solidFill>
                <a:latin typeface="Arial" pitchFamily="34" charset="0"/>
                <a:cs typeface="Arial" pitchFamily="34" charset="0"/>
              </a:rPr>
              <a:t>Dặn dò:</a:t>
            </a:r>
          </a:p>
          <a:p>
            <a:pPr marL="550975" indent="-550975" algn="just">
              <a:buFontTx/>
              <a:buChar char="-"/>
            </a:pPr>
            <a:r>
              <a:rPr lang="en-US" sz="3900" smtClean="0">
                <a:solidFill>
                  <a:schemeClr val="tx1"/>
                </a:solidFill>
                <a:latin typeface="Arial" pitchFamily="34" charset="0"/>
                <a:cs typeface="Arial" pitchFamily="34" charset="0"/>
              </a:rPr>
              <a:t>Học thuộc bài </a:t>
            </a:r>
            <a:r>
              <a:rPr lang="en-US" sz="3900" smtClean="0">
                <a:solidFill>
                  <a:schemeClr val="tx1"/>
                </a:solidFill>
                <a:latin typeface="Arial" pitchFamily="34" charset="0"/>
                <a:cs typeface="Arial" pitchFamily="34" charset="0"/>
              </a:rPr>
              <a:t>đồng dao</a:t>
            </a:r>
            <a:r>
              <a:rPr lang="en-US" sz="3900" smtClean="0">
                <a:solidFill>
                  <a:schemeClr val="tx1"/>
                </a:solidFill>
                <a:latin typeface="Arial" pitchFamily="34" charset="0"/>
                <a:cs typeface="Arial" pitchFamily="34" charset="0"/>
              </a:rPr>
              <a:t> </a:t>
            </a:r>
            <a:r>
              <a:rPr lang="en-US" sz="3900" i="1" smtClean="0">
                <a:solidFill>
                  <a:schemeClr val="tx1"/>
                </a:solidFill>
                <a:latin typeface="Arial" pitchFamily="34" charset="0"/>
                <a:cs typeface="Arial" pitchFamily="34" charset="0"/>
              </a:rPr>
              <a:t>Nhớ ơn </a:t>
            </a:r>
            <a:r>
              <a:rPr lang="en-US" sz="3900" smtClean="0">
                <a:solidFill>
                  <a:schemeClr val="tx1"/>
                </a:solidFill>
                <a:latin typeface="Arial" pitchFamily="34" charset="0"/>
                <a:cs typeface="Arial" pitchFamily="34" charset="0"/>
              </a:rPr>
              <a:t>(trang </a:t>
            </a:r>
            <a:r>
              <a:rPr lang="en-US" sz="3900" smtClean="0">
                <a:solidFill>
                  <a:schemeClr val="tx1"/>
                </a:solidFill>
                <a:latin typeface="Arial" pitchFamily="34" charset="0"/>
                <a:cs typeface="Arial" pitchFamily="34" charset="0"/>
              </a:rPr>
              <a:t>156).</a:t>
            </a:r>
            <a:endParaRPr lang="en-US" sz="3900">
              <a:solidFill>
                <a:schemeClr val="tx1"/>
              </a:solidFill>
              <a:latin typeface="Arial" pitchFamily="34" charset="0"/>
              <a:cs typeface="Arial" pitchFamily="34" charset="0"/>
            </a:endParaRPr>
          </a:p>
          <a:p>
            <a:pPr marL="550975" indent="-550975" algn="just">
              <a:buFontTx/>
              <a:buChar char="-"/>
            </a:pPr>
            <a:r>
              <a:rPr lang="en-US" sz="3900">
                <a:solidFill>
                  <a:schemeClr val="tx1"/>
                </a:solidFill>
                <a:latin typeface="Arial" pitchFamily="34" charset="0"/>
                <a:cs typeface="Arial" pitchFamily="34" charset="0"/>
              </a:rPr>
              <a:t>Chuẩn bị bài </a:t>
            </a:r>
            <a:r>
              <a:rPr lang="en-US" sz="3900" smtClean="0">
                <a:solidFill>
                  <a:schemeClr val="tx1"/>
                </a:solidFill>
                <a:latin typeface="Arial" pitchFamily="34" charset="0"/>
                <a:cs typeface="Arial" pitchFamily="34" charset="0"/>
              </a:rPr>
              <a:t>mới: </a:t>
            </a:r>
            <a:r>
              <a:rPr lang="en-US" sz="3900" i="1" smtClean="0">
                <a:solidFill>
                  <a:schemeClr val="tx1"/>
                </a:solidFill>
                <a:latin typeface="Arial" pitchFamily="34" charset="0"/>
                <a:cs typeface="Arial" pitchFamily="34" charset="0"/>
              </a:rPr>
              <a:t>Du lịch biển Việt Nam</a:t>
            </a:r>
            <a:r>
              <a:rPr lang="en-US" sz="3900" smtClean="0">
                <a:solidFill>
                  <a:schemeClr val="tx1"/>
                </a:solidFill>
                <a:latin typeface="Arial" pitchFamily="34" charset="0"/>
                <a:cs typeface="Arial" pitchFamily="34" charset="0"/>
              </a:rPr>
              <a:t> </a:t>
            </a:r>
            <a:r>
              <a:rPr lang="en-US" sz="3900">
                <a:solidFill>
                  <a:schemeClr val="tx1"/>
                </a:solidFill>
                <a:latin typeface="Arial" pitchFamily="34" charset="0"/>
                <a:cs typeface="Arial" pitchFamily="34" charset="0"/>
              </a:rPr>
              <a:t>(trang </a:t>
            </a:r>
            <a:r>
              <a:rPr lang="en-US" sz="3900" smtClean="0">
                <a:solidFill>
                  <a:schemeClr val="tx1"/>
                </a:solidFill>
                <a:latin typeface="Arial" pitchFamily="34" charset="0"/>
                <a:cs typeface="Arial" pitchFamily="34" charset="0"/>
              </a:rPr>
              <a:t>158).</a:t>
            </a:r>
            <a:endParaRPr lang="en-US" sz="39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9327" y="3810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1</a:t>
            </a:r>
          </a:p>
        </p:txBody>
      </p:sp>
      <p:sp>
        <p:nvSpPr>
          <p:cNvPr id="5" name="TextBox 4"/>
          <p:cNvSpPr txBox="1"/>
          <p:nvPr/>
        </p:nvSpPr>
        <p:spPr>
          <a:xfrm>
            <a:off x="1168096" y="500063"/>
            <a:ext cx="9852634" cy="615488"/>
          </a:xfrm>
          <a:prstGeom prst="rect">
            <a:avLst/>
          </a:prstGeom>
          <a:noFill/>
        </p:spPr>
        <p:txBody>
          <a:bodyPr wrap="square" lIns="121833" tIns="60917" rIns="121833" bIns="60917" rtlCol="0">
            <a:spAutoFit/>
          </a:bodyPr>
          <a:lstStyle/>
          <a:p>
            <a:pPr algn="just"/>
            <a:r>
              <a:rPr lang="en-US" sz="3200" b="1" smtClean="0">
                <a:latin typeface="Arial" pitchFamily="34" charset="0"/>
                <a:ea typeface="Arial-Rounded" pitchFamily="34" charset="0"/>
                <a:cs typeface="Arial" pitchFamily="34" charset="0"/>
              </a:rPr>
              <a:t>Quan sát tranh</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1118036" y="1193800"/>
            <a:ext cx="9852634" cy="1107909"/>
          </a:xfrm>
          <a:prstGeom prst="rect">
            <a:avLst/>
          </a:prstGeom>
          <a:noFill/>
        </p:spPr>
        <p:txBody>
          <a:bodyPr wrap="square" lIns="121833" tIns="60917" rIns="121833" bIns="60917" rtlCol="0">
            <a:spAutoFit/>
          </a:bodyPr>
          <a:lstStyle/>
          <a:p>
            <a:pPr marL="514350" indent="-514350" algn="just">
              <a:buAutoNum type="alphaLcPeriod"/>
            </a:pPr>
            <a:r>
              <a:rPr lang="en-US" sz="3200" smtClean="0">
                <a:latin typeface="Arial" pitchFamily="34" charset="0"/>
                <a:ea typeface="Arial-Rounded" pitchFamily="34" charset="0"/>
                <a:cs typeface="Arial" pitchFamily="34" charset="0"/>
              </a:rPr>
              <a:t>Các bạn nhỏ đang làm gì?</a:t>
            </a:r>
          </a:p>
          <a:p>
            <a:pPr marL="514350" indent="-514350" algn="just">
              <a:buAutoNum type="alphaLcPeriod"/>
            </a:pPr>
            <a:r>
              <a:rPr lang="en-US" sz="3200" smtClean="0">
                <a:latin typeface="Arial" pitchFamily="34" charset="0"/>
                <a:ea typeface="Arial-Rounded" pitchFamily="34" charset="0"/>
                <a:cs typeface="Arial" pitchFamily="34" charset="0"/>
              </a:rPr>
              <a:t>Em hiểu câu “Ăn quả nhớ kẻ trồng cây” ý nói gì?</a:t>
            </a:r>
            <a:endParaRPr lang="en-US" sz="3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14" t="21023" r="37602" b="37121"/>
          <a:stretch/>
        </p:blipFill>
        <p:spPr bwMode="auto">
          <a:xfrm>
            <a:off x="3122612" y="2590800"/>
            <a:ext cx="569362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4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grpSp>
        <p:nvGrpSpPr>
          <p:cNvPr id="6" name="Group 5"/>
          <p:cNvGrpSpPr/>
          <p:nvPr/>
        </p:nvGrpSpPr>
        <p:grpSpPr>
          <a:xfrm>
            <a:off x="1293812" y="381000"/>
            <a:ext cx="11913831" cy="6511635"/>
            <a:chOff x="1293812" y="381000"/>
            <a:chExt cx="11913831" cy="6511635"/>
          </a:xfrm>
        </p:grpSpPr>
        <p:sp>
          <p:nvSpPr>
            <p:cNvPr id="4" name="TextBox 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5" name="Group 4"/>
            <p:cNvGrpSpPr/>
            <p:nvPr/>
          </p:nvGrpSpPr>
          <p:grpSpPr>
            <a:xfrm>
              <a:off x="1293812" y="1071637"/>
              <a:ext cx="11913831" cy="5820998"/>
              <a:chOff x="1293812" y="1071637"/>
              <a:chExt cx="11913831" cy="5820998"/>
            </a:xfrm>
          </p:grpSpPr>
          <p:sp>
            <p:nvSpPr>
              <p:cNvPr id="7" name="TextBox 6"/>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0" name="TextBox 9"/>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13" name="TextBox 12"/>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a:t>
                </a:r>
                <a:r>
                  <a:rPr lang="en-US" sz="3600" smtClean="0">
                    <a:latin typeface="Arial" pitchFamily="34" charset="0"/>
                    <a:ea typeface="Arial-Rounded" pitchFamily="34" charset="0"/>
                    <a:cs typeface="Arial" pitchFamily="34" charset="0"/>
                  </a:rPr>
                  <a:t>dao</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1412104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93812" y="381000"/>
            <a:ext cx="11913831" cy="6511635"/>
            <a:chOff x="1293812" y="381000"/>
            <a:chExt cx="11913831" cy="6511635"/>
          </a:xfrm>
        </p:grpSpPr>
        <p:sp>
          <p:nvSpPr>
            <p:cNvPr id="16" name="TextBox 15"/>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7" name="Group 16"/>
            <p:cNvGrpSpPr/>
            <p:nvPr/>
          </p:nvGrpSpPr>
          <p:grpSpPr>
            <a:xfrm>
              <a:off x="1293812" y="1071637"/>
              <a:ext cx="11913831" cy="5820998"/>
              <a:chOff x="1293812" y="1071637"/>
              <a:chExt cx="11913831" cy="5820998"/>
            </a:xfrm>
          </p:grpSpPr>
          <p:sp>
            <p:nvSpPr>
              <p:cNvPr id="21" name="TextBox 20"/>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a:t>
                </a:r>
                <a:r>
                  <a:rPr lang="en-US" sz="3600">
                    <a:latin typeface="Arial" pitchFamily="34" charset="0"/>
                    <a:ea typeface="Arial-Rounded" pitchFamily="34" charset="0"/>
                    <a:cs typeface="Arial" pitchFamily="34" charset="0"/>
                  </a:rPr>
                  <a:t>d</a:t>
                </a:r>
                <a:r>
                  <a:rPr lang="en-US" sz="3600" smtClean="0">
                    <a:latin typeface="Arial" pitchFamily="34" charset="0"/>
                    <a:ea typeface="Arial-Rounded" pitchFamily="34" charset="0"/>
                    <a:cs typeface="Arial" pitchFamily="34" charset="0"/>
                  </a:rPr>
                  <a:t>ao</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grpSp>
      </p:grpSp>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cxnSp>
        <p:nvCxnSpPr>
          <p:cNvPr id="18" name="Straight Connector 17"/>
          <p:cNvCxnSpPr/>
          <p:nvPr/>
        </p:nvCxnSpPr>
        <p:spPr>
          <a:xfrm flipH="1">
            <a:off x="3844157" y="2251365"/>
            <a:ext cx="1917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94013" y="2784764"/>
            <a:ext cx="2133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997905" y="3976255"/>
            <a:ext cx="2139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914271" y="6172730"/>
            <a:ext cx="1839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cày ruộng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2"/>
                  </a:solidFill>
                  <a:latin typeface="Arial" pitchFamily="34" charset="0"/>
                  <a:ea typeface="微软雅黑" pitchFamily="34" charset="-122"/>
                  <a:cs typeface="Arial" pitchFamily="34" charset="0"/>
                </a:rPr>
                <a:t>rau muống</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3"/>
                  </a:solidFill>
                  <a:latin typeface="Arial" pitchFamily="34" charset="0"/>
                  <a:ea typeface="微软雅黑" pitchFamily="34" charset="-122"/>
                  <a:cs typeface="Arial" pitchFamily="34" charset="0"/>
                </a:rPr>
                <a:t>chèo chống</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4"/>
                  </a:solidFill>
                  <a:latin typeface="Arial" pitchFamily="34" charset="0"/>
                  <a:ea typeface="微软雅黑" pitchFamily="34" charset="-122"/>
                  <a:cs typeface="Arial" pitchFamily="34" charset="0"/>
                </a:rPr>
                <a:t>trồng trọt</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1522412" y="2726660"/>
            <a:ext cx="2155184" cy="1817913"/>
          </a:xfrm>
          <a:prstGeom prst="rect">
            <a:avLst/>
          </a:prstGeom>
        </p:spPr>
      </p:pic>
    </p:spTree>
    <p:extLst>
      <p:ext uri="{BB962C8B-B14F-4D97-AF65-F5344CB8AC3E}">
        <p14:creationId xmlns:p14="http://schemas.microsoft.com/office/powerpoint/2010/main" val="206055301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60412" y="178209"/>
            <a:ext cx="11913831" cy="6511635"/>
            <a:chOff x="1293812" y="381000"/>
            <a:chExt cx="11913831" cy="6511635"/>
          </a:xfrm>
        </p:grpSpPr>
        <p:sp>
          <p:nvSpPr>
            <p:cNvPr id="43" name="TextBox 4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44" name="Group 43"/>
            <p:cNvGrpSpPr/>
            <p:nvPr/>
          </p:nvGrpSpPr>
          <p:grpSpPr>
            <a:xfrm>
              <a:off x="1293812" y="1071637"/>
              <a:ext cx="11913831" cy="5820998"/>
              <a:chOff x="1293812" y="1071637"/>
              <a:chExt cx="11913831" cy="5820998"/>
            </a:xfrm>
          </p:grpSpPr>
          <p:sp>
            <p:nvSpPr>
              <p:cNvPr id="45" name="TextBox 44"/>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46" name="TextBox 45"/>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47" name="TextBox 46"/>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grpSp>
        <p:nvGrpSpPr>
          <p:cNvPr id="23" name="Group 22"/>
          <p:cNvGrpSpPr/>
          <p:nvPr/>
        </p:nvGrpSpPr>
        <p:grpSpPr>
          <a:xfrm>
            <a:off x="5512280" y="1524860"/>
            <a:ext cx="131582" cy="580823"/>
            <a:chOff x="2590800" y="2272159"/>
            <a:chExt cx="98712" cy="435617"/>
          </a:xfrm>
        </p:grpSpPr>
        <p:cxnSp>
          <p:nvCxnSpPr>
            <p:cNvPr id="24" name="Straight Connector 2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875212" y="2616609"/>
            <a:ext cx="131582" cy="580823"/>
            <a:chOff x="2590800" y="2272159"/>
            <a:chExt cx="98712" cy="435617"/>
          </a:xfrm>
        </p:grpSpPr>
        <p:cxnSp>
          <p:nvCxnSpPr>
            <p:cNvPr id="27" name="Straight Connector 26"/>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013538" y="3674149"/>
            <a:ext cx="131582" cy="580823"/>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570412" y="4790849"/>
            <a:ext cx="131582" cy="580823"/>
            <a:chOff x="2590800" y="2272159"/>
            <a:chExt cx="98712" cy="435617"/>
          </a:xfrm>
        </p:grpSpPr>
        <p:cxnSp>
          <p:nvCxnSpPr>
            <p:cNvPr id="33" name="Straight Connector 3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0971212" y="3197432"/>
            <a:ext cx="131582" cy="580823"/>
            <a:chOff x="2590800" y="2272159"/>
            <a:chExt cx="98712" cy="435617"/>
          </a:xfrm>
        </p:grpSpPr>
        <p:cxnSp>
          <p:nvCxnSpPr>
            <p:cNvPr id="49" name="Straight Connector 4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0209212" y="4340114"/>
            <a:ext cx="131582" cy="580823"/>
            <a:chOff x="2590800" y="2272159"/>
            <a:chExt cx="98712" cy="435617"/>
          </a:xfrm>
        </p:grpSpPr>
        <p:cxnSp>
          <p:nvCxnSpPr>
            <p:cNvPr id="52" name="Straight Connector 5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0478581" y="5375121"/>
            <a:ext cx="131582" cy="580823"/>
            <a:chOff x="2590800" y="2272159"/>
            <a:chExt cx="98712" cy="435617"/>
          </a:xfrm>
        </p:grpSpPr>
        <p:cxnSp>
          <p:nvCxnSpPr>
            <p:cNvPr id="55" name="Straight Connector 5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868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3126" y="4572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c</a:t>
            </a:r>
            <a:r>
              <a:rPr lang="en-US" sz="4800" smtClean="0">
                <a:solidFill>
                  <a:srgbClr val="FF0000"/>
                </a:solidFill>
                <a:latin typeface="Arial" pitchFamily="34" charset="0"/>
                <a:cs typeface="Arial" pitchFamily="34" charset="0"/>
              </a:rPr>
              <a:t>ày ruộng:</a:t>
            </a:r>
            <a:endParaRPr lang="en-US" sz="4800">
              <a:latin typeface="Arial" pitchFamily="34" charset="0"/>
              <a:cs typeface="Arial" pitchFamily="34" charset="0"/>
            </a:endParaRPr>
          </a:p>
        </p:txBody>
      </p:sp>
      <p:sp>
        <p:nvSpPr>
          <p:cNvPr id="5" name="Title 1"/>
          <p:cNvSpPr txBox="1">
            <a:spLocks/>
          </p:cNvSpPr>
          <p:nvPr/>
        </p:nvSpPr>
        <p:spPr>
          <a:xfrm>
            <a:off x="3732212" y="642251"/>
            <a:ext cx="8153400"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000" smtClean="0">
                <a:latin typeface="Arial" pitchFamily="34" charset="0"/>
                <a:cs typeface="Arial" pitchFamily="34" charset="0"/>
              </a:rPr>
              <a:t>dùng dụng cụ có lưỡi bằng gang, sắt để lật, xới đất ở ruộng lên.</a:t>
            </a:r>
            <a:endParaRPr lang="en-US" sz="4000">
              <a:latin typeface="Arial" pitchFamily="34" charset="0"/>
              <a:cs typeface="Arial" pitchFamily="34" charset="0"/>
            </a:endParaRPr>
          </a:p>
        </p:txBody>
      </p:sp>
      <p:pic>
        <p:nvPicPr>
          <p:cNvPr id="2" name="Picture 2" descr="Cày Ruộng - Cuộc Sống Của Người Nông Dân | Tây Bắc Quê Hương Tôi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4" y="3113302"/>
            <a:ext cx="5654122" cy="3180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áy cày Kubota cày ruộng | lk nhạc thiếu nhi remix |Tractor Kubota  children's music remix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665" y="3113302"/>
            <a:ext cx="5679947" cy="319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v</a:t>
            </a:r>
            <a:r>
              <a:rPr lang="en-US" sz="4800" smtClean="0">
                <a:solidFill>
                  <a:srgbClr val="FF0000"/>
                </a:solidFill>
                <a:latin typeface="Arial" pitchFamily="34" charset="0"/>
                <a:cs typeface="Arial" pitchFamily="34" charset="0"/>
              </a:rPr>
              <a:t>un gốc:</a:t>
            </a:r>
            <a:endParaRPr lang="en-US" sz="4800">
              <a:latin typeface="Arial" pitchFamily="34" charset="0"/>
              <a:cs typeface="Arial" pitchFamily="34" charset="0"/>
            </a:endParaRPr>
          </a:p>
        </p:txBody>
      </p:sp>
      <p:sp>
        <p:nvSpPr>
          <p:cNvPr id="5" name="Title 1"/>
          <p:cNvSpPr txBox="1">
            <a:spLocks/>
          </p:cNvSpPr>
          <p:nvPr/>
        </p:nvSpPr>
        <p:spPr>
          <a:xfrm>
            <a:off x="4366957" y="69965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vun đất vào gốc cây.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Nông dân Duy Nhất tập chăm sóc cây vụ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 y="2209801"/>
            <a:ext cx="7466639" cy="4349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ỹ thuật làm cỏ, xới đất và vun gốc cây ớt - Cây trồng vật nu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681" y="2438400"/>
            <a:ext cx="4807504" cy="412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856</Words>
  <Application>Microsoft Office PowerPoint</Application>
  <PresentationFormat>Custom</PresentationFormat>
  <Paragraphs>186</Paragraphs>
  <Slides>23</Slides>
  <Notes>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微软雅黑</vt:lpstr>
      <vt:lpstr>宋体</vt:lpstr>
      <vt:lpstr>Arial</vt:lpstr>
      <vt:lpstr>Arial Rounded MT Bold</vt:lpstr>
      <vt:lpstr>Arial-Rounded</vt:lpstr>
      <vt:lpstr>Calibri</vt:lpstr>
      <vt:lpstr>Times New Roman</vt:lpstr>
      <vt:lpstr>方正卡通简体</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254</cp:revision>
  <dcterms:created xsi:type="dcterms:W3CDTF">2020-12-08T15:48:47Z</dcterms:created>
  <dcterms:modified xsi:type="dcterms:W3CDTF">2022-05-15T11:13:55Z</dcterms:modified>
</cp:coreProperties>
</file>