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1"/>
  </p:notesMasterIdLst>
  <p:sldIdLst>
    <p:sldId id="283" r:id="rId2"/>
    <p:sldId id="256" r:id="rId3"/>
    <p:sldId id="273" r:id="rId4"/>
    <p:sldId id="307" r:id="rId5"/>
    <p:sldId id="270" r:id="rId6"/>
    <p:sldId id="277" r:id="rId7"/>
    <p:sldId id="279" r:id="rId8"/>
    <p:sldId id="285" r:id="rId9"/>
    <p:sldId id="282" r:id="rId10"/>
    <p:sldId id="260" r:id="rId11"/>
    <p:sldId id="261" r:id="rId12"/>
    <p:sldId id="262" r:id="rId13"/>
    <p:sldId id="301" r:id="rId14"/>
    <p:sldId id="288" r:id="rId15"/>
    <p:sldId id="293" r:id="rId16"/>
    <p:sldId id="296" r:id="rId17"/>
    <p:sldId id="299" r:id="rId18"/>
    <p:sldId id="263" r:id="rId19"/>
    <p:sldId id="303" r:id="rId20"/>
  </p:sldIdLst>
  <p:sldSz cx="118872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CC"/>
    <a:srgbClr val="0B0BC8"/>
    <a:srgbClr val="A9F5C2"/>
    <a:srgbClr val="0066FF"/>
    <a:srgbClr val="6600F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660"/>
  </p:normalViewPr>
  <p:slideViewPr>
    <p:cSldViewPr>
      <p:cViewPr varScale="1">
        <p:scale>
          <a:sx n="109" d="100"/>
          <a:sy n="109" d="100"/>
        </p:scale>
        <p:origin x="594" y="7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C229808-43A1-7C2B-4561-B5422C0283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5767158-2432-735D-9753-D0C0EACEC4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5F80694-BF01-605D-8D61-211EF51AF4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DDC4AAEA-1886-3991-1CA4-5637BCAD5A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44D81170-F229-FB94-EFF9-E6FE495075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D1BD9713-55A1-8381-77EC-1A8D61D90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D14D78F-D9C8-48B7-ACFA-B7A6E96793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AC3AE-0CA6-011B-033D-B09E82AE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D3EBA-22AA-42B4-823C-B8EEF9571A63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62024-3B04-8110-6047-DB31E9D1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FAF22-BC94-0056-FF34-F7A5B5AB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25B07-8EBF-4A49-BFB4-0B9866BB8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67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8B85-0B60-4F54-23EA-B2C5033F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0296-8829-487E-92DF-F056EF02F24A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5E6C0-D9D3-1631-D7D3-12BB10C7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623B3-D68F-26BE-981C-3CBC4453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1384B-27A9-491E-9D64-7623AB31B6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52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154C0-97A4-D57B-C4AA-E0AF730D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99D2-FA18-4707-9A3E-00CBCE32E0E0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326CB-8AFB-BE51-4E0C-ED58887F8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11D92-DFF3-BCAA-05F0-60A02FBE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7B0BB-425A-495B-9C68-E675F8178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55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90ECC-6C6F-D637-D139-2F507DFE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81B6-1AB5-4B98-9DEC-2ED6495D8903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779D5-789C-5409-CB5D-141F2813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4AF26-26D4-65B1-9DF2-831BCC4D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8D368-6D8A-4D30-9D41-93F7C6D44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71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8030E-7AA4-F374-029A-412CC92C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ED85-E794-491D-8B91-DA2E02941044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3E6A7-383E-4500-5877-CCF78DAC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9B54B-E36A-0C10-1FE6-FFF1719B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52300-96F4-46E6-A74F-1FD63549D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01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4A1746-CBE9-E10E-D3F0-34C84051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D318-5687-4D0E-8D43-EAFDE3023CF7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ECFEFF-E27E-CCFF-BD33-E52DA3BD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007738-067A-2535-AA0A-47382A92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E093D-ED6C-40E8-8385-B88B34AEB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6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48A73D-860F-29B0-B69C-71BC47E3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7781-73BF-4C97-BE2B-6028E02F2436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AD4930-E052-3A77-B9D2-E2897473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BA7E64-8BB5-3C2C-FAB3-39C2A29A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4EAF7-0A4D-4EF9-AE37-043F1063B8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17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C9A2F4-86C2-C058-9E2D-A36F29D9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1454-78E4-49AF-BDB3-C6C2A0592171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A8D77B-C953-E87B-B1A2-0F223773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2B3DFC-597E-7C95-B268-4A919F77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4388A-2914-4F45-ABAF-0869B5766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44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A31140-B8C3-7483-E13E-FEC07C29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F135-0DB5-463C-9C3D-C817683068FC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51E093-FE01-C8BF-7607-9F71695A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67C865-09A5-D33C-2C17-F13678EB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A0937-41FD-4ED5-8C20-6258211D1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86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EDFFFF-6BCB-2B6E-8B64-FD34F6EF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0B89-2A91-4980-9B72-8AE4109D3337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700968-2559-4F6B-A6F8-E1066E3C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DB947C-36F9-2975-0D92-30BBBD9B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A980A-D189-469A-A0F8-6B882EA51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15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A0F912-53F1-18A5-72F5-7FB3465F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7FBCF-7F7F-4B2B-99B7-6B9D33C79BA9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6BFA9C-684E-DDE9-30E3-510CFBA7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888D6C-0351-108D-9EAF-3D592130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F5AA1-54D6-44D1-A8C1-7ED4323DB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85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500C983-258A-2E87-AA39-750400A0B7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03D5D27-4204-8111-3E93-E0E907524E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BE203-0589-D04C-B71D-AF560EE03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E72C0B-3148-41C5-9518-C06F26CAD7E9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99CBE-B0DB-BCCD-14E3-F00B33DCF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0EBB0-9C22-AD9B-91C9-DC76E8219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AC03A8-05B7-4724-9032-9A61815CF3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8.gif"/><Relationship Id="rId7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860722" y="1154291"/>
            <a:ext cx="10087557" cy="7572586"/>
          </a:xfrm>
          <a:prstGeom prst="rect">
            <a:avLst/>
          </a:prstGeom>
          <a:noFill/>
        </p:spPr>
        <p:txBody>
          <a:bodyPr spcFirstLastPara="1" lIns="104760" tIns="52380" rIns="104760" bIns="52380" numCol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2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ĐẠO ĐỨC 5 - TUẦN </a:t>
            </a:r>
            <a:r>
              <a:rPr lang="en-US" sz="522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12</a:t>
            </a:r>
            <a:endParaRPr lang="en-US" sz="5227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69732" y="127001"/>
            <a:ext cx="11729718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78741" y="5923845"/>
            <a:ext cx="11729718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2930016" y="3135758"/>
            <a:ext cx="6604000" cy="58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213217" y="3355891"/>
            <a:ext cx="6604000" cy="58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2849" y="5777089"/>
            <a:ext cx="2529220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78062" y="5578359"/>
            <a:ext cx="145603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10521449" y="146875"/>
            <a:ext cx="145603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10458838" y="5389603"/>
            <a:ext cx="1094553" cy="175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373267" y="-117551"/>
            <a:ext cx="1093023" cy="175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78741" y="3135490"/>
            <a:ext cx="11729718" cy="143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760" tIns="52380" rIns="104760" bIns="52380">
            <a:spAutoFit/>
          </a:bodyPr>
          <a:lstStyle/>
          <a:p>
            <a:pPr algn="ctr"/>
            <a:r>
              <a:rPr lang="en-US" sz="684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684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4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684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84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84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42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842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(T2)</a:t>
            </a:r>
            <a:endParaRPr lang="en-US" sz="684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51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>
            <a:extLst>
              <a:ext uri="{FF2B5EF4-FFF2-40B4-BE49-F238E27FC236}">
                <a16:creationId xmlns:a16="http://schemas.microsoft.com/office/drawing/2014/main" id="{EDAEBDEF-803E-83EB-7F99-D6A04044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8" y="228084"/>
            <a:ext cx="11201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b="1" i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b="1" i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i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000" b="1" i="1" dirty="0">
              <a:solidFill>
                <a:srgbClr val="0B0B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000" b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em?       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tuổi? </a:t>
            </a:r>
            <a:endParaRPr lang="en-US" sz="4000" b="1" dirty="0">
              <a:solidFill>
                <a:srgbClr val="0B0B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Text Box 12">
            <a:extLst>
              <a:ext uri="{FF2B5EF4-FFF2-40B4-BE49-F238E27FC236}">
                <a16:creationId xmlns:a16="http://schemas.microsoft.com/office/drawing/2014/main" id="{4B1EEA94-20A2-1CEA-854C-6BF455151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773" y="3331706"/>
            <a:ext cx="95211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a) Ngày 1 tháng 6</a:t>
            </a:r>
          </a:p>
        </p:txBody>
      </p:sp>
      <p:sp>
        <p:nvSpPr>
          <p:cNvPr id="12292" name="Text Box 13">
            <a:extLst>
              <a:ext uri="{FF2B5EF4-FFF2-40B4-BE49-F238E27FC236}">
                <a16:creationId xmlns:a16="http://schemas.microsoft.com/office/drawing/2014/main" id="{39413B89-B51E-36D8-05D1-56A1393B0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322" y="4078287"/>
            <a:ext cx="92411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b) Ngày 20 tháng 11.</a:t>
            </a:r>
          </a:p>
        </p:txBody>
      </p:sp>
      <p:sp>
        <p:nvSpPr>
          <p:cNvPr id="12293" name="Text Box 14">
            <a:extLst>
              <a:ext uri="{FF2B5EF4-FFF2-40B4-BE49-F238E27FC236}">
                <a16:creationId xmlns:a16="http://schemas.microsoft.com/office/drawing/2014/main" id="{2985178F-04E6-93B5-9CF1-8E8D65805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023" y="4987925"/>
            <a:ext cx="92411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c) Ngày 1 tháng 10</a:t>
            </a:r>
          </a:p>
        </p:txBody>
      </p:sp>
      <p:sp>
        <p:nvSpPr>
          <p:cNvPr id="12294" name="Text Box 15">
            <a:extLst>
              <a:ext uri="{FF2B5EF4-FFF2-40B4-BE49-F238E27FC236}">
                <a16:creationId xmlns:a16="http://schemas.microsoft.com/office/drawing/2014/main" id="{0EA1D125-E798-88E1-B7BE-20AFE2D30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073" y="5806935"/>
            <a:ext cx="92411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d) Ngày 22 tháng 12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22F1BB8-F958-FC2A-E9D5-022D66158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22" y="3503344"/>
            <a:ext cx="560070" cy="4286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29E6B-E790-97DB-D684-46F9B4E3D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3" y="6054853"/>
            <a:ext cx="560070" cy="428625"/>
          </a:xfrm>
          <a:prstGeom prst="rect">
            <a:avLst/>
          </a:prstGeom>
          <a:solidFill>
            <a:schemeClr val="bg1"/>
          </a:solidFill>
          <a:ln w="19050">
            <a:solidFill>
              <a:srgbClr val="0B0BC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52096CCE-E752-FDB1-3D24-EEB3DCAC6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09" y="4200257"/>
            <a:ext cx="560070" cy="4286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CF9CEAE2-8166-BD91-A985-2B33F06D3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1954321"/>
            <a:ext cx="560070" cy="4286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2E17B243-6175-813E-92DD-84EDBC63F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1" y="5127555"/>
            <a:ext cx="560070" cy="4286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384CEFA-67C6-6F98-83C4-DE1E4C1E5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299" y="2466816"/>
            <a:ext cx="560070" cy="4286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9A708910-F1CB-7225-CD0C-F454903BF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399" y="1952547"/>
            <a:ext cx="575310" cy="4286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66E4443-5EAE-82E4-FC37-61646B22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386" y="2585269"/>
            <a:ext cx="575310" cy="4286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>
            <a:extLst>
              <a:ext uri="{FF2B5EF4-FFF2-40B4-BE49-F238E27FC236}">
                <a16:creationId xmlns:a16="http://schemas.microsoft.com/office/drawing/2014/main" id="{78962F96-12E5-9F26-0D6E-1A9AB40CA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11506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Hoạt động 2: </a:t>
            </a:r>
            <a:r>
              <a:rPr lang="en-US" altLang="en-US" sz="4000" b="1" i="1">
                <a:solidFill>
                  <a:srgbClr val="0B0BC8"/>
                </a:solidFill>
                <a:latin typeface="Arial" panose="020B0604020202020204" pitchFamily="34" charset="0"/>
              </a:rPr>
              <a:t>Hiểu biết của 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Trong những tổ chức dưới đây, tổ chức nào dành riêng cho trẻ em?       Tổ chức nào dành riêng cho người cao tuổi? </a:t>
            </a:r>
          </a:p>
        </p:txBody>
      </p:sp>
      <p:sp>
        <p:nvSpPr>
          <p:cNvPr id="13315" name="Text Box 12">
            <a:extLst>
              <a:ext uri="{FF2B5EF4-FFF2-40B4-BE49-F238E27FC236}">
                <a16:creationId xmlns:a16="http://schemas.microsoft.com/office/drawing/2014/main" id="{5A25F363-F6B7-8BD8-1858-200CAA89E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03903"/>
            <a:ext cx="99720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a) Đội Thiếu niên Tiền phong Hồ Chí Minh</a:t>
            </a:r>
          </a:p>
        </p:txBody>
      </p:sp>
      <p:sp>
        <p:nvSpPr>
          <p:cNvPr id="13316" name="Text Box 13">
            <a:extLst>
              <a:ext uri="{FF2B5EF4-FFF2-40B4-BE49-F238E27FC236}">
                <a16:creationId xmlns:a16="http://schemas.microsoft.com/office/drawing/2014/main" id="{92333E37-F85B-658A-C47F-7196211B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747" y="4446520"/>
            <a:ext cx="94926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b) Hội người cao tuổi</a:t>
            </a:r>
          </a:p>
        </p:txBody>
      </p:sp>
      <p:sp>
        <p:nvSpPr>
          <p:cNvPr id="13317" name="Text Box 14">
            <a:extLst>
              <a:ext uri="{FF2B5EF4-FFF2-40B4-BE49-F238E27FC236}">
                <a16:creationId xmlns:a16="http://schemas.microsoft.com/office/drawing/2014/main" id="{73783B0F-BFE3-E587-00D8-FA73F59A4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596" y="5129627"/>
            <a:ext cx="51777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c) Sao nhi đồng</a:t>
            </a:r>
          </a:p>
        </p:txBody>
      </p:sp>
      <p:sp>
        <p:nvSpPr>
          <p:cNvPr id="13318" name="Text Box 15">
            <a:extLst>
              <a:ext uri="{FF2B5EF4-FFF2-40B4-BE49-F238E27FC236}">
                <a16:creationId xmlns:a16="http://schemas.microsoft.com/office/drawing/2014/main" id="{532DCFDC-666F-884F-61F6-44028081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558" y="5855820"/>
            <a:ext cx="59448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d) Hội Cựu chiến binh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9B3B20-ACD7-B639-54C3-389B7227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399" y="1952547"/>
            <a:ext cx="575310" cy="4286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13868C28-A4CE-9918-D69A-126CD7797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386" y="2585269"/>
            <a:ext cx="575310" cy="4286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14B33A-EE7D-BD5A-47B1-9F6C5B338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089" y="6034087"/>
            <a:ext cx="575310" cy="4286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A61A21-BB94-4193-EF09-7DE1D57D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90" y="5238973"/>
            <a:ext cx="575310" cy="27784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D359C5-1AD0-5CDA-61DD-F82AC9C17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90" y="4534985"/>
            <a:ext cx="575310" cy="4286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3F2593-3D8E-6134-131B-095A6EB30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90" y="3439508"/>
            <a:ext cx="575310" cy="4286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>
            <a:extLst>
              <a:ext uri="{FF2B5EF4-FFF2-40B4-BE49-F238E27FC236}">
                <a16:creationId xmlns:a16="http://schemas.microsoft.com/office/drawing/2014/main" id="{AC59C97A-BB10-057F-284C-DADBFAF60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"/>
            <a:ext cx="10210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</a:p>
        </p:txBody>
      </p:sp>
      <p:sp>
        <p:nvSpPr>
          <p:cNvPr id="14339" name="Text Box 13">
            <a:extLst>
              <a:ext uri="{FF2B5EF4-FFF2-40B4-BE49-F238E27FC236}">
                <a16:creationId xmlns:a16="http://schemas.microsoft.com/office/drawing/2014/main" id="{D59B697F-D3C5-1833-7428-E52C920E6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51460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440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6E8C7822-80B6-D4B9-4112-5809F4BDC386}"/>
              </a:ext>
            </a:extLst>
          </p:cNvPr>
          <p:cNvGrpSpPr>
            <a:grpSpLocks/>
          </p:cNvGrpSpPr>
          <p:nvPr/>
        </p:nvGrpSpPr>
        <p:grpSpPr bwMode="auto">
          <a:xfrm>
            <a:off x="3352799" y="4245724"/>
            <a:ext cx="5181600" cy="2408237"/>
            <a:chOff x="5874327" y="4953000"/>
            <a:chExt cx="3391593" cy="1371600"/>
          </a:xfrm>
        </p:grpSpPr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8CCD9456-08AA-0447-043C-2637B33BA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4953000"/>
              <a:ext cx="2743200" cy="1371600"/>
            </a:xfrm>
            <a:prstGeom prst="cloudCallout">
              <a:avLst>
                <a:gd name="adj1" fmla="val -71452"/>
                <a:gd name="adj2" fmla="val -72475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757D63-391B-CE0E-1DAD-D2828E7F7251}"/>
                </a:ext>
              </a:extLst>
            </p:cNvPr>
            <p:cNvSpPr/>
            <p:nvPr/>
          </p:nvSpPr>
          <p:spPr>
            <a:xfrm>
              <a:off x="5874327" y="5209590"/>
              <a:ext cx="3391593" cy="823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44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305D9"/>
                  </a:solidFill>
                </a:rPr>
                <a:t>Báo cáo kết quả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44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305D9"/>
                  </a:solidFill>
                </a:rPr>
                <a:t>sưu tầm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>
            <a:extLst>
              <a:ext uri="{FF2B5EF4-FFF2-40B4-BE49-F238E27FC236}">
                <a16:creationId xmlns:a16="http://schemas.microsoft.com/office/drawing/2014/main" id="{A6274C73-21A1-E68E-3174-ADA03E05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228600"/>
            <a:ext cx="111467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Hoạt Động 3: </a:t>
            </a: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Truyền thống “</a:t>
            </a:r>
            <a:r>
              <a:rPr lang="en-US" altLang="en-US" sz="4000" b="1" i="1">
                <a:solidFill>
                  <a:srgbClr val="FF0000"/>
                </a:solidFill>
                <a:latin typeface="Arial" panose="020B0604020202020204" pitchFamily="34" charset="0"/>
              </a:rPr>
              <a:t>Kính già, yêu trẻ</a:t>
            </a: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” của địa phương, của dân tộc ta.</a:t>
            </a:r>
            <a:endParaRPr lang="en-US" altLang="en-US" sz="4000" b="1" i="1">
              <a:solidFill>
                <a:srgbClr val="0B0BC8"/>
              </a:solidFill>
              <a:latin typeface="Arial" panose="020B0604020202020204" pitchFamily="34" charset="0"/>
            </a:endParaRP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107C2242-070E-B46A-0943-96FE3DD7D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89" y="1697653"/>
            <a:ext cx="11049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- Người già luôn được chào hỏi, được mời ngồi ở chỗ trang trọng.</a:t>
            </a:r>
          </a:p>
        </p:txBody>
      </p:sp>
      <p:sp>
        <p:nvSpPr>
          <p:cNvPr id="66566" name="Text Box 6">
            <a:extLst>
              <a:ext uri="{FF2B5EF4-FFF2-40B4-BE49-F238E27FC236}">
                <a16:creationId xmlns:a16="http://schemas.microsoft.com/office/drawing/2014/main" id="{33369285-7F87-91AF-9AE1-7096EFC6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21092"/>
            <a:ext cx="1114677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 Con cháu luôn quan tâm chăm sóc, thăm hỏi, tặng quà cho ông bà, cha mẹ.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 Tổ chức lễ thượng thọ cho ông bà, cha mẹ.</a:t>
            </a:r>
          </a:p>
        </p:txBody>
      </p:sp>
      <p:sp>
        <p:nvSpPr>
          <p:cNvPr id="66567" name="Text Box 7">
            <a:extLst>
              <a:ext uri="{FF2B5EF4-FFF2-40B4-BE49-F238E27FC236}">
                <a16:creationId xmlns:a16="http://schemas.microsoft.com/office/drawing/2014/main" id="{C4236688-A5FD-3EBE-3412-84ECC81BD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36" y="5267861"/>
            <a:ext cx="108534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- Trẻ em thường được mừng tuổi, được tặng quà mỗi dịp lễ, Tết.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75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75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75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  <p:bldP spid="66566" grpId="0"/>
      <p:bldP spid="665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H-1">
            <a:extLst>
              <a:ext uri="{FF2B5EF4-FFF2-40B4-BE49-F238E27FC236}">
                <a16:creationId xmlns:a16="http://schemas.microsoft.com/office/drawing/2014/main" id="{4B604906-F534-22CF-B1CE-3B60869A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441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bh-voi-tnqt14_n">
            <a:extLst>
              <a:ext uri="{FF2B5EF4-FFF2-40B4-BE49-F238E27FC236}">
                <a16:creationId xmlns:a16="http://schemas.microsoft.com/office/drawing/2014/main" id="{95E6FCD2-1FC1-C860-D807-1E55DA8C6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10050"/>
            <a:ext cx="426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 Box 10">
            <a:extLst>
              <a:ext uri="{FF2B5EF4-FFF2-40B4-BE49-F238E27FC236}">
                <a16:creationId xmlns:a16="http://schemas.microsoft.com/office/drawing/2014/main" id="{B7A16FEF-B67E-544E-5E92-D9FAF19F7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33800"/>
            <a:ext cx="883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BÁC HỒ LUÔN QUAN TÂM TỚI CÁC CHÁU THIẾU NHI VÀ CÁC CỤ GIÀ</a:t>
            </a:r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01A525C2-DB89-CF0C-8742-80CC2C1C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95376"/>
            <a:ext cx="44196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>
            <a:extLst>
              <a:ext uri="{FF2B5EF4-FFF2-40B4-BE49-F238E27FC236}">
                <a16:creationId xmlns:a16="http://schemas.microsoft.com/office/drawing/2014/main" id="{FFBF72CD-01AC-8871-756E-FCA7D5F3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4191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4860F36-0A46-05AF-9595-A2B80D3C1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8076"/>
            <a:ext cx="41910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C3C1464B-BDD1-E8CB-7B56-B934165AF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gia1">
            <a:extLst>
              <a:ext uri="{FF2B5EF4-FFF2-40B4-BE49-F238E27FC236}">
                <a16:creationId xmlns:a16="http://schemas.microsoft.com/office/drawing/2014/main" id="{AD0BEF35-511B-0D2D-CF27-034C36424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4495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ANd9GcQsejE4v3zyUbvrzmdaR53BKONGAKL2zd0QvFsbog_Lbn2FQ-ni0PWQfkuaVQ">
            <a:extLst>
              <a:ext uri="{FF2B5EF4-FFF2-40B4-BE49-F238E27FC236}">
                <a16:creationId xmlns:a16="http://schemas.microsoft.com/office/drawing/2014/main" id="{A406A780-4CD9-C533-FE18-2CEAD2D0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4495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239C8B94-7261-1CE5-C4C4-5F28E1E55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733801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TÌNH CẢM ĐỐI VỚI NGƯỜI GIÀ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dcq_ngayhoithapsanguocmo_19032009_06">
            <a:extLst>
              <a:ext uri="{FF2B5EF4-FFF2-40B4-BE49-F238E27FC236}">
                <a16:creationId xmlns:a16="http://schemas.microsoft.com/office/drawing/2014/main" id="{DB1B4821-1809-509E-7318-4ADEE847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434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trungthu-g13911">
            <a:extLst>
              <a:ext uri="{FF2B5EF4-FFF2-40B4-BE49-F238E27FC236}">
                <a16:creationId xmlns:a16="http://schemas.microsoft.com/office/drawing/2014/main" id="{4F455BBF-108F-2048-97FE-59BED333F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434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anh-trai-tim-cho-em-1-copy">
            <a:extLst>
              <a:ext uri="{FF2B5EF4-FFF2-40B4-BE49-F238E27FC236}">
                <a16:creationId xmlns:a16="http://schemas.microsoft.com/office/drawing/2014/main" id="{8FB728DC-382F-4DE2-1353-72CA9B54F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434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>
            <a:extLst>
              <a:ext uri="{FF2B5EF4-FFF2-40B4-BE49-F238E27FC236}">
                <a16:creationId xmlns:a16="http://schemas.microsoft.com/office/drawing/2014/main" id="{CAFAE6F0-C8D7-EB7A-CCDE-45CB0E239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687763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HOẠT ĐỘNG DÀNH CHO TRẺ EM</a:t>
            </a:r>
          </a:p>
        </p:txBody>
      </p:sp>
      <p:pic>
        <p:nvPicPr>
          <p:cNvPr id="16390" name="Picture 3">
            <a:extLst>
              <a:ext uri="{FF2B5EF4-FFF2-40B4-BE49-F238E27FC236}">
                <a16:creationId xmlns:a16="http://schemas.microsoft.com/office/drawing/2014/main" id="{093B7B68-1D03-E6DC-A36C-E47BF74C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98926"/>
            <a:ext cx="43434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CB34CC9D-0199-6746-0EF4-9DE192F8F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8313"/>
            <a:ext cx="6324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Liên hệ thực tế: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5288180A-5DD6-7F8E-6447-833836005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0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B0BC8"/>
                </a:solidFill>
                <a:latin typeface="Arial" panose="020B0604020202020204" pitchFamily="34" charset="0"/>
              </a:rPr>
              <a:t>- Em hãy nêu việc mình  đã làm thể hiện tình cảm   kính già, yêu trẻ.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>
            <a:extLst>
              <a:ext uri="{FF2B5EF4-FFF2-40B4-BE49-F238E27FC236}">
                <a16:creationId xmlns:a16="http://schemas.microsoft.com/office/drawing/2014/main" id="{5ED524D5-EC43-D747-053F-058D67D29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85800"/>
            <a:ext cx="84582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nối tiếp: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b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về nhà xem lại bài.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4400" b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Chuẩn bị bài sau: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i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trọng phụ nữ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lours052kr">
            <a:extLst>
              <a:ext uri="{FF2B5EF4-FFF2-40B4-BE49-F238E27FC236}">
                <a16:creationId xmlns:a16="http://schemas.microsoft.com/office/drawing/2014/main" id="{8D6445CC-CDD3-06C0-D0FD-8856AE30F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15">
            <a:extLst>
              <a:ext uri="{FF2B5EF4-FFF2-40B4-BE49-F238E27FC236}">
                <a16:creationId xmlns:a16="http://schemas.microsoft.com/office/drawing/2014/main" id="{2316B376-D488-FC85-0918-7C5EB2596F71}"/>
              </a:ext>
            </a:extLst>
          </p:cNvPr>
          <p:cNvGrpSpPr>
            <a:grpSpLocks/>
          </p:cNvGrpSpPr>
          <p:nvPr/>
        </p:nvGrpSpPr>
        <p:grpSpPr bwMode="auto">
          <a:xfrm>
            <a:off x="8839200" y="5105400"/>
            <a:ext cx="1219200" cy="990600"/>
            <a:chOff x="2256" y="1536"/>
            <a:chExt cx="1176" cy="744"/>
          </a:xfrm>
        </p:grpSpPr>
        <p:pic>
          <p:nvPicPr>
            <p:cNvPr id="21515" name="Picture 16" descr="pretty_flower_purple_hb">
              <a:extLst>
                <a:ext uri="{FF2B5EF4-FFF2-40B4-BE49-F238E27FC236}">
                  <a16:creationId xmlns:a16="http://schemas.microsoft.com/office/drawing/2014/main" id="{FDB8D9D2-75AE-FC23-8F16-AE904EFB25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6" name="Group 17">
              <a:extLst>
                <a:ext uri="{FF2B5EF4-FFF2-40B4-BE49-F238E27FC236}">
                  <a16:creationId xmlns:a16="http://schemas.microsoft.com/office/drawing/2014/main" id="{2BED374A-C988-F958-D98E-856675663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1517" name="Picture 18" descr="pretty_flower_red_hb">
                <a:extLst>
                  <a:ext uri="{FF2B5EF4-FFF2-40B4-BE49-F238E27FC236}">
                    <a16:creationId xmlns:a16="http://schemas.microsoft.com/office/drawing/2014/main" id="{988AFCBD-5371-1AF7-4386-A560886AF3C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8" name="Picture 19" descr="pretty_flower_yellow_hb">
                <a:extLst>
                  <a:ext uri="{FF2B5EF4-FFF2-40B4-BE49-F238E27FC236}">
                    <a16:creationId xmlns:a16="http://schemas.microsoft.com/office/drawing/2014/main" id="{CD61C7ED-4AB9-DBBC-6CD5-D4C81C85F5B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9" name="Picture 20" descr="pretty_flower_orange_hb">
                <a:extLst>
                  <a:ext uri="{FF2B5EF4-FFF2-40B4-BE49-F238E27FC236}">
                    <a16:creationId xmlns:a16="http://schemas.microsoft.com/office/drawing/2014/main" id="{51557475-002D-B5FF-B1CF-BCBBF739ADA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508" name="Picture 35" descr="image087">
            <a:extLst>
              <a:ext uri="{FF2B5EF4-FFF2-40B4-BE49-F238E27FC236}">
                <a16:creationId xmlns:a16="http://schemas.microsoft.com/office/drawing/2014/main" id="{923C7719-48FA-B78B-E7B9-7905211F5F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724401"/>
            <a:ext cx="1895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36">
            <a:extLst>
              <a:ext uri="{FF2B5EF4-FFF2-40B4-BE49-F238E27FC236}">
                <a16:creationId xmlns:a16="http://schemas.microsoft.com/office/drawing/2014/main" id="{2F086468-0836-9513-6DF2-999A463DB8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1" y="2133600"/>
            <a:ext cx="8734425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510" name="Group 11">
            <a:extLst>
              <a:ext uri="{FF2B5EF4-FFF2-40B4-BE49-F238E27FC236}">
                <a16:creationId xmlns:a16="http://schemas.microsoft.com/office/drawing/2014/main" id="{48EE067E-7AAE-7D50-D5BE-946334420A0A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81000"/>
            <a:ext cx="3962400" cy="1371600"/>
            <a:chOff x="2864" y="288"/>
            <a:chExt cx="1552" cy="864"/>
          </a:xfrm>
        </p:grpSpPr>
        <p:pic>
          <p:nvPicPr>
            <p:cNvPr id="21512" name="Picture 12" descr="Picture2">
              <a:extLst>
                <a:ext uri="{FF2B5EF4-FFF2-40B4-BE49-F238E27FC236}">
                  <a16:creationId xmlns:a16="http://schemas.microsoft.com/office/drawing/2014/main" id="{3BE43739-302F-C510-D679-91135474D11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13" descr="Dove-02-june">
              <a:extLst>
                <a:ext uri="{FF2B5EF4-FFF2-40B4-BE49-F238E27FC236}">
                  <a16:creationId xmlns:a16="http://schemas.microsoft.com/office/drawing/2014/main" id="{9140C092-EE8D-C9F8-D59A-4B90A91100D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4" descr="Dove-02-june">
              <a:extLst>
                <a:ext uri="{FF2B5EF4-FFF2-40B4-BE49-F238E27FC236}">
                  <a16:creationId xmlns:a16="http://schemas.microsoft.com/office/drawing/2014/main" id="{4BB1C2EA-9CB6-E53B-2804-AF28168AB6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1" name="Rectangle 36">
            <a:extLst>
              <a:ext uri="{FF2B5EF4-FFF2-40B4-BE49-F238E27FC236}">
                <a16:creationId xmlns:a16="http://schemas.microsoft.com/office/drawing/2014/main" id="{178E1199-71C8-9F19-CEB7-A009F02F5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4288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>
            <a:extLst>
              <a:ext uri="{FF2B5EF4-FFF2-40B4-BE49-F238E27FC236}">
                <a16:creationId xmlns:a16="http://schemas.microsoft.com/office/drawing/2014/main" id="{771436A9-CFB8-F946-7149-E8372E5B0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70921"/>
            <a:ext cx="1097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  <a:latin typeface="Arial" panose="020B0604020202020204" pitchFamily="34" charset="0"/>
              </a:rPr>
              <a:t>Những  hành động, việc làm nào sau đâythể hiện tình cảm kính già, yêu  trẻ?</a:t>
            </a: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1C9A55DB-9CB2-5100-6792-B54C10D67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678" y="2802474"/>
            <a:ext cx="1018272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a) Chào hỏi, xưng hô lễ phép với người lớn tuổi.</a:t>
            </a: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9E59CCBE-6C4A-3CE5-E472-7FC07B2A2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31173"/>
            <a:ext cx="96556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b) Dùng hai tay khi đưa vật gì đó cho người già</a:t>
            </a:r>
            <a:r>
              <a:rPr lang="en-US" altLang="en-US" sz="4000">
                <a:solidFill>
                  <a:srgbClr val="0B0BC8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EEDC173F-67BD-FBA0-17A2-1BEBCBCD5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678" y="5032574"/>
            <a:ext cx="96556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c) Đọc truyện cho em nhỏ nghe.</a:t>
            </a:r>
          </a:p>
        </p:txBody>
      </p:sp>
      <p:sp>
        <p:nvSpPr>
          <p:cNvPr id="2064" name="Text Box 16">
            <a:extLst>
              <a:ext uri="{FF2B5EF4-FFF2-40B4-BE49-F238E27FC236}">
                <a16:creationId xmlns:a16="http://schemas.microsoft.com/office/drawing/2014/main" id="{6D84B07F-DDE9-0C51-BE4B-305E42EB5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460" y="5802243"/>
            <a:ext cx="96556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d) Quát nạt em bé.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5B30454B-0A39-467C-A0A7-CD44AEB1F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358" y="2903737"/>
            <a:ext cx="593320" cy="431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BA0A9DA-86C1-A0AC-F38E-FA6DA031B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65" y="3953143"/>
            <a:ext cx="593320" cy="431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08CD5A97-4C54-F28B-A98D-1D622E443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76" y="5972433"/>
            <a:ext cx="593320" cy="431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D176BC4C-277B-94F8-2633-EBF83360D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5227507"/>
            <a:ext cx="593320" cy="431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7" name="WordArt 5">
            <a:extLst>
              <a:ext uri="{FF2B5EF4-FFF2-40B4-BE49-F238E27FC236}">
                <a16:creationId xmlns:a16="http://schemas.microsoft.com/office/drawing/2014/main" id="{BB746A6F-6BC1-27C5-984E-B05F9FB07A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443053"/>
            <a:ext cx="5376454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  <p:bldP spid="2063" grpId="0"/>
      <p:bldP spid="2064" grpId="0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>
            <a:extLst>
              <a:ext uri="{FF2B5EF4-FFF2-40B4-BE49-F238E27FC236}">
                <a16:creationId xmlns:a16="http://schemas.microsoft.com/office/drawing/2014/main" id="{A2D9C319-8FA5-2C07-3640-631531D60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10439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+ Tại sao chúng ta cần phải kính trọng người già và yêu quý các em nhỏ?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45113F4-738A-09B0-6F49-9B60E0704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95476"/>
            <a:ext cx="107823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000" b="1"/>
              <a:t>    </a:t>
            </a:r>
            <a:r>
              <a:rPr lang="vi-VN" sz="4000" b="1"/>
              <a:t>Người già và trẻ em là những người cần được quan tâm, giúp đỡ ở mọi nơi, mọi lúc. Kính già, yêu trẻ là truyền thống tốt đẹp của dân tộc ta.</a:t>
            </a:r>
          </a:p>
          <a:p>
            <a:pPr>
              <a:buNone/>
            </a:pPr>
            <a:r>
              <a:rPr lang="en-US" sz="4000" b="1" i="1"/>
              <a:t>           Yêu trẻ, trẻ đến nhà; </a:t>
            </a:r>
          </a:p>
          <a:p>
            <a:pPr>
              <a:buNone/>
            </a:pPr>
            <a:r>
              <a:rPr lang="it-IT" sz="4000" b="1" i="1"/>
              <a:t>           Kính già, già để tuổi cho.</a:t>
            </a:r>
          </a:p>
          <a:p>
            <a:pPr>
              <a:buNone/>
            </a:pPr>
            <a:r>
              <a:rPr lang="en-US" sz="4000" b="1"/>
              <a:t>                                          </a:t>
            </a:r>
            <a:r>
              <a:rPr lang="en-US" sz="4000" b="1" i="1"/>
              <a:t>Tục ngữ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 b="1" i="1">
              <a:solidFill>
                <a:srgbClr val="0000CC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>
            <a:extLst>
              <a:ext uri="{FF2B5EF4-FFF2-40B4-BE49-F238E27FC236}">
                <a16:creationId xmlns:a16="http://schemas.microsoft.com/office/drawing/2014/main" id="{1E70DEEF-C03E-D085-BD94-F52A16614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8178"/>
            <a:ext cx="108204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YÊU CẦU CẦN ĐẠT: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+ </a:t>
            </a:r>
            <a:r>
              <a:rPr lang="pl-PL" altLang="en-US">
                <a:latin typeface="Arial" panose="020B0604020202020204" pitchFamily="34" charset="0"/>
              </a:rPr>
              <a:t>HS biết vì sao cần phải kính trọng, lễ phép với người già, yêu thương, nhường nhịn em  nhỏ.</a:t>
            </a:r>
            <a:r>
              <a:rPr lang="en-US" altLang="en-US" b="1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Nêu được những hành vi, việc làm phù hợp với lứa tuổi thể hiện sự kính trọng người già, yêu thương em nhỏ.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- Có thái độ và hành vi thể hiện sự kính trọng, lễ phép với người già, nhường nhịn em nhỏ.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 - Biết nhắc nhở bạn bè thực hiện kính trọng người già, yêu thương, nhường nhịn em nhỏ.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+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Năng lực tự học, năng lực giải quyết vấn đề và sáng tạo, năng lực thẩm mĩ, năng lực giao tiếp, năng lực hợp tác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CC"/>
                </a:solidFill>
                <a:latin typeface="Arial" panose="020B0604020202020204" pitchFamily="34" charset="0"/>
              </a:rPr>
              <a:t>+ Phẩm chất nhân ái, trách nhiệm.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>
            <a:extLst>
              <a:ext uri="{FF2B5EF4-FFF2-40B4-BE49-F238E27FC236}">
                <a16:creationId xmlns:a16="http://schemas.microsoft.com/office/drawing/2014/main" id="{35474CE4-FC2A-7419-F9A9-93B81218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1127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CEEE79A7-F55D-EFE9-FFFC-9302C312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32" y="1761503"/>
            <a:ext cx="107997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a. Trên đường đi học, thấy một em bé đi lạc, đang khóc tìm mẹ.</a:t>
            </a:r>
            <a:endParaRPr lang="en-US" altLang="en-US" sz="4000">
              <a:solidFill>
                <a:srgbClr val="0B0BC8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B69070D5-1F6F-D869-B0FC-2082001BA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16653"/>
            <a:ext cx="107997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b. Thấy hai em nhỏ đánh nhau để tranh giành đồ chơi.</a:t>
            </a: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5C92ABC8-EC70-140E-670C-3F9F9F006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686568"/>
            <a:ext cx="107997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B0BC8"/>
                </a:solidFill>
                <a:latin typeface="Arial" panose="020B0604020202020204" pitchFamily="34" charset="0"/>
              </a:rPr>
              <a:t>c. Đang chơi cùng các bạn thì có một cụ già đến hỏi đường.</a:t>
            </a:r>
            <a:endParaRPr lang="en-US" altLang="en-US" sz="4000">
              <a:solidFill>
                <a:srgbClr val="0B0BC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75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75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75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2" grpId="0"/>
      <p:bldP spid="18443" grpId="0"/>
      <p:bldP spid="184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87EF012A-FD26-0B0A-317A-CF363CF42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04" y="86860"/>
            <a:ext cx="1159464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B64D4DDF-E3F0-78C3-72D1-10F66B23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04" y="1220370"/>
            <a:ext cx="1098504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B0BC8"/>
                </a:solidFill>
                <a:latin typeface="Arial" panose="020B0604020202020204" pitchFamily="34" charset="0"/>
              </a:rPr>
              <a:t>a. Trên đường đi học, thấy một em bé đi lạc, đang khóc tìm mẹ.</a:t>
            </a:r>
            <a:endParaRPr lang="en-US" altLang="en-US" sz="4400">
              <a:solidFill>
                <a:srgbClr val="0B0BC8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564CA7F8-1108-312C-2A93-31F2BA9D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59" y="2518366"/>
            <a:ext cx="1107893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B0BC8"/>
                </a:solidFill>
                <a:latin typeface="Arial" panose="020B0604020202020204" pitchFamily="34" charset="0"/>
              </a:rPr>
              <a:t>b. Thấy hai em nhỏ đánh nhau để tranh giành đồ chơi.</a:t>
            </a: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0B854F81-8B8A-EA2C-48DC-B2BF23F3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71" y="3678794"/>
            <a:ext cx="1113370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B0BC8"/>
                </a:solidFill>
                <a:latin typeface="Arial" panose="020B0604020202020204" pitchFamily="34" charset="0"/>
              </a:rPr>
              <a:t>c. Đang chơi cùng các bạn thì có một cụ già đến hỏi đường</a:t>
            </a:r>
            <a:endParaRPr lang="en-US" altLang="en-US" sz="4800">
              <a:solidFill>
                <a:srgbClr val="0B0BC8"/>
              </a:solidFill>
              <a:latin typeface="Arial" panose="020B0604020202020204" pitchFamily="34" charset="0"/>
            </a:endParaRPr>
          </a:p>
        </p:txBody>
      </p:sp>
      <p:pic>
        <p:nvPicPr>
          <p:cNvPr id="8199" name="Picture 10" descr="Thao luan nhon">
            <a:extLst>
              <a:ext uri="{FF2B5EF4-FFF2-40B4-BE49-F238E27FC236}">
                <a16:creationId xmlns:a16="http://schemas.microsoft.com/office/drawing/2014/main" id="{D420E71B-012C-05B7-3CF7-7754BB79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402069"/>
            <a:ext cx="3359206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8">
            <a:extLst>
              <a:ext uri="{FF2B5EF4-FFF2-40B4-BE49-F238E27FC236}">
                <a16:creationId xmlns:a16="http://schemas.microsoft.com/office/drawing/2014/main" id="{36D3E2BA-F994-EF89-D3D4-1C73FA91A1F4}"/>
              </a:ext>
            </a:extLst>
          </p:cNvPr>
          <p:cNvGrpSpPr>
            <a:grpSpLocks/>
          </p:cNvGrpSpPr>
          <p:nvPr/>
        </p:nvGrpSpPr>
        <p:grpSpPr bwMode="auto">
          <a:xfrm>
            <a:off x="3517446" y="5045389"/>
            <a:ext cx="4788354" cy="1874837"/>
            <a:chOff x="6248400" y="4953000"/>
            <a:chExt cx="2743200" cy="1371600"/>
          </a:xfrm>
        </p:grpSpPr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B9DAC449-3525-D395-6C42-AD874B267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4953000"/>
              <a:ext cx="2743200" cy="1371600"/>
            </a:xfrm>
            <a:prstGeom prst="cloudCallout">
              <a:avLst>
                <a:gd name="adj1" fmla="val 68019"/>
                <a:gd name="adj2" fmla="val 4080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55D312-0AFC-6DB8-8A33-829F62AED9E4}"/>
                </a:ext>
              </a:extLst>
            </p:cNvPr>
            <p:cNvSpPr/>
            <p:nvPr/>
          </p:nvSpPr>
          <p:spPr>
            <a:xfrm>
              <a:off x="6421425" y="5221066"/>
              <a:ext cx="2442882" cy="8781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600" b="1" dirty="0">
                  <a:ln w="18415" cmpd="sng">
                    <a:solidFill>
                      <a:srgbClr val="FFFFFF"/>
                    </a:solidFill>
                    <a:prstDash val="solid"/>
                  </a:ln>
                </a:rPr>
                <a:t>Xử lí tình huống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600" b="1">
                  <a:ln w="18415" cmpd="sng">
                    <a:solidFill>
                      <a:srgbClr val="FFFFFF"/>
                    </a:solidFill>
                    <a:prstDash val="solid"/>
                  </a:ln>
                </a:rPr>
                <a:t>đ</a:t>
              </a:r>
              <a:r>
                <a:rPr lang="en-US" sz="3600" b="1">
                  <a:ln w="18415" cmpd="sng">
                    <a:solidFill>
                      <a:srgbClr val="FFFFFF"/>
                    </a:solidFill>
                    <a:prstDash val="solid"/>
                  </a:ln>
                </a:rPr>
                <a:t>ó</a:t>
              </a:r>
              <a:r>
                <a:rPr lang="vi-VN" sz="3600" b="1">
                  <a:ln w="18415" cmpd="sng">
                    <a:solidFill>
                      <a:srgbClr val="FFFFFF"/>
                    </a:solidFill>
                    <a:prstDash val="solid"/>
                  </a:ln>
                </a:rPr>
                <a:t>ng </a:t>
              </a:r>
              <a:r>
                <a:rPr lang="vi-VN" sz="3600" b="1" dirty="0">
                  <a:ln w="18415" cmpd="sng">
                    <a:solidFill>
                      <a:srgbClr val="FFFFFF"/>
                    </a:solidFill>
                    <a:prstDash val="solid"/>
                  </a:ln>
                </a:rPr>
                <a:t>vai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0C3F98B5-3CD6-56B8-8F31-F3ED66736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11125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0E9998F3-0DD0-64A4-9B9E-EA874EB48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362200"/>
            <a:ext cx="1122194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B0BC8"/>
                </a:solidFill>
                <a:latin typeface="Arial" panose="020B0604020202020204" pitchFamily="34" charset="0"/>
              </a:rPr>
              <a:t>a. Trên đường đi học, thấy một em bé đi lạc, đang khóc tìm mẹ.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63398E76-3FA3-6C73-6CED-95CE07FC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1049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b="1" dirty="0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64FC1742-1577-2CFF-E736-C606385BC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38400"/>
            <a:ext cx="10744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B0BC8"/>
                </a:solidFill>
                <a:latin typeface="Arial" panose="020B0604020202020204" pitchFamily="34" charset="0"/>
              </a:rPr>
              <a:t>b. Thấy hai em nhỏ đánh nhau để tranh giành đồ chơi.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89A48D3B-6A62-8392-FB28-C5F719629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1114343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 </a:t>
            </a:r>
            <a:r>
              <a:rPr lang="en-US" sz="4400" b="1">
                <a:solidFill>
                  <a:srgbClr val="0B0B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lí tình huống</a:t>
            </a:r>
            <a:r>
              <a:rPr lang="en-US" sz="44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4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sẽ làm gì trong các tình huống sau:</a:t>
            </a:r>
          </a:p>
        </p:txBody>
      </p:sp>
      <p:sp>
        <p:nvSpPr>
          <p:cNvPr id="11267" name="Text Box 6">
            <a:extLst>
              <a:ext uri="{FF2B5EF4-FFF2-40B4-BE49-F238E27FC236}">
                <a16:creationId xmlns:a16="http://schemas.microsoft.com/office/drawing/2014/main" id="{3B493DD8-A38D-7301-5820-AB243A796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86" y="2286000"/>
            <a:ext cx="11049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B0BC8"/>
                </a:solidFill>
                <a:latin typeface="Arial" panose="020B0604020202020204" pitchFamily="34" charset="0"/>
              </a:rPr>
              <a:t>c. Đang chơi cùng các bạn thì có một cụ già đến hỏi đường.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857</Words>
  <Application>Microsoft Office PowerPoint</Application>
  <PresentationFormat>Custom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ITQuangNam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VA</cp:lastModifiedBy>
  <cp:revision>187</cp:revision>
  <dcterms:created xsi:type="dcterms:W3CDTF">2002-01-01T00:16:10Z</dcterms:created>
  <dcterms:modified xsi:type="dcterms:W3CDTF">2023-06-04T07:33:13Z</dcterms:modified>
</cp:coreProperties>
</file>