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345" r:id="rId2"/>
    <p:sldId id="282" r:id="rId3"/>
    <p:sldId id="344" r:id="rId4"/>
    <p:sldId id="263" r:id="rId5"/>
    <p:sldId id="283" r:id="rId6"/>
    <p:sldId id="289" r:id="rId7"/>
    <p:sldId id="306" r:id="rId8"/>
    <p:sldId id="290" r:id="rId9"/>
    <p:sldId id="308" r:id="rId10"/>
    <p:sldId id="309" r:id="rId11"/>
    <p:sldId id="334" r:id="rId12"/>
    <p:sldId id="310" r:id="rId13"/>
    <p:sldId id="311" r:id="rId14"/>
    <p:sldId id="312" r:id="rId15"/>
    <p:sldId id="293" r:id="rId16"/>
    <p:sldId id="294" r:id="rId17"/>
    <p:sldId id="295" r:id="rId18"/>
    <p:sldId id="307" r:id="rId19"/>
    <p:sldId id="297" r:id="rId20"/>
    <p:sldId id="313" r:id="rId21"/>
    <p:sldId id="314" r:id="rId22"/>
    <p:sldId id="316" r:id="rId23"/>
    <p:sldId id="315" r:id="rId24"/>
    <p:sldId id="299" r:id="rId25"/>
    <p:sldId id="329" r:id="rId26"/>
    <p:sldId id="303" r:id="rId27"/>
    <p:sldId id="317" r:id="rId28"/>
    <p:sldId id="332" r:id="rId29"/>
    <p:sldId id="333" r:id="rId30"/>
    <p:sldId id="304" r:id="rId31"/>
    <p:sldId id="323" r:id="rId32"/>
    <p:sldId id="324" r:id="rId33"/>
    <p:sldId id="325" r:id="rId34"/>
    <p:sldId id="326" r:id="rId35"/>
    <p:sldId id="262" r:id="rId36"/>
    <p:sldId id="265" r:id="rId37"/>
  </p:sldIdLst>
  <p:sldSz cx="9144000" cy="6858000" type="screen4x3"/>
  <p:notesSz cx="6858000" cy="9144000"/>
  <p:embeddedFontLst>
    <p:embeddedFont>
      <p:font typeface=".VnTime" panose="020B7200000000000000"/>
      <p:regular r:id="rId38"/>
      <p:bold r:id="rId39"/>
      <p:italic r:id="rId40"/>
      <p:boldItalic r:id="rId41"/>
    </p:embeddedFont>
  </p:embeddedFontLst>
  <p:custDataLst>
    <p:tags r:id="rId4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A6FCA2"/>
    <a:srgbClr val="FF33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21" autoAdjust="0"/>
    <p:restoredTop sz="94660"/>
  </p:normalViewPr>
  <p:slideViewPr>
    <p:cSldViewPr>
      <p:cViewPr varScale="1">
        <p:scale>
          <a:sx n="109" d="100"/>
          <a:sy n="109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2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gs" Target="tags/tag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3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1.fntdata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1BD8B6-BD96-458F-8646-CFD132F223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B09CB-C4C3-481E-A829-768776D848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B09CB-C4C3-481E-A829-768776D848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664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B09CB-C4C3-481E-A829-768776D848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0653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B09CB-C4C3-481E-A829-768776D848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0553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B09CB-C4C3-481E-A829-768776D848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6442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B09CB-C4C3-481E-A829-768776D848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4454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B09CB-C4C3-481E-A829-768776D848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4614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B09CB-C4C3-481E-A829-768776D848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5478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B09CB-C4C3-481E-A829-768776D848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8937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B09CB-C4C3-481E-A829-768776D848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486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A3CA58-7C57-4B54-A549-32DA5AB494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B09CB-C4C3-481E-A829-768776D848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7524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B09CB-C4C3-481E-A829-768776D848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4483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B09CB-C4C3-481E-A829-768776D848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3414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B09CB-C4C3-481E-A829-768776D848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4126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B09CB-C4C3-481E-A829-768776D848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9062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B09CB-C4C3-481E-A829-768776D848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4600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B09CB-C4C3-481E-A829-768776D848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5136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B09CB-C4C3-481E-A829-768776D848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850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B09CB-C4C3-481E-A829-768776D848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0576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B09CB-C4C3-481E-A829-768776D848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881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A3CA58-7C57-4B54-A549-32DA5AB494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5779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B09CB-C4C3-481E-A829-768776D848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9813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B09CB-C4C3-481E-A829-768776D848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4430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B09CB-C4C3-481E-A829-768776D848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8677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B09CB-C4C3-481E-A829-768776D848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4771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B09CB-C4C3-481E-A829-768776D848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05015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B09CB-C4C3-481E-A829-768776D848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14074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073C21-D010-4DF8-BB36-0D370A09A1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E39F72-1E39-4D33-8676-E93699AEB5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8630E1-A081-4C48-B996-22866F028C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1F65A-E6B7-4371-B1A5-A80C76B345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A3CA58-7C57-4B54-A549-32DA5AB494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373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A3CA58-7C57-4B54-A549-32DA5AB494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149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2BA02-C59B-4360-A8B2-49D0A337EC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CDDF27-7CBE-430E-B55A-14F87FB51B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077F4C-DA05-40EA-A5B9-F6D86D39FE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F6E8E3-3F1A-46A1-A317-08DFB3B51E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99FF"/>
            </a:gs>
            <a:gs pos="50000">
              <a:srgbClr val="FFFFCC"/>
            </a:gs>
            <a:gs pos="100000">
              <a:srgbClr val="FF99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98A81A1-78D7-492D-AF7F-A646FA09CF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80" r:id="rId3"/>
    <p:sldLayoutId id="2147483669" r:id="rId4"/>
    <p:sldLayoutId id="2147483668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87" r:id="rId11"/>
    <p:sldLayoutId id="2147483686" r:id="rId12"/>
    <p:sldLayoutId id="2147483685" r:id="rId13"/>
    <p:sldLayoutId id="2147483684" r:id="rId14"/>
    <p:sldLayoutId id="2147483683" r:id="rId15"/>
    <p:sldLayoutId id="2147483682" r:id="rId16"/>
    <p:sldLayoutId id="2147483681" r:id="rId17"/>
    <p:sldLayoutId id="2147483679" r:id="rId18"/>
    <p:sldLayoutId id="2147483678" r:id="rId19"/>
    <p:sldLayoutId id="2147483677" r:id="rId20"/>
    <p:sldLayoutId id="2147483676" r:id="rId21"/>
    <p:sldLayoutId id="2147483675" r:id="rId22"/>
    <p:sldLayoutId id="2147483674" r:id="rId23"/>
    <p:sldLayoutId id="2147483673" r:id="rId24"/>
    <p:sldLayoutId id="2147483672" r:id="rId25"/>
    <p:sldLayoutId id="2147483671" r:id="rId26"/>
    <p:sldLayoutId id="2147483670" r:id="rId27"/>
    <p:sldLayoutId id="2147483667" r:id="rId28"/>
    <p:sldLayoutId id="2147483666" r:id="rId29"/>
    <p:sldLayoutId id="2147483665" r:id="rId30"/>
    <p:sldLayoutId id="2147483664" r:id="rId31"/>
    <p:sldLayoutId id="2147483663" r:id="rId32"/>
    <p:sldLayoutId id="2147483662" r:id="rId33"/>
    <p:sldLayoutId id="2147483661" r:id="rId34"/>
    <p:sldLayoutId id="2147483660" r:id="rId35"/>
    <p:sldLayoutId id="2147483656" r:id="rId36"/>
    <p:sldLayoutId id="2147483657" r:id="rId37"/>
    <p:sldLayoutId id="2147483658" r:id="rId38"/>
    <p:sldLayoutId id="2147483659" r:id="rId39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6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9.gif"/><Relationship Id="rId4" Type="http://schemas.openxmlformats.org/officeDocument/2006/relationships/slide" Target="slide3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gif"/><Relationship Id="rId4" Type="http://schemas.openxmlformats.org/officeDocument/2006/relationships/slide" Target="slide1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gif"/><Relationship Id="rId4" Type="http://schemas.openxmlformats.org/officeDocument/2006/relationships/slide" Target="slide1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4" descr="Hình nền đẹp cho bài giảng điện tử - Ảnh nền thiết kế bài giảng điện tử">
            <a:extLst>
              <a:ext uri="{FF2B5EF4-FFF2-40B4-BE49-F238E27FC236}">
                <a16:creationId xmlns:a16="http://schemas.microsoft.com/office/drawing/2014/main" id="{10B05D72-9BDB-43CC-8B1B-AC6255C3DA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2059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">
            <a:extLst>
              <a:ext uri="{FF2B5EF4-FFF2-40B4-BE49-F238E27FC236}">
                <a16:creationId xmlns:a16="http://schemas.microsoft.com/office/drawing/2014/main" id="{6D8B2B53-271D-4DE3-AC43-A739082536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76251" y="914400"/>
            <a:ext cx="10160508" cy="2769989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6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ĐỊA LÍ</a:t>
            </a:r>
          </a:p>
          <a:p>
            <a:pPr algn="ctr" eaLnBrk="1" hangingPunct="1">
              <a:defRPr/>
            </a:pPr>
            <a:r>
              <a:rPr lang="en-US" altLang="en-US" sz="5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5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CÔNG NGHIỆP</a:t>
            </a:r>
          </a:p>
          <a:p>
            <a:pPr algn="ctr" eaLnBrk="1" hangingPunct="1">
              <a:defRPr/>
            </a:pPr>
            <a:r>
              <a:rPr lang="en-US" altLang="en-US" sz="5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 91 </a:t>
            </a:r>
          </a:p>
        </p:txBody>
      </p:sp>
    </p:spTree>
  </p:cSld>
  <p:clrMapOvr>
    <a:masterClrMapping/>
  </p:clrMapOvr>
  <p:transition spd="slow" advTm="300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5" descr="Hình nền đẹp 168 - Hình nền - Phạm Thu Thảnh - Website trường mầm non Gia  Thượng">
            <a:extLst>
              <a:ext uri="{FF2B5EF4-FFF2-40B4-BE49-F238E27FC236}">
                <a16:creationId xmlns:a16="http://schemas.microsoft.com/office/drawing/2014/main" id="{107BB7CB-5B06-4025-BBE4-742A61D948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838" y="0"/>
            <a:ext cx="98456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algn="ctr" eaLnBrk="0" hangingPunct="0">
              <a:lnSpc>
                <a:spcPct val="90000"/>
              </a:lnSpc>
              <a:spcAft>
                <a:spcPts val="600"/>
              </a:spcAft>
            </a:pPr>
            <a:r>
              <a:rPr lang="en-US" sz="34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Nhà máy điện Phú Mĩ</a:t>
            </a:r>
          </a:p>
          <a:p>
            <a:pPr algn="ctr" eaLnBrk="0" hangingPunct="0">
              <a:lnSpc>
                <a:spcPct val="90000"/>
              </a:lnSpc>
              <a:spcAft>
                <a:spcPts val="600"/>
              </a:spcAft>
            </a:pPr>
            <a:r>
              <a:rPr lang="en-US" sz="34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( Bà Rịa - Vũng Tàu )</a:t>
            </a:r>
          </a:p>
        </p:txBody>
      </p:sp>
      <p:pic>
        <p:nvPicPr>
          <p:cNvPr id="11266" name="Picture 2" descr="Nhà máy Điện Phú Mỹ">
            <a:extLst>
              <a:ext uri="{FF2B5EF4-FFF2-40B4-BE49-F238E27FC236}">
                <a16:creationId xmlns:a16="http://schemas.microsoft.com/office/drawing/2014/main" id="{AFE5525B-E5AE-47E4-A05C-420E6A1F8A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8670" y="1600200"/>
            <a:ext cx="7606660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5" descr="Hình nền đẹp 168 - Hình nền - Phạm Thu Thảnh - Website trường mầm non Gia  Thượng">
            <a:extLst>
              <a:ext uri="{FF2B5EF4-FFF2-40B4-BE49-F238E27FC236}">
                <a16:creationId xmlns:a16="http://schemas.microsoft.com/office/drawing/2014/main" id="{56BA4AAF-D1CA-41F2-880E-081AB0450E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838" y="0"/>
            <a:ext cx="98456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533400" y="5791200"/>
            <a:ext cx="8153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>
                <a:solidFill>
                  <a:srgbClr val="33CC33"/>
                </a:solidFill>
              </a:rPr>
              <a:t>   </a:t>
            </a:r>
            <a:r>
              <a:rPr lang="en-US" sz="4000" b="1" dirty="0" err="1">
                <a:solidFill>
                  <a:srgbClr val="33CC33"/>
                </a:solidFill>
              </a:rPr>
              <a:t>Khai</a:t>
            </a:r>
            <a:r>
              <a:rPr lang="en-US" sz="4000" b="1" dirty="0">
                <a:solidFill>
                  <a:srgbClr val="33CC33"/>
                </a:solidFill>
              </a:rPr>
              <a:t> </a:t>
            </a:r>
            <a:r>
              <a:rPr lang="en-US" sz="4000" b="1" dirty="0" err="1">
                <a:solidFill>
                  <a:srgbClr val="33CC33"/>
                </a:solidFill>
              </a:rPr>
              <a:t>thác</a:t>
            </a:r>
            <a:r>
              <a:rPr lang="en-US" sz="4000" b="1" dirty="0">
                <a:solidFill>
                  <a:srgbClr val="33CC33"/>
                </a:solidFill>
              </a:rPr>
              <a:t> </a:t>
            </a:r>
            <a:r>
              <a:rPr lang="en-US" sz="4000" b="1" dirty="0" err="1">
                <a:solidFill>
                  <a:srgbClr val="33CC33"/>
                </a:solidFill>
              </a:rPr>
              <a:t>dầu</a:t>
            </a:r>
            <a:r>
              <a:rPr lang="en-US" sz="4000" b="1" dirty="0">
                <a:solidFill>
                  <a:srgbClr val="33CC33"/>
                </a:solidFill>
              </a:rPr>
              <a:t> </a:t>
            </a:r>
            <a:r>
              <a:rPr lang="en-US" sz="4000" b="1" dirty="0" err="1">
                <a:solidFill>
                  <a:srgbClr val="33CC33"/>
                </a:solidFill>
              </a:rPr>
              <a:t>khí</a:t>
            </a:r>
            <a:r>
              <a:rPr lang="en-US" sz="4000" b="1" dirty="0">
                <a:solidFill>
                  <a:srgbClr val="33CC33"/>
                </a:solidFill>
              </a:rPr>
              <a:t> (</a:t>
            </a:r>
            <a:r>
              <a:rPr lang="en-US" sz="4000" b="1" dirty="0" err="1">
                <a:solidFill>
                  <a:srgbClr val="33CC33"/>
                </a:solidFill>
              </a:rPr>
              <a:t>Vũng</a:t>
            </a:r>
            <a:r>
              <a:rPr lang="en-US" sz="4000" b="1" dirty="0">
                <a:solidFill>
                  <a:srgbClr val="33CC33"/>
                </a:solidFill>
              </a:rPr>
              <a:t> </a:t>
            </a:r>
            <a:r>
              <a:rPr lang="en-US" sz="4000" b="1" dirty="0" err="1">
                <a:solidFill>
                  <a:srgbClr val="33CC33"/>
                </a:solidFill>
              </a:rPr>
              <a:t>Tàu</a:t>
            </a:r>
            <a:r>
              <a:rPr lang="en-US" sz="4000" b="1" dirty="0">
                <a:solidFill>
                  <a:srgbClr val="33CC33"/>
                </a:solidFill>
              </a:rPr>
              <a:t>)</a:t>
            </a:r>
          </a:p>
        </p:txBody>
      </p:sp>
      <p:pic>
        <p:nvPicPr>
          <p:cNvPr id="12290" name="Picture 2" descr="Vũng Tàu - “căn cứ địa” quan trọng của ngành Dầu khí">
            <a:extLst>
              <a:ext uri="{FF2B5EF4-FFF2-40B4-BE49-F238E27FC236}">
                <a16:creationId xmlns:a16="http://schemas.microsoft.com/office/drawing/2014/main" id="{E5F71DD2-3DC7-424B-902E-BE9CC7BBA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027" y="609600"/>
            <a:ext cx="7429946" cy="49545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5" descr="Hình nền đẹp 168 - Hình nền - Phạm Thu Thảnh - Website trường mầm non Gia  Thượng">
            <a:extLst>
              <a:ext uri="{FF2B5EF4-FFF2-40B4-BE49-F238E27FC236}">
                <a16:creationId xmlns:a16="http://schemas.microsoft.com/office/drawing/2014/main" id="{86424C4E-7E41-44ED-AF42-F0A56A5641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838" y="0"/>
            <a:ext cx="98456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762000" y="5791200"/>
            <a:ext cx="6248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/>
              <a:t>       </a:t>
            </a:r>
            <a:r>
              <a:rPr lang="en-US" sz="4400" b="1" dirty="0" err="1">
                <a:solidFill>
                  <a:srgbClr val="33CC33"/>
                </a:solidFill>
              </a:rPr>
              <a:t>Sản</a:t>
            </a:r>
            <a:r>
              <a:rPr lang="en-US" sz="4400" b="1" dirty="0">
                <a:solidFill>
                  <a:srgbClr val="33CC33"/>
                </a:solidFill>
              </a:rPr>
              <a:t> </a:t>
            </a:r>
            <a:r>
              <a:rPr lang="en-US" sz="4400" b="1" dirty="0" err="1">
                <a:solidFill>
                  <a:srgbClr val="33CC33"/>
                </a:solidFill>
              </a:rPr>
              <a:t>xuất</a:t>
            </a:r>
            <a:r>
              <a:rPr lang="en-US" sz="4400" b="1" dirty="0">
                <a:solidFill>
                  <a:srgbClr val="33CC33"/>
                </a:solidFill>
              </a:rPr>
              <a:t> </a:t>
            </a:r>
            <a:r>
              <a:rPr lang="en-US" sz="4400" b="1" dirty="0" err="1">
                <a:solidFill>
                  <a:srgbClr val="33CC33"/>
                </a:solidFill>
              </a:rPr>
              <a:t>bóng</a:t>
            </a:r>
            <a:r>
              <a:rPr lang="en-US" sz="4400" b="1" dirty="0">
                <a:solidFill>
                  <a:srgbClr val="33CC33"/>
                </a:solidFill>
              </a:rPr>
              <a:t> </a:t>
            </a:r>
            <a:r>
              <a:rPr lang="en-US" sz="4400" b="1" dirty="0" err="1">
                <a:solidFill>
                  <a:srgbClr val="33CC33"/>
                </a:solidFill>
              </a:rPr>
              <a:t>đèn</a:t>
            </a:r>
            <a:endParaRPr lang="en-US" sz="4400" b="1" dirty="0">
              <a:solidFill>
                <a:srgbClr val="33CC33"/>
              </a:solidFill>
            </a:endParaRPr>
          </a:p>
        </p:txBody>
      </p:sp>
      <p:pic>
        <p:nvPicPr>
          <p:cNvPr id="13314" name="Picture 2" descr="Khuyến khích sử dụng bóng đèn tiết kiệm năng lượng">
            <a:extLst>
              <a:ext uri="{FF2B5EF4-FFF2-40B4-BE49-F238E27FC236}">
                <a16:creationId xmlns:a16="http://schemas.microsoft.com/office/drawing/2014/main" id="{74F9F0A1-E0E2-4820-A5E7-066669A692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878910"/>
            <a:ext cx="7010400" cy="46689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5" descr="Hình nền đẹp 168 - Hình nền - Phạm Thu Thảnh - Website trường mầm non Gia  Thượng">
            <a:extLst>
              <a:ext uri="{FF2B5EF4-FFF2-40B4-BE49-F238E27FC236}">
                <a16:creationId xmlns:a16="http://schemas.microsoft.com/office/drawing/2014/main" id="{C44C2D4B-BB91-4123-8323-DFE5C804F4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838" y="0"/>
            <a:ext cx="98456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1371600" y="5410200"/>
            <a:ext cx="6248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4400" b="1">
                <a:solidFill>
                  <a:srgbClr val="33CC33"/>
                </a:solidFill>
              </a:rPr>
              <a:t>Lắp ráp máy điều hoà</a:t>
            </a:r>
          </a:p>
        </p:txBody>
      </p:sp>
      <p:pic>
        <p:nvPicPr>
          <p:cNvPr id="14338" name="Picture 2" descr="Cận cảnh dây chuyền lắp ráp - sản xuất điều hòa trăm tỷ của Asanzo - Cầm Đồ  Nha Trang - 0705777879">
            <a:extLst>
              <a:ext uri="{FF2B5EF4-FFF2-40B4-BE49-F238E27FC236}">
                <a16:creationId xmlns:a16="http://schemas.microsoft.com/office/drawing/2014/main" id="{682E9E75-C6B8-4E34-8EAF-75DDC594B9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85800"/>
            <a:ext cx="7772400" cy="45622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5" descr="Hình nền đẹp 168 - Hình nền - Phạm Thu Thảnh - Website trường mầm non Gia  Thượng">
            <a:extLst>
              <a:ext uri="{FF2B5EF4-FFF2-40B4-BE49-F238E27FC236}">
                <a16:creationId xmlns:a16="http://schemas.microsoft.com/office/drawing/2014/main" id="{80359B56-0344-42EC-91A2-B605687B64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838" y="0"/>
            <a:ext cx="98456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533400" y="5486400"/>
            <a:ext cx="8153400" cy="990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4400" dirty="0" err="1">
                <a:solidFill>
                  <a:srgbClr val="FF3300"/>
                </a:solidFill>
              </a:rPr>
              <a:t>Nhà</a:t>
            </a:r>
            <a:r>
              <a:rPr lang="en-US" sz="4400" dirty="0">
                <a:solidFill>
                  <a:srgbClr val="FF3300"/>
                </a:solidFill>
              </a:rPr>
              <a:t> </a:t>
            </a:r>
            <a:r>
              <a:rPr lang="en-US" sz="4400" dirty="0" err="1">
                <a:solidFill>
                  <a:srgbClr val="FF3300"/>
                </a:solidFill>
              </a:rPr>
              <a:t>máy</a:t>
            </a:r>
            <a:r>
              <a:rPr lang="en-US" sz="4400" dirty="0">
                <a:solidFill>
                  <a:srgbClr val="FF3300"/>
                </a:solidFill>
              </a:rPr>
              <a:t> </a:t>
            </a:r>
            <a:r>
              <a:rPr lang="en-US" sz="4400" dirty="0" err="1">
                <a:solidFill>
                  <a:srgbClr val="FF3300"/>
                </a:solidFill>
              </a:rPr>
              <a:t>l</a:t>
            </a:r>
            <a:r>
              <a:rPr lang="en-US" sz="4000" dirty="0" err="1">
                <a:solidFill>
                  <a:srgbClr val="FF3300"/>
                </a:solidFill>
              </a:rPr>
              <a:t>ắ</a:t>
            </a:r>
            <a:r>
              <a:rPr lang="en-US" sz="4400" dirty="0" err="1">
                <a:solidFill>
                  <a:srgbClr val="FF3300"/>
                </a:solidFill>
              </a:rPr>
              <a:t>p</a:t>
            </a:r>
            <a:r>
              <a:rPr lang="en-US" sz="4400" dirty="0">
                <a:solidFill>
                  <a:srgbClr val="FF3300"/>
                </a:solidFill>
              </a:rPr>
              <a:t> </a:t>
            </a:r>
            <a:r>
              <a:rPr lang="en-US" sz="4400" dirty="0" err="1">
                <a:solidFill>
                  <a:srgbClr val="FF3300"/>
                </a:solidFill>
              </a:rPr>
              <a:t>ráp</a:t>
            </a:r>
            <a:r>
              <a:rPr lang="en-US" sz="4400" dirty="0">
                <a:solidFill>
                  <a:srgbClr val="FF3300"/>
                </a:solidFill>
              </a:rPr>
              <a:t> ô </a:t>
            </a:r>
            <a:r>
              <a:rPr lang="en-US" sz="4400" dirty="0" err="1">
                <a:solidFill>
                  <a:srgbClr val="FF3300"/>
                </a:solidFill>
              </a:rPr>
              <a:t>tô</a:t>
            </a:r>
            <a:r>
              <a:rPr lang="en-US" sz="4400" dirty="0">
                <a:solidFill>
                  <a:srgbClr val="FF3300"/>
                </a:solidFill>
              </a:rPr>
              <a:t> </a:t>
            </a:r>
            <a:r>
              <a:rPr lang="en-US" sz="4400" dirty="0" err="1">
                <a:solidFill>
                  <a:srgbClr val="FF3300"/>
                </a:solidFill>
              </a:rPr>
              <a:t>Trư</a:t>
            </a:r>
            <a:r>
              <a:rPr lang="en-US" sz="4000" dirty="0" err="1">
                <a:solidFill>
                  <a:srgbClr val="FF3300"/>
                </a:solidFill>
              </a:rPr>
              <a:t>ờ</a:t>
            </a:r>
            <a:r>
              <a:rPr lang="en-US" sz="4400" dirty="0" err="1">
                <a:solidFill>
                  <a:srgbClr val="FF3300"/>
                </a:solidFill>
              </a:rPr>
              <a:t>ng</a:t>
            </a:r>
            <a:r>
              <a:rPr lang="en-US" sz="4400" dirty="0">
                <a:solidFill>
                  <a:srgbClr val="FF3300"/>
                </a:solidFill>
              </a:rPr>
              <a:t> </a:t>
            </a:r>
            <a:r>
              <a:rPr lang="en-US" sz="4400" dirty="0" err="1">
                <a:solidFill>
                  <a:srgbClr val="FF3300"/>
                </a:solidFill>
              </a:rPr>
              <a:t>H</a:t>
            </a:r>
            <a:r>
              <a:rPr lang="en-US" sz="4000" dirty="0" err="1">
                <a:solidFill>
                  <a:srgbClr val="FF3300"/>
                </a:solidFill>
              </a:rPr>
              <a:t>ả</a:t>
            </a:r>
            <a:r>
              <a:rPr lang="en-US" sz="4400" dirty="0" err="1">
                <a:solidFill>
                  <a:srgbClr val="FF3300"/>
                </a:solidFill>
              </a:rPr>
              <a:t>i</a:t>
            </a:r>
            <a:r>
              <a:rPr lang="en-US" sz="3600" dirty="0">
                <a:solidFill>
                  <a:srgbClr val="FF3300"/>
                </a:solidFill>
              </a:rPr>
              <a:t> </a:t>
            </a:r>
            <a:endParaRPr lang="en-SG" sz="3600" dirty="0">
              <a:solidFill>
                <a:srgbClr val="FF3300"/>
              </a:solidFill>
            </a:endParaRPr>
          </a:p>
        </p:txBody>
      </p:sp>
      <p:pic>
        <p:nvPicPr>
          <p:cNvPr id="15362" name="Picture 2" descr="Quảng Nam có nhà máy ô tô hiện đại nhất Đông Nam Á - Báo Người lao động">
            <a:extLst>
              <a:ext uri="{FF2B5EF4-FFF2-40B4-BE49-F238E27FC236}">
                <a16:creationId xmlns:a16="http://schemas.microsoft.com/office/drawing/2014/main" id="{ADF442F1-2F31-4D85-8149-DC026DBD56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685800"/>
            <a:ext cx="7696200" cy="43291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5" descr="Hình nền đẹp 168 - Hình nền - Phạm Thu Thảnh - Website trường mầm non Gia  Thượng">
            <a:extLst>
              <a:ext uri="{FF2B5EF4-FFF2-40B4-BE49-F238E27FC236}">
                <a16:creationId xmlns:a16="http://schemas.microsoft.com/office/drawing/2014/main" id="{B6CCEC8A-CB3A-4565-A069-A2C6866804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838" y="0"/>
            <a:ext cx="98456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algn="ctr" eaLnBrk="0" hangingPunct="0">
              <a:spcAft>
                <a:spcPts val="600"/>
              </a:spcAft>
            </a:pPr>
            <a:r>
              <a:rPr lang="en-US" sz="4400" b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Nhà máy lọc dầu Dung Quất</a:t>
            </a:r>
          </a:p>
        </p:txBody>
      </p:sp>
      <p:pic>
        <p:nvPicPr>
          <p:cNvPr id="16386" name="Picture 2" descr="Công ty vận hành nhà máy lọc dầu Dung Quất bất ngờ lỗ hơn 1.000 tỷ - Nhịp  sống kinh tế Việt Nam &amp;amp; Thế giới">
            <a:extLst>
              <a:ext uri="{FF2B5EF4-FFF2-40B4-BE49-F238E27FC236}">
                <a16:creationId xmlns:a16="http://schemas.microsoft.com/office/drawing/2014/main" id="{87A701E7-4FB0-4B36-B53D-BA0663967E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9"/>
          <a:stretch/>
        </p:blipFill>
        <p:spPr bwMode="auto">
          <a:xfrm>
            <a:off x="457200" y="1600200"/>
            <a:ext cx="8229600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5" descr="Hình nền đẹp 168 - Hình nền - Phạm Thu Thảnh - Website trường mầm non Gia  Thượng">
            <a:extLst>
              <a:ext uri="{FF2B5EF4-FFF2-40B4-BE49-F238E27FC236}">
                <a16:creationId xmlns:a16="http://schemas.microsoft.com/office/drawing/2014/main" id="{B222C05F-0BC2-44C4-AB58-64E672E697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838" y="0"/>
            <a:ext cx="98456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0" y="5318124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 err="1">
                <a:solidFill>
                  <a:srgbClr val="0000FF"/>
                </a:solidFill>
              </a:rPr>
              <a:t>Chế</a:t>
            </a:r>
            <a:r>
              <a:rPr lang="en-US" sz="4000" b="1" dirty="0">
                <a:solidFill>
                  <a:srgbClr val="0000FF"/>
                </a:solidFill>
              </a:rPr>
              <a:t> </a:t>
            </a:r>
            <a:r>
              <a:rPr lang="en-US" sz="4000" b="1" dirty="0" err="1">
                <a:solidFill>
                  <a:srgbClr val="0000FF"/>
                </a:solidFill>
              </a:rPr>
              <a:t>biến</a:t>
            </a:r>
            <a:r>
              <a:rPr lang="en-US" sz="4000" b="1" dirty="0">
                <a:solidFill>
                  <a:srgbClr val="0000FF"/>
                </a:solidFill>
              </a:rPr>
              <a:t>, </a:t>
            </a:r>
            <a:r>
              <a:rPr lang="en-US" sz="4000" b="1" dirty="0" err="1">
                <a:solidFill>
                  <a:srgbClr val="0000FF"/>
                </a:solidFill>
              </a:rPr>
              <a:t>xuất</a:t>
            </a:r>
            <a:r>
              <a:rPr lang="en-US" sz="4000" b="1" dirty="0">
                <a:solidFill>
                  <a:srgbClr val="0000FF"/>
                </a:solidFill>
              </a:rPr>
              <a:t> </a:t>
            </a:r>
            <a:r>
              <a:rPr lang="en-US" sz="4000" b="1" dirty="0" err="1">
                <a:solidFill>
                  <a:srgbClr val="0000FF"/>
                </a:solidFill>
              </a:rPr>
              <a:t>khẩu</a:t>
            </a:r>
            <a:r>
              <a:rPr lang="en-US" sz="4000" b="1" dirty="0">
                <a:solidFill>
                  <a:srgbClr val="0000FF"/>
                </a:solidFill>
              </a:rPr>
              <a:t> </a:t>
            </a:r>
            <a:r>
              <a:rPr lang="en-US" sz="4000" b="1" dirty="0" err="1">
                <a:solidFill>
                  <a:srgbClr val="0000FF"/>
                </a:solidFill>
              </a:rPr>
              <a:t>nông</a:t>
            </a:r>
            <a:r>
              <a:rPr lang="en-US" sz="4000" b="1" dirty="0">
                <a:solidFill>
                  <a:srgbClr val="0000FF"/>
                </a:solidFill>
              </a:rPr>
              <a:t> </a:t>
            </a:r>
            <a:r>
              <a:rPr lang="en-US" sz="4000" b="1" dirty="0" err="1">
                <a:solidFill>
                  <a:srgbClr val="0000FF"/>
                </a:solidFill>
              </a:rPr>
              <a:t>sản</a:t>
            </a:r>
            <a:r>
              <a:rPr lang="en-US" sz="4000" b="1" dirty="0">
                <a:solidFill>
                  <a:srgbClr val="0000FF"/>
                </a:solidFill>
              </a:rPr>
              <a:t> </a:t>
            </a:r>
          </a:p>
        </p:txBody>
      </p:sp>
      <p:pic>
        <p:nvPicPr>
          <p:cNvPr id="17410" name="Picture 2" descr="Ngành chế biến nông sản - những gam màu sáng tối - Nông Thôn Việt">
            <a:extLst>
              <a:ext uri="{FF2B5EF4-FFF2-40B4-BE49-F238E27FC236}">
                <a16:creationId xmlns:a16="http://schemas.microsoft.com/office/drawing/2014/main" id="{8B32CBD8-3448-4FF3-8727-C7E17C3CE0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75" y="1539876"/>
            <a:ext cx="3889999" cy="2590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412" name="Picture 4" descr="Top 5 Mặt Hàng Nông Sản Xuất Khẩu Chủ Lực Của Việt Nam - Thương Hiệu Việt  Nam">
            <a:extLst>
              <a:ext uri="{FF2B5EF4-FFF2-40B4-BE49-F238E27FC236}">
                <a16:creationId xmlns:a16="http://schemas.microsoft.com/office/drawing/2014/main" id="{E39BA3EA-B76B-4B79-A530-B942A37742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566321"/>
            <a:ext cx="4181646" cy="25643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5" descr="Hình nền đẹp 168 - Hình nền - Phạm Thu Thảnh - Website trường mầm non Gia  Thượng">
            <a:extLst>
              <a:ext uri="{FF2B5EF4-FFF2-40B4-BE49-F238E27FC236}">
                <a16:creationId xmlns:a16="http://schemas.microsoft.com/office/drawing/2014/main" id="{D4B82B64-98CF-4EEE-BD9D-B1DDFF5CEF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838" y="0"/>
            <a:ext cx="98456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228600" y="5943600"/>
            <a:ext cx="84359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 err="1">
                <a:solidFill>
                  <a:srgbClr val="33CC33"/>
                </a:solidFill>
              </a:rPr>
              <a:t>Chế</a:t>
            </a:r>
            <a:r>
              <a:rPr lang="en-US" sz="4400" b="1" dirty="0">
                <a:solidFill>
                  <a:srgbClr val="33CC33"/>
                </a:solidFill>
              </a:rPr>
              <a:t> </a:t>
            </a:r>
            <a:r>
              <a:rPr lang="en-US" sz="4400" b="1" dirty="0" err="1">
                <a:solidFill>
                  <a:srgbClr val="33CC33"/>
                </a:solidFill>
              </a:rPr>
              <a:t>biến</a:t>
            </a:r>
            <a:r>
              <a:rPr lang="en-US" sz="4400" b="1" dirty="0">
                <a:solidFill>
                  <a:srgbClr val="33CC33"/>
                </a:solidFill>
              </a:rPr>
              <a:t> </a:t>
            </a:r>
            <a:r>
              <a:rPr lang="en-US" sz="4400" b="1" dirty="0" err="1">
                <a:solidFill>
                  <a:srgbClr val="33CC33"/>
                </a:solidFill>
              </a:rPr>
              <a:t>cá</a:t>
            </a:r>
            <a:r>
              <a:rPr lang="en-US" sz="4400" b="1" dirty="0">
                <a:solidFill>
                  <a:srgbClr val="33CC33"/>
                </a:solidFill>
              </a:rPr>
              <a:t> Ba Sa</a:t>
            </a:r>
          </a:p>
        </p:txBody>
      </p:sp>
      <p:pic>
        <p:nvPicPr>
          <p:cNvPr id="18434" name="Picture 2" descr="Đầu tư mạnh cho cá tra chất lượng cao, tăng cạnh tranh tại thị trường Trung  Quốc | - Agrinews">
            <a:extLst>
              <a:ext uri="{FF2B5EF4-FFF2-40B4-BE49-F238E27FC236}">
                <a16:creationId xmlns:a16="http://schemas.microsoft.com/office/drawing/2014/main" id="{E14EAF5A-E244-470C-9A13-3A13528685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7" y="838200"/>
            <a:ext cx="7620000" cy="46672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5" descr="Hình nền đẹp 168 - Hình nền - Phạm Thu Thảnh - Website trường mầm non Gia  Thượng">
            <a:extLst>
              <a:ext uri="{FF2B5EF4-FFF2-40B4-BE49-F238E27FC236}">
                <a16:creationId xmlns:a16="http://schemas.microsoft.com/office/drawing/2014/main" id="{DCA0EF4B-3FD3-44FA-AB23-558E33166D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838" y="0"/>
            <a:ext cx="98456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228600" y="1905000"/>
            <a:ext cx="87630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66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</a:t>
            </a:r>
            <a:r>
              <a:rPr lang="en-US" sz="60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</a:t>
            </a:r>
            <a:r>
              <a:rPr lang="en-US" sz="66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66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66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66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</a:t>
            </a:r>
            <a:r>
              <a:rPr lang="en-US" sz="60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ề</a:t>
            </a:r>
            <a:r>
              <a:rPr lang="en-US" sz="66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66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66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66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</a:t>
            </a:r>
            <a:r>
              <a:rPr lang="en-US" sz="60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ệ</a:t>
            </a:r>
            <a:r>
              <a:rPr lang="en-US" sz="66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66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276600" y="914400"/>
            <a:ext cx="33528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u="sng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800" b="1" u="sng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u="sng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endParaRPr lang="en-US" sz="4800" b="1" u="sng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5" descr="Hình nền đẹp 168 - Hình nền - Phạm Thu Thảnh - Website trường mầm non Gia  Thượng">
            <a:extLst>
              <a:ext uri="{FF2B5EF4-FFF2-40B4-BE49-F238E27FC236}">
                <a16:creationId xmlns:a16="http://schemas.microsoft.com/office/drawing/2014/main" id="{296D5955-70BE-4953-8932-D923E92545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838" y="0"/>
            <a:ext cx="98456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533400" y="2215277"/>
            <a:ext cx="822960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5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5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5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5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5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5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5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5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5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5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5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5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5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5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5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5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5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44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35" name="AutoShape 3"/>
          <p:cNvSpPr>
            <a:spLocks noChangeArrowheads="1"/>
          </p:cNvSpPr>
          <p:nvPr/>
        </p:nvSpPr>
        <p:spPr bwMode="auto">
          <a:xfrm>
            <a:off x="0" y="228600"/>
            <a:ext cx="3962400" cy="1447800"/>
          </a:xfrm>
          <a:prstGeom prst="irregularSeal1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36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</a:t>
            </a:r>
            <a:r>
              <a:rPr lang="en-US" sz="32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ạ</a:t>
            </a:r>
            <a:r>
              <a:rPr lang="en-US" sz="36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6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32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ộ</a:t>
            </a:r>
            <a:r>
              <a:rPr lang="en-US" sz="36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en-US" sz="36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18436" name="Text Box 4" descr="5%"/>
          <p:cNvSpPr txBox="1">
            <a:spLocks noChangeArrowheads="1"/>
          </p:cNvSpPr>
          <p:nvPr/>
        </p:nvSpPr>
        <p:spPr bwMode="auto">
          <a:xfrm>
            <a:off x="3581400" y="381000"/>
            <a:ext cx="51054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endParaRPr lang="en-US" sz="5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3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3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3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2" dur="3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18435" grpId="0" animBg="1"/>
      <p:bldP spid="1843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2 Vector trẻ em vui chơi - file vector - Kho Stock Việt Nam">
            <a:extLst>
              <a:ext uri="{FF2B5EF4-FFF2-40B4-BE49-F238E27FC236}">
                <a16:creationId xmlns:a16="http://schemas.microsoft.com/office/drawing/2014/main" id="{5C8637C8-FE9D-4C29-9BFA-FE0055CBE1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2738" y="0"/>
            <a:ext cx="9779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Box 1">
            <a:extLst>
              <a:ext uri="{FF2B5EF4-FFF2-40B4-BE49-F238E27FC236}">
                <a16:creationId xmlns:a16="http://schemas.microsoft.com/office/drawing/2014/main" id="{1F35C07E-11AA-4548-9C5D-8460C1D150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1828800"/>
            <a:ext cx="64008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600" b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</p:spTree>
  </p:cSld>
  <p:clrMapOvr>
    <a:masterClrMapping/>
  </p:clrMapOvr>
  <p:transition spd="slow" advTm="300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5" descr="Hình nền đẹp 168 - Hình nền - Phạm Thu Thảnh - Website trường mầm non Gia  Thượng">
            <a:extLst>
              <a:ext uri="{FF2B5EF4-FFF2-40B4-BE49-F238E27FC236}">
                <a16:creationId xmlns:a16="http://schemas.microsoft.com/office/drawing/2014/main" id="{5EC8A4B2-7769-4CB6-9C12-B4DFF70E7B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838" y="0"/>
            <a:ext cx="98456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228600" y="5105400"/>
            <a:ext cx="3200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5400" dirty="0" err="1">
                <a:solidFill>
                  <a:srgbClr val="FF3300"/>
                </a:solidFill>
              </a:rPr>
              <a:t>G</a:t>
            </a:r>
            <a:r>
              <a:rPr lang="en-US" sz="4800" dirty="0" err="1">
                <a:solidFill>
                  <a:srgbClr val="FF3300"/>
                </a:solidFill>
              </a:rPr>
              <a:t>ố</a:t>
            </a:r>
            <a:r>
              <a:rPr lang="en-US" sz="5400" dirty="0" err="1">
                <a:solidFill>
                  <a:srgbClr val="FF3300"/>
                </a:solidFill>
              </a:rPr>
              <a:t>m</a:t>
            </a:r>
            <a:r>
              <a:rPr lang="en-US" sz="5400" dirty="0">
                <a:solidFill>
                  <a:srgbClr val="FF3300"/>
                </a:solidFill>
              </a:rPr>
              <a:t> </a:t>
            </a:r>
            <a:r>
              <a:rPr lang="en-US" sz="5400" dirty="0" err="1">
                <a:solidFill>
                  <a:srgbClr val="FF3300"/>
                </a:solidFill>
              </a:rPr>
              <a:t>s</a:t>
            </a:r>
            <a:r>
              <a:rPr lang="en-US" sz="4800" dirty="0" err="1">
                <a:solidFill>
                  <a:srgbClr val="FF3300"/>
                </a:solidFill>
              </a:rPr>
              <a:t>ứ</a:t>
            </a:r>
            <a:endParaRPr lang="en-US" sz="4800" dirty="0">
              <a:solidFill>
                <a:srgbClr val="FF3300"/>
              </a:solidFill>
            </a:endParaRPr>
          </a:p>
        </p:txBody>
      </p:sp>
      <p:pic>
        <p:nvPicPr>
          <p:cNvPr id="3" name="Picture 4" descr="Kỹ thuật chế tác gốm của người Chăm giới thiệu Unesco - Thông tin du lịch  việt">
            <a:extLst>
              <a:ext uri="{FF2B5EF4-FFF2-40B4-BE49-F238E27FC236}">
                <a16:creationId xmlns:a16="http://schemas.microsoft.com/office/drawing/2014/main" id="{40E5123A-8B99-4EF6-B83B-4F588D0626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80907"/>
            <a:ext cx="5181600" cy="3886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" name="Picture 2" descr="Đặc sắc nét văn hóa làng nghề truyền thống người Chăm - Tổng cục Du lịch">
            <a:extLst>
              <a:ext uri="{FF2B5EF4-FFF2-40B4-BE49-F238E27FC236}">
                <a16:creationId xmlns:a16="http://schemas.microsoft.com/office/drawing/2014/main" id="{C7B2923F-AA02-4612-BB32-4C623AAB4C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286000"/>
            <a:ext cx="5181600" cy="34516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5" descr="Hình nền đẹp 168 - Hình nền - Phạm Thu Thảnh - Website trường mầm non Gia  Thượng">
            <a:extLst>
              <a:ext uri="{FF2B5EF4-FFF2-40B4-BE49-F238E27FC236}">
                <a16:creationId xmlns:a16="http://schemas.microsoft.com/office/drawing/2014/main" id="{EA26E82D-6378-417F-9401-447004759D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838" y="0"/>
            <a:ext cx="98456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6172200" y="542925"/>
            <a:ext cx="25146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4400" b="1" dirty="0" err="1"/>
              <a:t>Đan</a:t>
            </a:r>
            <a:r>
              <a:rPr lang="en-US" sz="4400" b="1" dirty="0"/>
              <a:t> </a:t>
            </a:r>
            <a:r>
              <a:rPr lang="en-US" sz="4400" b="1" dirty="0" err="1"/>
              <a:t>lát</a:t>
            </a:r>
            <a:r>
              <a:rPr lang="en-US" sz="4400" b="1" dirty="0"/>
              <a:t> </a:t>
            </a:r>
            <a:r>
              <a:rPr lang="en-US" sz="4400" b="1" dirty="0" err="1"/>
              <a:t>cói</a:t>
            </a:r>
            <a:r>
              <a:rPr lang="en-US" sz="4400" b="1" dirty="0"/>
              <a:t> </a:t>
            </a:r>
            <a:r>
              <a:rPr lang="en-US" sz="4400" b="1" dirty="0" err="1"/>
              <a:t>chiếu</a:t>
            </a:r>
            <a:r>
              <a:rPr lang="en-US" sz="4000" b="1" dirty="0"/>
              <a:t> </a:t>
            </a:r>
          </a:p>
        </p:txBody>
      </p:sp>
      <p:pic>
        <p:nvPicPr>
          <p:cNvPr id="22530" name="Picture 2" descr="Giữ lửa” cho làng nghề truyền thống chiếu cói An Xá | Báo Dân tộc và Phát  triển">
            <a:extLst>
              <a:ext uri="{FF2B5EF4-FFF2-40B4-BE49-F238E27FC236}">
                <a16:creationId xmlns:a16="http://schemas.microsoft.com/office/drawing/2014/main" id="{B6FB983F-A8D8-4958-8AF0-E92E4B66FB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655" y="673100"/>
            <a:ext cx="4889745" cy="35179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2532" name="Picture 4" descr="Phát triển nghề đan bèo bồng truyền thống | baoninhbinh.org.vn">
            <a:extLst>
              <a:ext uri="{FF2B5EF4-FFF2-40B4-BE49-F238E27FC236}">
                <a16:creationId xmlns:a16="http://schemas.microsoft.com/office/drawing/2014/main" id="{F863174C-A9DF-4868-8148-A055EE5960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219555"/>
            <a:ext cx="4944751" cy="31096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5" descr="Hình nền đẹp 168 - Hình nền - Phạm Thu Thảnh - Website trường mầm non Gia  Thượng">
            <a:extLst>
              <a:ext uri="{FF2B5EF4-FFF2-40B4-BE49-F238E27FC236}">
                <a16:creationId xmlns:a16="http://schemas.microsoft.com/office/drawing/2014/main" id="{8714C8C7-39DF-4CF7-A9B3-76831291B4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838" y="0"/>
            <a:ext cx="98456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26096" y="4495800"/>
            <a:ext cx="4191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Chạm</a:t>
            </a:r>
            <a:r>
              <a:rPr lang="en-US" sz="4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4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endParaRPr lang="en-US" sz="44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560" name="Picture 8" descr="Điêu khắc gỗ - Sự thăng hoa từ đôi bàn tay - Báo Long An Online">
            <a:extLst>
              <a:ext uri="{FF2B5EF4-FFF2-40B4-BE49-F238E27FC236}">
                <a16:creationId xmlns:a16="http://schemas.microsoft.com/office/drawing/2014/main" id="{B3E83210-8920-4681-A100-9DC810DC0D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4793337" cy="33004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3558" name="Picture 6" descr="Tinh túy truyền thống: Điêu khắc gỗ - đỉnh cao của điêu khắc tinh xảo">
            <a:extLst>
              <a:ext uri="{FF2B5EF4-FFF2-40B4-BE49-F238E27FC236}">
                <a16:creationId xmlns:a16="http://schemas.microsoft.com/office/drawing/2014/main" id="{36E5A0D9-BC6D-43AE-A011-6214AC96AE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67" r="5919"/>
          <a:stretch/>
        </p:blipFill>
        <p:spPr bwMode="auto">
          <a:xfrm>
            <a:off x="4191000" y="3352800"/>
            <a:ext cx="4689231" cy="304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5" descr="Hình nền đẹp 168 - Hình nền - Phạm Thu Thảnh - Website trường mầm non Gia  Thượng">
            <a:extLst>
              <a:ext uri="{FF2B5EF4-FFF2-40B4-BE49-F238E27FC236}">
                <a16:creationId xmlns:a16="http://schemas.microsoft.com/office/drawing/2014/main" id="{F9164ED7-08D8-450E-BC3E-366FDDDF53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838" y="0"/>
            <a:ext cx="98456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228600" y="4724400"/>
            <a:ext cx="3733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Chạm</a:t>
            </a:r>
            <a:r>
              <a:rPr lang="en-US" sz="40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40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endParaRPr lang="en-SG" sz="4000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578" name="Picture 2" descr="Ngũ Hành Sơn - Nơi đá hóa tâm hồn - Báo ảnh Việt Nam">
            <a:extLst>
              <a:ext uri="{FF2B5EF4-FFF2-40B4-BE49-F238E27FC236}">
                <a16:creationId xmlns:a16="http://schemas.microsoft.com/office/drawing/2014/main" id="{A90714F7-B2D8-46E7-9F14-AD761F991C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429" y="354904"/>
            <a:ext cx="4687771" cy="32525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580" name="Picture 4" descr="Mẫu tranh từ đá non nước - Cơ Sở Điêu Khắc Đá Mỹ Nghệ Non Nước">
            <a:extLst>
              <a:ext uri="{FF2B5EF4-FFF2-40B4-BE49-F238E27FC236}">
                <a16:creationId xmlns:a16="http://schemas.microsoft.com/office/drawing/2014/main" id="{6E0192A6-A9D0-4E0F-9D95-6A9E54ED30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1" y="2965146"/>
            <a:ext cx="4720420" cy="3537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5" descr="Hình nền đẹp 168 - Hình nền - Phạm Thu Thảnh - Website trường mầm non Gia  Thượng">
            <a:extLst>
              <a:ext uri="{FF2B5EF4-FFF2-40B4-BE49-F238E27FC236}">
                <a16:creationId xmlns:a16="http://schemas.microsoft.com/office/drawing/2014/main" id="{3B5983D5-672F-47C3-B18D-90B6CB44EE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838" y="0"/>
            <a:ext cx="98456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-76200" y="586740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 err="1">
                <a:solidFill>
                  <a:srgbClr val="FF3300"/>
                </a:solidFill>
              </a:rPr>
              <a:t>Hàng</a:t>
            </a:r>
            <a:r>
              <a:rPr lang="en-US" sz="4000" b="1" dirty="0">
                <a:solidFill>
                  <a:srgbClr val="FF3300"/>
                </a:solidFill>
              </a:rPr>
              <a:t> </a:t>
            </a:r>
            <a:r>
              <a:rPr lang="en-US" sz="4000" b="1" dirty="0" err="1">
                <a:solidFill>
                  <a:srgbClr val="FF3300"/>
                </a:solidFill>
              </a:rPr>
              <a:t>mây</a:t>
            </a:r>
            <a:r>
              <a:rPr lang="en-US" sz="4000" b="1" dirty="0">
                <a:solidFill>
                  <a:srgbClr val="FF3300"/>
                </a:solidFill>
              </a:rPr>
              <a:t>, </a:t>
            </a:r>
            <a:r>
              <a:rPr lang="en-US" sz="4000" b="1" dirty="0" err="1">
                <a:solidFill>
                  <a:srgbClr val="FF3300"/>
                </a:solidFill>
              </a:rPr>
              <a:t>tre</a:t>
            </a:r>
            <a:r>
              <a:rPr lang="en-US" sz="4000" b="1" dirty="0">
                <a:solidFill>
                  <a:srgbClr val="FF3300"/>
                </a:solidFill>
              </a:rPr>
              <a:t>, </a:t>
            </a:r>
            <a:r>
              <a:rPr lang="en-US" sz="4000" b="1" dirty="0" err="1">
                <a:solidFill>
                  <a:srgbClr val="FF3300"/>
                </a:solidFill>
              </a:rPr>
              <a:t>lá</a:t>
            </a:r>
            <a:endParaRPr lang="en-US" sz="4000" b="1" dirty="0">
              <a:solidFill>
                <a:srgbClr val="FF3300"/>
              </a:solidFill>
            </a:endParaRPr>
          </a:p>
        </p:txBody>
      </p:sp>
      <p:pic>
        <p:nvPicPr>
          <p:cNvPr id="25602" name="Picture 2" descr="Mách chị em yêu hàng mây tre đan 5 địa chỉ Việt bán từ túi xách tới đồ đồ  decor trong nhà">
            <a:extLst>
              <a:ext uri="{FF2B5EF4-FFF2-40B4-BE49-F238E27FC236}">
                <a16:creationId xmlns:a16="http://schemas.microsoft.com/office/drawing/2014/main" id="{0C8BB2E7-1807-4FFC-97BC-71297AA6C1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14400"/>
            <a:ext cx="3810000" cy="381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5604" name="Picture 4" descr="Danh sách 80 cửa hàng nội thất mây, tre, lá tại Tp. Hồ Chí Minh">
            <a:extLst>
              <a:ext uri="{FF2B5EF4-FFF2-40B4-BE49-F238E27FC236}">
                <a16:creationId xmlns:a16="http://schemas.microsoft.com/office/drawing/2014/main" id="{F396D3E3-9C76-48E6-8F75-26DD08069E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257300"/>
            <a:ext cx="4762500" cy="3238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5" descr="Hình nền đẹp 168 - Hình nền - Phạm Thu Thảnh - Website trường mầm non Gia  Thượng">
            <a:extLst>
              <a:ext uri="{FF2B5EF4-FFF2-40B4-BE49-F238E27FC236}">
                <a16:creationId xmlns:a16="http://schemas.microsoft.com/office/drawing/2014/main" id="{74721EEC-CFE9-4760-A197-F3C72680A1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838" y="0"/>
            <a:ext cx="98456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872836" y="4724400"/>
            <a:ext cx="3657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44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thêu</a:t>
            </a:r>
            <a:endParaRPr lang="en-US" sz="4400" b="1" dirty="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626" name="Picture 2" descr="Champa Island Nha Trang duy trì và phát triển nghệ thuật tranh thêu tay -  Báo Khánh Hòa điện tử">
            <a:extLst>
              <a:ext uri="{FF2B5EF4-FFF2-40B4-BE49-F238E27FC236}">
                <a16:creationId xmlns:a16="http://schemas.microsoft.com/office/drawing/2014/main" id="{0269D796-9C8B-43EA-8C5F-A84215CEB2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0"/>
            <a:ext cx="4565286" cy="304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6628" name="Picture 4" descr="Những mẫu Tranh thêu tay Hà Nội và ý nghĩa phong thủy 2020">
            <a:extLst>
              <a:ext uri="{FF2B5EF4-FFF2-40B4-BE49-F238E27FC236}">
                <a16:creationId xmlns:a16="http://schemas.microsoft.com/office/drawing/2014/main" id="{752B4C48-0D0B-4C3D-B034-77F271D70C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2164" y="2438400"/>
            <a:ext cx="4149436" cy="3200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5" descr="Hình nền đẹp 168 - Hình nền - Phạm Thu Thảnh - Website trường mầm non Gia  Thượng">
            <a:extLst>
              <a:ext uri="{FF2B5EF4-FFF2-40B4-BE49-F238E27FC236}">
                <a16:creationId xmlns:a16="http://schemas.microsoft.com/office/drawing/2014/main" id="{93A93A7B-5485-4136-95D1-D510B3DCD8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838" y="0"/>
            <a:ext cx="98456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838200" y="3276600"/>
            <a:ext cx="480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0" y="2146280"/>
            <a:ext cx="91440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5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5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5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5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5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5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5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5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5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5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5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5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5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5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5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5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5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5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5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5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khẩu</a:t>
            </a:r>
            <a:r>
              <a:rPr lang="en-US" sz="5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304800" y="1127125"/>
            <a:ext cx="2209800" cy="7016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/>
      <p:bldP spid="2560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5" descr="Hình nền đẹp 168 - Hình nền - Phạm Thu Thảnh - Website trường mầm non Gia  Thượng">
            <a:extLst>
              <a:ext uri="{FF2B5EF4-FFF2-40B4-BE49-F238E27FC236}">
                <a16:creationId xmlns:a16="http://schemas.microsoft.com/office/drawing/2014/main" id="{86829FF1-5B1A-4F54-AE47-F2864A8D33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838" y="0"/>
            <a:ext cx="98456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1600200" y="762000"/>
            <a:ext cx="73152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5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5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5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5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5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5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93 SGK.  </a:t>
            </a:r>
          </a:p>
        </p:txBody>
      </p:sp>
      <p:pic>
        <p:nvPicPr>
          <p:cNvPr id="26627" name="Picture 3" descr="cartoon1%20(1)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6088" y="228600"/>
            <a:ext cx="1535112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457200" y="25146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4800" b="1" dirty="0" err="1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4800" b="1" dirty="0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4800" b="1" dirty="0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800" b="1" dirty="0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b="1" dirty="0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4800" b="1" dirty="0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800" b="1" dirty="0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b="1" dirty="0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4800" b="1" dirty="0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4800" b="1" dirty="0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4800" b="1" dirty="0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1905000" y="4495800"/>
            <a:ext cx="4800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4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4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4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2000"/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26628" grpId="0" build="p"/>
      <p:bldP spid="2662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5" descr="Hình nền đẹp 168 - Hình nền - Phạm Thu Thảnh - Website trường mầm non Gia  Thượng">
            <a:extLst>
              <a:ext uri="{FF2B5EF4-FFF2-40B4-BE49-F238E27FC236}">
                <a16:creationId xmlns:a16="http://schemas.microsoft.com/office/drawing/2014/main" id="{80F8A4B9-A111-4B9C-922D-A6BE00BA2F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838" y="0"/>
            <a:ext cx="98456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951037"/>
            <a:ext cx="8915400" cy="4525963"/>
          </a:xfrm>
          <a:noFill/>
        </p:spPr>
        <p:txBody>
          <a:bodyPr/>
          <a:lstStyle/>
          <a:p>
            <a:pPr eaLnBrk="1" hangingPunct="1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4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4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4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4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4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4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4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4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4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khắp</a:t>
            </a:r>
            <a:r>
              <a:rPr lang="en-US" sz="4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4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4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khéo</a:t>
            </a:r>
            <a:r>
              <a:rPr lang="en-US" sz="4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léo</a:t>
            </a:r>
            <a:r>
              <a:rPr lang="en-US" sz="4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thợ</a:t>
            </a:r>
            <a:r>
              <a:rPr lang="en-US" sz="4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4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4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4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sz="4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z="6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6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5" descr="Hình nền đẹp 168 - Hình nền - Phạm Thu Thảnh - Website trường mầm non Gia  Thượng">
            <a:extLst>
              <a:ext uri="{FF2B5EF4-FFF2-40B4-BE49-F238E27FC236}">
                <a16:creationId xmlns:a16="http://schemas.microsoft.com/office/drawing/2014/main" id="{77EDB130-20F8-4ACE-9997-78B25DFBC0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838" y="0"/>
            <a:ext cx="98456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609600" y="1958975"/>
            <a:ext cx="8153400" cy="383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5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5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4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ể</a:t>
            </a:r>
            <a:r>
              <a:rPr lang="en-US" sz="5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5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4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ộ</a:t>
            </a:r>
            <a:r>
              <a:rPr lang="en-US" sz="5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5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4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</a:t>
            </a:r>
            <a:r>
              <a:rPr lang="en-US" sz="5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</a:t>
            </a:r>
            <a:r>
              <a:rPr lang="en-US" sz="4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ề</a:t>
            </a:r>
            <a:r>
              <a:rPr lang="en-US" sz="5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4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</a:t>
            </a:r>
            <a:r>
              <a:rPr lang="en-US" sz="5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5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4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</a:t>
            </a:r>
            <a:r>
              <a:rPr lang="en-US" sz="5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5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4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</a:t>
            </a:r>
            <a:r>
              <a:rPr lang="en-US" sz="5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en-US" sz="5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</a:t>
            </a:r>
            <a:r>
              <a:rPr lang="en-US" sz="5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</a:t>
            </a:r>
            <a:r>
              <a:rPr lang="en-US" sz="4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</a:t>
            </a:r>
            <a:r>
              <a:rPr lang="en-US" sz="5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5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5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5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5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</a:t>
            </a:r>
            <a:r>
              <a:rPr lang="en-US" sz="4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</a:t>
            </a:r>
            <a:r>
              <a:rPr lang="en-US" sz="5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5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>
              <a:spcBef>
                <a:spcPct val="50000"/>
              </a:spcBef>
            </a:pP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5" descr="Hình nền đẹp 168 - Hình nền - Phạm Thu Thảnh - Website trường mầm non Gia  Thượng">
            <a:extLst>
              <a:ext uri="{FF2B5EF4-FFF2-40B4-BE49-F238E27FC236}">
                <a16:creationId xmlns:a16="http://schemas.microsoft.com/office/drawing/2014/main" id="{8A64A5AF-FABF-4FA7-88A8-DC6BACC6A0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838" y="0"/>
            <a:ext cx="98456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762000" y="1136650"/>
            <a:ext cx="7953375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4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lâm</a:t>
            </a:r>
            <a:r>
              <a:rPr lang="en-US" sz="4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4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4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r>
              <a:rPr lang="en-US" sz="4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4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4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4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4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838200" y="3819525"/>
            <a:ext cx="79248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4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 ta có những điều kiện nào để phát triển ngành thuỷ sản ?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/>
      <p:bldP spid="51203" grpId="1"/>
      <p:bldP spid="5120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5" descr="Hình nền đẹp 168 - Hình nền - Phạm Thu Thảnh - Website trường mầm non Gia  Thượng">
            <a:extLst>
              <a:ext uri="{FF2B5EF4-FFF2-40B4-BE49-F238E27FC236}">
                <a16:creationId xmlns:a16="http://schemas.microsoft.com/office/drawing/2014/main" id="{7549B46E-D5E0-4312-8CE9-D634934BE1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0"/>
            <a:ext cx="98456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457200" y="2304633"/>
            <a:ext cx="8153400" cy="280076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buClr>
                <a:srgbClr val="9900CC"/>
              </a:buClr>
              <a:buFont typeface=".VnTime" pitchFamily="34" charset="0"/>
              <a:buNone/>
            </a:pPr>
            <a:r>
              <a:rPr lang="en-US" sz="4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4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4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4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4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4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4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4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4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4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4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4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4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4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4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4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khẩu</a:t>
            </a:r>
            <a:r>
              <a:rPr lang="en-US" sz="4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3795" name="Oval 3" descr="60%"/>
          <p:cNvSpPr>
            <a:spLocks noChangeArrowheads="1"/>
          </p:cNvSpPr>
          <p:nvPr/>
        </p:nvSpPr>
        <p:spPr bwMode="auto">
          <a:xfrm>
            <a:off x="2667000" y="533400"/>
            <a:ext cx="3505200" cy="137160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4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4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US" sz="4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</a:t>
            </a:r>
            <a:endParaRPr lang="en-US" sz="40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796" name="Picture 4" descr="new-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38800" y="4829701"/>
            <a:ext cx="2590800" cy="196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id="21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2" dur="2000" fill="hold"/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 build="allAtOnce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5" descr="Hình nền đẹp 168 - Hình nền - Phạm Thu Thảnh - Website trường mầm non Gia  Thượng">
            <a:extLst>
              <a:ext uri="{FF2B5EF4-FFF2-40B4-BE49-F238E27FC236}">
                <a16:creationId xmlns:a16="http://schemas.microsoft.com/office/drawing/2014/main" id="{DC1019B8-2259-426F-A0C0-58555DC084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0"/>
            <a:ext cx="98456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2743200"/>
            <a:ext cx="7620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sz="4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sz="4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</a:t>
            </a:r>
            <a:r>
              <a:rPr lang="en-US" sz="4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sz="4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mỏ</a:t>
            </a:r>
            <a:r>
              <a:rPr lang="en-US" sz="4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quặng</a:t>
            </a:r>
            <a:r>
              <a:rPr lang="en-US" sz="4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endParaRPr lang="en-US" sz="40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685800" y="3810000"/>
            <a:ext cx="6705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40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Gang, thép, đồng, thiếc</a:t>
            </a: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685800" y="5181600"/>
            <a:ext cx="487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40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Vải, quần áo</a:t>
            </a:r>
          </a:p>
        </p:txBody>
      </p:sp>
      <p:pic>
        <p:nvPicPr>
          <p:cNvPr id="35845" name="Picture 5" descr="RBWBUTNW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2695575"/>
            <a:ext cx="838200" cy="76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6" name="Line 6"/>
          <p:cNvSpPr>
            <a:spLocks noChangeShapeType="1"/>
          </p:cNvSpPr>
          <p:nvPr/>
        </p:nvSpPr>
        <p:spPr bwMode="auto">
          <a:xfrm flipV="1">
            <a:off x="1828800" y="3352800"/>
            <a:ext cx="53340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847" name="Rectangle 7"/>
          <p:cNvSpPr>
            <a:spLocks noChangeArrowheads="1"/>
          </p:cNvSpPr>
          <p:nvPr/>
        </p:nvSpPr>
        <p:spPr bwMode="auto">
          <a:xfrm>
            <a:off x="76200" y="1066800"/>
            <a:ext cx="8686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40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0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40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40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40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40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thác</a:t>
            </a:r>
            <a:r>
              <a:rPr lang="en-US" sz="40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khoáng</a:t>
            </a:r>
            <a:r>
              <a:rPr lang="en-US" sz="40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0" hangingPunct="0"/>
            <a:r>
              <a:rPr lang="en-US" sz="40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40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40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40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40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40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35848" name="Rectangle 8"/>
          <p:cNvSpPr>
            <a:spLocks noChangeArrowheads="1"/>
          </p:cNvSpPr>
          <p:nvPr/>
        </p:nvSpPr>
        <p:spPr bwMode="auto">
          <a:xfrm>
            <a:off x="2057400" y="241300"/>
            <a:ext cx="513313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48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4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48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4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4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  <p:bldP spid="35843" grpId="0"/>
      <p:bldP spid="35844" grpId="0"/>
      <p:bldP spid="35846" grpId="0" animBg="1"/>
      <p:bldP spid="35847" grpId="0"/>
      <p:bldP spid="3584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5" descr="Hình nền đẹp 168 - Hình nền - Phạm Thu Thảnh - Website trường mầm non Gia  Thượng">
            <a:extLst>
              <a:ext uri="{FF2B5EF4-FFF2-40B4-BE49-F238E27FC236}">
                <a16:creationId xmlns:a16="http://schemas.microsoft.com/office/drawing/2014/main" id="{8B856108-7F8C-4385-A3AC-EF1E91D3D5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0"/>
            <a:ext cx="98456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0" y="381000"/>
            <a:ext cx="9144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4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4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4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4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dệt</a:t>
            </a:r>
            <a:r>
              <a:rPr lang="en-US" sz="4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may </a:t>
            </a:r>
            <a:r>
              <a:rPr lang="en-US" sz="4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sz="4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4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0" hangingPunct="0"/>
            <a:r>
              <a:rPr lang="en-US" sz="4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 </a:t>
            </a:r>
            <a:r>
              <a:rPr lang="en-US" sz="4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4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4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1447800" y="3810000"/>
            <a:ext cx="800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44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b.Các loại vải, quần áo</a:t>
            </a:r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1295400" y="2438400"/>
            <a:ext cx="6019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44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a.Gạo, đường, mía, bia, rượu</a:t>
            </a:r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1219200" y="4724400"/>
            <a:ext cx="5867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c.Thịt hộp, cá hộp, tôm</a:t>
            </a:r>
          </a:p>
        </p:txBody>
      </p:sp>
      <p:pic>
        <p:nvPicPr>
          <p:cNvPr id="36870" name="Picture 6" descr="RBWBUTNW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3733800"/>
            <a:ext cx="6858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mph" presetSubtype="2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5" descr="Hình nền đẹp 168 - Hình nền - Phạm Thu Thảnh - Website trường mầm non Gia  Thượng">
            <a:extLst>
              <a:ext uri="{FF2B5EF4-FFF2-40B4-BE49-F238E27FC236}">
                <a16:creationId xmlns:a16="http://schemas.microsoft.com/office/drawing/2014/main" id="{22F4C818-9041-42D4-9E83-2AA9F842D2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0"/>
            <a:ext cx="98456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0" y="685800"/>
            <a:ext cx="8610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4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Ngành CN chế biến lương thực, </a:t>
            </a:r>
          </a:p>
          <a:p>
            <a:pPr algn="ctr" eaLnBrk="0" hangingPunct="0"/>
            <a:r>
              <a:rPr lang="en-US" sz="4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phẩm làm ra sản phẩm gì?</a:t>
            </a: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838200" y="289560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G</a:t>
            </a:r>
            <a:r>
              <a:rPr lang="en-US" sz="40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ạ</a:t>
            </a:r>
            <a:r>
              <a:rPr lang="en-US" sz="44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o, đư</a:t>
            </a:r>
            <a:r>
              <a:rPr lang="en-US" sz="40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</a:t>
            </a:r>
            <a:r>
              <a:rPr lang="en-US" sz="44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ng, mía, bia, rư</a:t>
            </a:r>
            <a:r>
              <a:rPr lang="en-US" sz="40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</a:t>
            </a:r>
            <a:r>
              <a:rPr lang="en-US" sz="44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u…</a:t>
            </a: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381000" y="4114800"/>
            <a:ext cx="7315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44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b. Các lo</a:t>
            </a:r>
            <a:r>
              <a:rPr lang="en-US" sz="36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ạ</a:t>
            </a:r>
            <a:r>
              <a:rPr lang="en-US" sz="44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v</a:t>
            </a:r>
            <a:r>
              <a:rPr lang="en-US" sz="40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  <a:r>
              <a:rPr lang="en-US" sz="44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i, qu</a:t>
            </a:r>
            <a:r>
              <a:rPr lang="en-US" sz="36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ầ</a:t>
            </a:r>
            <a:r>
              <a:rPr lang="en-US" sz="44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áo</a:t>
            </a:r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533400" y="5334000"/>
            <a:ext cx="6400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44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c. Đi</a:t>
            </a:r>
            <a:r>
              <a:rPr lang="en-US" sz="40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ệ</a:t>
            </a:r>
            <a:r>
              <a:rPr lang="en-US" sz="44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pic>
        <p:nvPicPr>
          <p:cNvPr id="37894" name="Picture 6" descr="RBWBUTNW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743200"/>
            <a:ext cx="838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5" name="Line 7"/>
          <p:cNvSpPr>
            <a:spLocks noChangeShapeType="1"/>
          </p:cNvSpPr>
          <p:nvPr/>
        </p:nvSpPr>
        <p:spPr bwMode="auto">
          <a:xfrm>
            <a:off x="1524000" y="3429000"/>
            <a:ext cx="61722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/>
      <p:bldP spid="3789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5" descr="Hình nền đẹp 168 - Hình nền - Phạm Thu Thảnh - Website trường mầm non Gia  Thượng">
            <a:extLst>
              <a:ext uri="{FF2B5EF4-FFF2-40B4-BE49-F238E27FC236}">
                <a16:creationId xmlns:a16="http://schemas.microsoft.com/office/drawing/2014/main" id="{F2273A8F-6BCD-41DA-8AAD-D6E105CDF0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0"/>
            <a:ext cx="98456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0" y="9144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Ngành CN chế biến thuỷ, hải sản </a:t>
            </a:r>
          </a:p>
          <a:p>
            <a:pPr algn="ctr" eaLnBrk="0" hangingPunct="0"/>
            <a:r>
              <a:rPr lang="en-US" sz="4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ra sản phẩm gì ?</a:t>
            </a:r>
            <a:r>
              <a:rPr lang="en-US" sz="4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762000" y="4800600"/>
            <a:ext cx="914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4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c.Thịt h</a:t>
            </a:r>
            <a:r>
              <a:rPr lang="en-US" sz="36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ộ</a:t>
            </a:r>
            <a:r>
              <a:rPr lang="en-US" sz="44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p, cá h</a:t>
            </a:r>
            <a:r>
              <a:rPr lang="en-US" sz="36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ộ</a:t>
            </a:r>
            <a:r>
              <a:rPr lang="en-US" sz="44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p, tôm…</a:t>
            </a:r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1066800" y="2514600"/>
            <a:ext cx="6934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44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Than, d</a:t>
            </a:r>
            <a:r>
              <a:rPr lang="en-US" sz="36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ầ</a:t>
            </a:r>
            <a:r>
              <a:rPr lang="en-US" sz="44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m</a:t>
            </a:r>
            <a:r>
              <a:rPr lang="en-US" sz="36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ỏ</a:t>
            </a:r>
            <a:r>
              <a:rPr lang="en-US" sz="44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qu</a:t>
            </a:r>
            <a:r>
              <a:rPr lang="en-US" sz="36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ặ</a:t>
            </a:r>
            <a:r>
              <a:rPr lang="en-US" sz="44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s</a:t>
            </a:r>
            <a:r>
              <a:rPr lang="en-US" sz="36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ắ</a:t>
            </a:r>
            <a:r>
              <a:rPr lang="en-US" sz="44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1066800" y="3581400"/>
            <a:ext cx="7010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44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Phân bón, thu</a:t>
            </a:r>
            <a:r>
              <a:rPr lang="en-US" sz="36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</a:t>
            </a:r>
            <a:r>
              <a:rPr lang="en-US" sz="44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tr</a:t>
            </a:r>
            <a:r>
              <a:rPr lang="en-US" sz="40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ừ</a:t>
            </a:r>
            <a:r>
              <a:rPr lang="en-US" sz="44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sâu</a:t>
            </a:r>
          </a:p>
        </p:txBody>
      </p:sp>
      <p:pic>
        <p:nvPicPr>
          <p:cNvPr id="38918" name="Picture 6" descr="RBWBUTNW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724400"/>
            <a:ext cx="6858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0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autoRev="1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autoRev="1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autoRev="1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5" descr="Hình nền đẹp 168 - Hình nền - Phạm Thu Thảnh - Website trường mầm non Gia  Thượng">
            <a:extLst>
              <a:ext uri="{FF2B5EF4-FFF2-40B4-BE49-F238E27FC236}">
                <a16:creationId xmlns:a16="http://schemas.microsoft.com/office/drawing/2014/main" id="{91460AE3-52FE-496B-A042-5FB23C5997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0"/>
            <a:ext cx="98440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WordArt 4">
            <a:extLst>
              <a:ext uri="{FF2B5EF4-FFF2-40B4-BE49-F238E27FC236}">
                <a16:creationId xmlns:a16="http://schemas.microsoft.com/office/drawing/2014/main" id="{70D571EE-3B46-4467-A23E-6B47E1FCD17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409950" y="381000"/>
            <a:ext cx="2000250" cy="17526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8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sz="36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</a:rPr>
              <a:t>KẾT NỐI</a:t>
            </a:r>
          </a:p>
        </p:txBody>
      </p:sp>
      <p:sp>
        <p:nvSpPr>
          <p:cNvPr id="33797" name="Text Box 5">
            <a:extLst>
              <a:ext uri="{FF2B5EF4-FFF2-40B4-BE49-F238E27FC236}">
                <a16:creationId xmlns:a16="http://schemas.microsoft.com/office/drawing/2014/main" id="{B91963FB-259C-4315-A4F3-DB339F55EB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457130"/>
            <a:ext cx="807720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0000D0"/>
              </a:buClr>
              <a:buSzPct val="160000"/>
              <a:buFont typeface="Wingdings" panose="05000000000000000000" pitchFamily="2" charset="2"/>
              <a:buChar char="v"/>
            </a:pP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Clr>
                <a:srgbClr val="0000D0"/>
              </a:buClr>
              <a:buSzPct val="160000"/>
              <a:buFont typeface="Wingdings" panose="05000000000000000000" pitchFamily="2" charset="2"/>
              <a:buChar char="v"/>
            </a:pPr>
            <a:r>
              <a:rPr lang="en-US" altLang="en-US" b="1" dirty="0" err="1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b="1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b="1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Clr>
                <a:srgbClr val="0000D0"/>
              </a:buClr>
              <a:buSzPct val="160000"/>
              <a:buFont typeface="Wingdings" panose="05000000000000000000" pitchFamily="2" charset="2"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</a:p>
          <a:p>
            <a:pPr eaLnBrk="1" hangingPunct="1">
              <a:spcBef>
                <a:spcPct val="50000"/>
              </a:spcBef>
              <a:buClr>
                <a:srgbClr val="0000D0"/>
              </a:buClr>
              <a:buSzPct val="160000"/>
              <a:buFont typeface="Wingdings" panose="05000000000000000000" pitchFamily="2" charset="2"/>
              <a:buChar char="v"/>
            </a:pPr>
            <a:r>
              <a:rPr lang="en-US" altLang="en-US" b="1" dirty="0" err="1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b="1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b="1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b="1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spcBef>
                <a:spcPct val="50000"/>
              </a:spcBef>
              <a:buClr>
                <a:srgbClr val="0000D0"/>
              </a:buClr>
              <a:buSzPct val="160000"/>
              <a:buFont typeface="Wingdings" panose="05000000000000000000" pitchFamily="2" charset="2"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Trang 93)</a:t>
            </a:r>
          </a:p>
        </p:txBody>
      </p:sp>
    </p:spTree>
  </p:cSld>
  <p:clrMapOvr>
    <a:masterClrMapping/>
  </p:clrMapOvr>
  <p:transition spd="slow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WordArt 7">
            <a:extLst>
              <a:ext uri="{FF2B5EF4-FFF2-40B4-BE49-F238E27FC236}">
                <a16:creationId xmlns:a16="http://schemas.microsoft.com/office/drawing/2014/main" id="{24AB0565-6E72-4B6B-894C-06EF4D35909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019800" y="6172200"/>
            <a:ext cx="2695575" cy="257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kern="10">
                <a:ln w="9525">
                  <a:solidFill>
                    <a:srgbClr val="0000D0"/>
                  </a:solidFill>
                  <a:prstDash val="sysDot"/>
                  <a:round/>
                  <a:headEnd/>
                  <a:tailEnd/>
                </a:ln>
                <a:solidFill>
                  <a:schemeClr val="bg2"/>
                </a:solidFill>
              </a:rPr>
              <a:t>Giáo viên: Vũ Thị Thu Hương</a:t>
            </a:r>
            <a:endParaRPr lang="en-US" kern="10">
              <a:ln w="9525">
                <a:solidFill>
                  <a:srgbClr val="0000D0"/>
                </a:solidFill>
                <a:prstDash val="sysDot"/>
                <a:round/>
                <a:headEnd/>
                <a:tailEnd/>
              </a:ln>
              <a:solidFill>
                <a:schemeClr val="bg2"/>
              </a:solidFill>
            </a:endParaRPr>
          </a:p>
        </p:txBody>
      </p:sp>
      <p:sp>
        <p:nvSpPr>
          <p:cNvPr id="35843" name="WordArt 18">
            <a:extLst>
              <a:ext uri="{FF2B5EF4-FFF2-40B4-BE49-F238E27FC236}">
                <a16:creationId xmlns:a16="http://schemas.microsoft.com/office/drawing/2014/main" id="{BB93C560-9021-4EF3-A803-CB30546B619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295400" y="762000"/>
            <a:ext cx="744855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PHÒNG GD-ĐÔ THỊ VIỆT HƯNG</a:t>
            </a:r>
            <a:endParaRPr lang="en-US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</a:endParaRPr>
          </a:p>
        </p:txBody>
      </p:sp>
      <p:pic>
        <p:nvPicPr>
          <p:cNvPr id="35844" name="Picture 14" descr="Hình nền đẹp cho bài giảng điện tử - Ảnh nền thiết kế bài giảng điện tử">
            <a:extLst>
              <a:ext uri="{FF2B5EF4-FFF2-40B4-BE49-F238E27FC236}">
                <a16:creationId xmlns:a16="http://schemas.microsoft.com/office/drawing/2014/main" id="{778F56E0-3391-4729-A714-4A09FE6FC5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2059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6" name="WordArt 2">
            <a:extLst>
              <a:ext uri="{FF2B5EF4-FFF2-40B4-BE49-F238E27FC236}">
                <a16:creationId xmlns:a16="http://schemas.microsoft.com/office/drawing/2014/main" id="{4128613C-F32D-46AC-AE94-C60B5CDD30A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66800" y="1295400"/>
            <a:ext cx="7162800" cy="22860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C9FCB"/>
              </a:extrusionClr>
              <a:contourClr>
                <a:srgbClr val="FC9FCB"/>
              </a:contour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C9FCB"/>
                    </a:gs>
                    <a:gs pos="13000">
                      <a:srgbClr val="F8B049"/>
                    </a:gs>
                    <a:gs pos="21001">
                      <a:srgbClr val="F8B049"/>
                    </a:gs>
                    <a:gs pos="63000">
                      <a:srgbClr val="FEE7F2"/>
                    </a:gs>
                    <a:gs pos="67000">
                      <a:srgbClr val="F952A0"/>
                    </a:gs>
                    <a:gs pos="69000">
                      <a:srgbClr val="C50849"/>
                    </a:gs>
                    <a:gs pos="82001">
                      <a:srgbClr val="B43E85"/>
                    </a:gs>
                    <a:gs pos="100000">
                      <a:srgbClr val="F8B049"/>
                    </a:gs>
                  </a:gsLst>
                  <a:path path="rect">
                    <a:fillToRect l="100000" t="100000"/>
                  </a:path>
                </a:gradFill>
              </a:rPr>
              <a:t>CHÀO TẠM BIỆT </a:t>
            </a:r>
          </a:p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C9FCB"/>
                    </a:gs>
                    <a:gs pos="13000">
                      <a:srgbClr val="F8B049"/>
                    </a:gs>
                    <a:gs pos="21001">
                      <a:srgbClr val="F8B049"/>
                    </a:gs>
                    <a:gs pos="63000">
                      <a:srgbClr val="FEE7F2"/>
                    </a:gs>
                    <a:gs pos="67000">
                      <a:srgbClr val="F952A0"/>
                    </a:gs>
                    <a:gs pos="69000">
                      <a:srgbClr val="C50849"/>
                    </a:gs>
                    <a:gs pos="82001">
                      <a:srgbClr val="B43E85"/>
                    </a:gs>
                    <a:gs pos="100000">
                      <a:srgbClr val="F8B049"/>
                    </a:gs>
                  </a:gsLst>
                  <a:path path="rect">
                    <a:fillToRect l="100000" t="100000"/>
                  </a:path>
                </a:gradFill>
              </a:rPr>
              <a:t>QUÝ THẦY CÔ GIÁO</a:t>
            </a:r>
          </a:p>
        </p:txBody>
      </p:sp>
    </p:spTree>
  </p:cSld>
  <p:clrMapOvr>
    <a:masterClrMapping/>
  </p:clrMapOvr>
  <p:transition spd="slow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Bài luyện thêm toán cuối tháng 4 lớp 5 - Tri Thức - Tài Nguyên">
            <a:extLst>
              <a:ext uri="{FF2B5EF4-FFF2-40B4-BE49-F238E27FC236}">
                <a16:creationId xmlns:a16="http://schemas.microsoft.com/office/drawing/2014/main" id="{745029B8-1E5F-4384-94C1-9157F8199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9200" y="-76200"/>
            <a:ext cx="12309475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Box 2">
            <a:extLst>
              <a:ext uri="{FF2B5EF4-FFF2-40B4-BE49-F238E27FC236}">
                <a16:creationId xmlns:a16="http://schemas.microsoft.com/office/drawing/2014/main" id="{6310D3D2-1DEA-4298-B0DD-29B2229847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59665"/>
            <a:ext cx="9372600" cy="510293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6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altLang="en-US" sz="6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6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en-US" sz="6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6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endParaRPr lang="en-US" altLang="en-US" sz="4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endParaRPr lang="en-US" alt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Nêu được vai trò của công nghiệp và thủ công nghiệp.</a:t>
            </a:r>
          </a:p>
          <a:p>
            <a:pPr algn="just"/>
            <a:r>
              <a:rPr lang="vi-VN" sz="28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Biết nước ta có nhiều ngành công nghiệp và thủ công nghiệp.</a:t>
            </a:r>
          </a:p>
          <a:p>
            <a:pPr algn="just"/>
            <a:r>
              <a:rPr lang="vi-VN" sz="28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Kể được tên sản phẩm của một số ngành công nghiệp.</a:t>
            </a:r>
          </a:p>
          <a:p>
            <a:pPr algn="just"/>
            <a:r>
              <a:rPr lang="vi-VN" sz="28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Xác định trên bản đồ một số địa phương có các mặt hàng thủ công nổi tiếng.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Tm="3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2 Vector trẻ em vui chơi - file vector - Kho Stock Việt Nam">
            <a:extLst>
              <a:ext uri="{FF2B5EF4-FFF2-40B4-BE49-F238E27FC236}">
                <a16:creationId xmlns:a16="http://schemas.microsoft.com/office/drawing/2014/main" id="{B65C7E2A-F4C6-4627-B927-5471A00412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2738" y="0"/>
            <a:ext cx="9779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Box 1">
            <a:extLst>
              <a:ext uri="{FF2B5EF4-FFF2-40B4-BE49-F238E27FC236}">
                <a16:creationId xmlns:a16="http://schemas.microsoft.com/office/drawing/2014/main" id="{29C7D009-A703-438B-B5EF-5DCE4FEBB5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1828800"/>
            <a:ext cx="64008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600" b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</a:p>
        </p:txBody>
      </p:sp>
    </p:spTree>
  </p:cSld>
  <p:clrMapOvr>
    <a:masterClrMapping/>
  </p:clrMapOvr>
  <p:transition spd="slow" advTm="3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5" descr="Hình nền đẹp 168 - Hình nền - Phạm Thu Thảnh - Website trường mầm non Gia  Thượng">
            <a:extLst>
              <a:ext uri="{FF2B5EF4-FFF2-40B4-BE49-F238E27FC236}">
                <a16:creationId xmlns:a16="http://schemas.microsoft.com/office/drawing/2014/main" id="{21A25F87-2D13-449C-A3E5-B86EEEFD57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838" y="0"/>
            <a:ext cx="98456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838200" y="3276600"/>
            <a:ext cx="480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533400" y="2633008"/>
            <a:ext cx="84582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6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6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6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6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6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6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6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6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6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6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6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6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6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  <p:sp>
        <p:nvSpPr>
          <p:cNvPr id="4100" name="AutoShape 4"/>
          <p:cNvSpPr>
            <a:spLocks noChangeArrowheads="1"/>
          </p:cNvSpPr>
          <p:nvPr/>
        </p:nvSpPr>
        <p:spPr bwMode="auto">
          <a:xfrm>
            <a:off x="-304800" y="304800"/>
            <a:ext cx="3962400" cy="1447800"/>
          </a:xfrm>
          <a:prstGeom prst="irregularSeal1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3200" b="1" dirty="0" err="1">
                <a:solidFill>
                  <a:srgbClr val="0033CC"/>
                </a:solidFill>
              </a:rPr>
              <a:t>Hoạt</a:t>
            </a:r>
            <a:r>
              <a:rPr lang="en-US" sz="3200" b="1" dirty="0">
                <a:solidFill>
                  <a:srgbClr val="0033CC"/>
                </a:solidFill>
              </a:rPr>
              <a:t> động1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3429000" y="609600"/>
            <a:ext cx="6934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 err="1">
                <a:solidFill>
                  <a:srgbClr val="FF3300"/>
                </a:solidFill>
              </a:rPr>
              <a:t>Các</a:t>
            </a:r>
            <a:r>
              <a:rPr lang="en-US" sz="4000" b="1" dirty="0">
                <a:solidFill>
                  <a:srgbClr val="FF3300"/>
                </a:solidFill>
              </a:rPr>
              <a:t> </a:t>
            </a:r>
            <a:r>
              <a:rPr lang="en-US" sz="4000" b="1" dirty="0" err="1">
                <a:solidFill>
                  <a:srgbClr val="FF3300"/>
                </a:solidFill>
              </a:rPr>
              <a:t>ngành</a:t>
            </a:r>
            <a:r>
              <a:rPr lang="en-US" sz="4000" b="1" dirty="0">
                <a:solidFill>
                  <a:srgbClr val="FF3300"/>
                </a:solidFill>
              </a:rPr>
              <a:t> </a:t>
            </a:r>
            <a:r>
              <a:rPr lang="en-US" sz="4000" b="1" dirty="0" err="1">
                <a:solidFill>
                  <a:srgbClr val="FF3300"/>
                </a:solidFill>
              </a:rPr>
              <a:t>công</a:t>
            </a:r>
            <a:r>
              <a:rPr lang="en-US" sz="4000" b="1" dirty="0">
                <a:solidFill>
                  <a:srgbClr val="FF3300"/>
                </a:solidFill>
              </a:rPr>
              <a:t> </a:t>
            </a:r>
            <a:r>
              <a:rPr lang="en-US" sz="4000" b="1" dirty="0" err="1">
                <a:solidFill>
                  <a:srgbClr val="FF3300"/>
                </a:solidFill>
              </a:rPr>
              <a:t>nghiệp</a:t>
            </a:r>
            <a:endParaRPr lang="en-US" sz="4000" b="1" dirty="0">
              <a:solidFill>
                <a:srgbClr val="FF3300"/>
              </a:solidFill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3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3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3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2" dur="3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  <p:bldP spid="4100" grpId="0" animBg="1"/>
      <p:bldP spid="4100" grpId="1" animBg="1"/>
      <p:bldP spid="410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5" descr="Hình nền đẹp 168 - Hình nền - Phạm Thu Thảnh - Website trường mầm non Gia  Thượng">
            <a:extLst>
              <a:ext uri="{FF2B5EF4-FFF2-40B4-BE49-F238E27FC236}">
                <a16:creationId xmlns:a16="http://schemas.microsoft.com/office/drawing/2014/main" id="{B40B1B5C-72F1-43B5-8C52-D70466F102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838" y="0"/>
            <a:ext cx="98456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457200" y="457200"/>
            <a:ext cx="82296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Tx/>
              <a:buAutoNum type="arabicPeriod"/>
            </a:pPr>
            <a:r>
              <a:rPr lang="en-US" sz="5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5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5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5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5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5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5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5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5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?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457200" y="3128963"/>
            <a:ext cx="8229600" cy="258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</a:pPr>
            <a:r>
              <a:rPr lang="en-US" sz="5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5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5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5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5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5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5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5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5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5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5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5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5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5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5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5" descr="Hình nền đẹp 168 - Hình nền - Phạm Thu Thảnh - Website trường mầm non Gia  Thượng">
            <a:extLst>
              <a:ext uri="{FF2B5EF4-FFF2-40B4-BE49-F238E27FC236}">
                <a16:creationId xmlns:a16="http://schemas.microsoft.com/office/drawing/2014/main" id="{5D29E0AC-0E3A-4374-8EE7-CA71B439CA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838" y="0"/>
            <a:ext cx="98456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838200" y="3276600"/>
            <a:ext cx="480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533400" y="1552575"/>
            <a:ext cx="8610600" cy="484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6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6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6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6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6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6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6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5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5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5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5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5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5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5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5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5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5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5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5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>
              <a:spcBef>
                <a:spcPct val="50000"/>
              </a:spcBef>
            </a:pPr>
            <a:endParaRPr lang="en-US" sz="54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5" descr="Hình nền đẹp 168 - Hình nền - Phạm Thu Thảnh - Website trường mầm non Gia  Thượng">
            <a:extLst>
              <a:ext uri="{FF2B5EF4-FFF2-40B4-BE49-F238E27FC236}">
                <a16:creationId xmlns:a16="http://schemas.microsoft.com/office/drawing/2014/main" id="{5D21C719-CCAF-463A-9FA4-85C1A19991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838" y="0"/>
            <a:ext cx="98456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1524000" y="5562600"/>
            <a:ext cx="6248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3600" b="1" dirty="0" err="1">
                <a:solidFill>
                  <a:srgbClr val="33CC33"/>
                </a:solidFill>
              </a:rPr>
              <a:t>Nhà</a:t>
            </a:r>
            <a:r>
              <a:rPr lang="en-US" sz="3600" b="1" dirty="0">
                <a:solidFill>
                  <a:srgbClr val="33CC33"/>
                </a:solidFill>
              </a:rPr>
              <a:t> </a:t>
            </a:r>
            <a:r>
              <a:rPr lang="en-US" sz="3600" b="1" dirty="0" err="1">
                <a:solidFill>
                  <a:srgbClr val="33CC33"/>
                </a:solidFill>
              </a:rPr>
              <a:t>máy</a:t>
            </a:r>
            <a:r>
              <a:rPr lang="en-US" sz="3600" b="1" dirty="0">
                <a:solidFill>
                  <a:srgbClr val="33CC33"/>
                </a:solidFill>
              </a:rPr>
              <a:t> </a:t>
            </a:r>
            <a:r>
              <a:rPr lang="en-US" sz="3600" b="1" dirty="0" err="1">
                <a:solidFill>
                  <a:srgbClr val="33CC33"/>
                </a:solidFill>
              </a:rPr>
              <a:t>đóng</a:t>
            </a:r>
            <a:r>
              <a:rPr lang="en-US" sz="3600" b="1" dirty="0">
                <a:solidFill>
                  <a:srgbClr val="33CC33"/>
                </a:solidFill>
              </a:rPr>
              <a:t> </a:t>
            </a:r>
            <a:r>
              <a:rPr lang="en-US" sz="3600" b="1" dirty="0" err="1">
                <a:solidFill>
                  <a:srgbClr val="33CC33"/>
                </a:solidFill>
              </a:rPr>
              <a:t>tàu</a:t>
            </a:r>
            <a:r>
              <a:rPr lang="en-US" sz="4400" b="1" dirty="0">
                <a:solidFill>
                  <a:srgbClr val="33CC33"/>
                </a:solidFill>
              </a:rPr>
              <a:t> </a:t>
            </a:r>
            <a:r>
              <a:rPr lang="en-US" sz="4400" b="1" dirty="0" err="1">
                <a:solidFill>
                  <a:srgbClr val="33CC33"/>
                </a:solidFill>
              </a:rPr>
              <a:t>H</a:t>
            </a:r>
            <a:r>
              <a:rPr lang="en-US" sz="3600" b="1" dirty="0" err="1">
                <a:solidFill>
                  <a:srgbClr val="33CC33"/>
                </a:solidFill>
              </a:rPr>
              <a:t>ạ</a:t>
            </a:r>
            <a:r>
              <a:rPr lang="en-US" sz="3600" b="1" dirty="0">
                <a:solidFill>
                  <a:srgbClr val="33CC33"/>
                </a:solidFill>
              </a:rPr>
              <a:t> Long</a:t>
            </a:r>
          </a:p>
        </p:txBody>
      </p:sp>
      <p:pic>
        <p:nvPicPr>
          <p:cNvPr id="1026" name="Picture 2" descr="Tín hiệu vui của công nghiệp đóng tàu Quảng Ninh">
            <a:extLst>
              <a:ext uri="{FF2B5EF4-FFF2-40B4-BE49-F238E27FC236}">
                <a16:creationId xmlns:a16="http://schemas.microsoft.com/office/drawing/2014/main" id="{6AFC95F8-4557-48D7-B96F-F4BCE5C903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701548"/>
            <a:ext cx="7086600" cy="47086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727297651"/>
</p:tagLst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475</TotalTime>
  <Words>640</Words>
  <Application>Microsoft Office PowerPoint</Application>
  <PresentationFormat>On-screen Show (4:3)</PresentationFormat>
  <Paragraphs>81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.VnTime</vt:lpstr>
      <vt:lpstr>Times New Roman</vt:lpstr>
      <vt:lpstr>Arial</vt:lpstr>
      <vt:lpstr>Wingdings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Kết luận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Lieu</dc:creator>
  <cp:lastModifiedBy>VA</cp:lastModifiedBy>
  <cp:revision>96</cp:revision>
  <dcterms:created xsi:type="dcterms:W3CDTF">2009-11-08T09:52:29Z</dcterms:created>
  <dcterms:modified xsi:type="dcterms:W3CDTF">2023-06-03T09:34:33Z</dcterms:modified>
</cp:coreProperties>
</file>