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sldIdLst>
    <p:sldId id="269" r:id="rId2"/>
    <p:sldId id="268" r:id="rId3"/>
    <p:sldId id="261" r:id="rId4"/>
    <p:sldId id="262" r:id="rId5"/>
    <p:sldId id="270" r:id="rId6"/>
    <p:sldId id="272" r:id="rId7"/>
    <p:sldId id="265" r:id="rId8"/>
    <p:sldId id="266" r:id="rId9"/>
    <p:sldId id="267" r:id="rId10"/>
    <p:sldId id="280" r:id="rId11"/>
    <p:sldId id="279" r:id="rId12"/>
    <p:sldId id="281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buChar char="n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buChar char="n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buChar char="n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buChar char="n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folHlink"/>
      </a:buClr>
      <a:buSzPct val="60000"/>
      <a:buFont typeface="Wingdings" pitchFamily="2" charset="2"/>
      <a:buChar char="n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5050"/>
    <a:srgbClr val="009999"/>
    <a:srgbClr val="D2F2F6"/>
    <a:srgbClr val="9CE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6" autoAdjust="0"/>
    <p:restoredTop sz="71557"/>
  </p:normalViewPr>
  <p:slideViewPr>
    <p:cSldViewPr>
      <p:cViewPr varScale="1">
        <p:scale>
          <a:sx n="82" d="100"/>
          <a:sy n="82" d="100"/>
        </p:scale>
        <p:origin x="21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BEB3C-7A27-AE43-9F7C-0E854082167E}" type="datetimeFigureOut">
              <a:rPr lang="en-VN" smtClean="0"/>
              <a:t>06/04/2023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24860-7B35-884F-A8AC-72F59FB234F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5273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Cô chào các b HS lớp 5 . </a:t>
            </a:r>
            <a:r>
              <a:rPr lang="en-US" dirty="0"/>
              <a:t>C</a:t>
            </a:r>
            <a:r>
              <a:rPr lang="en-VN" dirty="0"/>
              <a:t>ô tên là vũ thị thuý huong là GV CN L5/4. ĐỂ TIẾT HỌC ĐƯỢC THUẬN LỢI VÀ ĐẠT KẾT QUẢ CAO CÁC B CHUẨN BỊ CHO CÔ SACH KĨ THUẬT LỚP 5 VÀ CÁC VẬT LIỆU DỤNG CỤ SAU.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4860-7B35-884F-A8AC-72F59FB234FE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4908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VN" altLang="en-VN" dirty="0"/>
              <a:t>Ở nhà các b nói bố mẹ hoặc người thân kiểm tra đánh giá sản phẩm của mình có đẹp k. nhìn màn hình nói. Các b nhớ giữ sản phẩm cẩn thận , sạch sẽ.  </a:t>
            </a:r>
            <a:r>
              <a:rPr lang="en-US" altLang="en-VN" dirty="0"/>
              <a:t>S</a:t>
            </a:r>
            <a:r>
              <a:rPr lang="en-VN" altLang="en-VN" dirty="0"/>
              <a:t>au đây cô sẽ cho các b xem một số sản phẩm của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VN" dirty="0"/>
              <a:t>C</a:t>
            </a:r>
            <a:r>
              <a:rPr lang="en-VN" altLang="en-VN" dirty="0"/>
              <a:t>ác a chị năm cũ làm trên vải và trên giấy để các em về nhà làm sản phẩm của mình cho tốt.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4860-7B35-884F-A8AC-72F59FB234FE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12214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VN" altLang="en-VN" dirty="0"/>
              <a:t>Các sản phẩm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khuy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vạch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b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khâu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khuy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chắc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4860-7B35-884F-A8AC-72F59FB234FE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1406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VN" dirty="0"/>
              <a:t>C</a:t>
            </a:r>
            <a:r>
              <a:rPr lang="en-VN" altLang="en-VN" dirty="0"/>
              <a:t>ô nhận thấy tiết học hôm nay các b học tốt, chăm chú nghe giảng. Về nhà các e làm sản phẩm cho đẹp nhé. </a:t>
            </a:r>
          </a:p>
          <a:p>
            <a:r>
              <a:rPr lang="en-US" altLang="en-VN" dirty="0"/>
              <a:t>T</a:t>
            </a:r>
            <a:r>
              <a:rPr lang="en-VN" altLang="en-VN" dirty="0"/>
              <a:t>iết học đến đây là kết thúc. Cô cảm ơn tất cả các b đã lắng nghe.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4860-7B35-884F-A8AC-72F59FB234FE}" type="slidenum">
              <a:rPr lang="en-VN" smtClean="0"/>
              <a:t>12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87253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VN" dirty="0"/>
              <a:t>C</a:t>
            </a:r>
            <a:r>
              <a:rPr lang="en-VN" altLang="en-VN" dirty="0"/>
              <a:t>húc các b và gia đình luôn mạnh khoẻ và thực hiện tốt 5 k. Cô chào các b hẹn gặp các b vào tiết học sau.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4860-7B35-884F-A8AC-72F59FB234FE}" type="slidenum">
              <a:rPr lang="en-VN" smtClean="0"/>
              <a:t>13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1335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. Mỗi cái áo của các b thường có những cái khuy rất dễ thương. </a:t>
            </a:r>
            <a:r>
              <a:rPr lang="en-US" dirty="0" err="1"/>
              <a:t>Đ</a:t>
            </a:r>
            <a:r>
              <a:rPr lang="en-VN" dirty="0"/>
              <a:t>ó là nhờ những bàn tay khéo léo của người thợ may đã làm cho mình. Những người thợ may đã làm như thế nào</a:t>
            </a:r>
          </a:p>
          <a:p>
            <a:r>
              <a:rPr lang="en-VN" dirty="0"/>
              <a:t> thì chung ta) cùng đi tìm hiểu qua bài kĩ thuật đính khuy hai lỗ</a:t>
            </a:r>
          </a:p>
          <a:p>
            <a:r>
              <a:rPr lang="en-VN" dirty="0"/>
              <a:t>Các bạn mở sách kĩ thuật (4). Bây giờ các b quan sát hình ảnh trên màn hình.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4860-7B35-884F-A8AC-72F59FB234FE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4524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Khuy được làm bằng nhiều vật liệu như nhựa, trai, gỗ … với nhiều màu sắc, hình dạng, kích thước khác nhau.  Khuy người ta còn gọi là cuc, nút.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Khuy được đính vào vải bằng các đường khâu qua 2 lỗ khuy để nối khuy với vải. </a:t>
            </a:r>
          </a:p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 2 nẹp áo, vị trí của khuy như thế nào so với lỗ khuyết?  Vị trí của khuy  ngang bằng với vị trí của lỗ khuyết. </a:t>
            </a:r>
          </a:p>
          <a:p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Khuy được cài qua khuyết để gài 2 nẹp của sản phẩm vào nhau. TRƯỚC KHI ĐÍNH KHUY CÁC B CẦN LÀM GÌ?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4860-7B35-884F-A8AC-72F59FB234FE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2448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Trước khi đinh khuy các em cần làm gì?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4860-7B35-884F-A8AC-72F59FB234FE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412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4860-7B35-884F-A8AC-72F59FB234FE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7913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ĐÍNH NHƯ THẾ NÀY ĐÃ XONG CHƯA CÁC B. À CHƯA XONG CÁC B CÒN LÀM TIẾP THEO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4860-7B35-884F-A8AC-72F59FB234FE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9617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4860-7B35-884F-A8AC-72F59FB234FE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410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Kết thúc đính khuy lên kim nhưng không qua lỗ khuy và cách quấn chỉ quanh chân khuy có độ chặt vừa phải để đường quấn chỉ chắc chắn</a:t>
            </a:r>
          </a:p>
          <a:p>
            <a:r>
              <a:rPr lang="en-US" dirty="0"/>
              <a:t>N</a:t>
            </a:r>
            <a:r>
              <a:rPr lang="en-VN" dirty="0"/>
              <a:t>hưng vải không bị dúm.  </a:t>
            </a:r>
            <a:r>
              <a:rPr lang="en-US" dirty="0"/>
              <a:t>K</a:t>
            </a:r>
            <a:r>
              <a:rPr lang="en-VN" dirty="0"/>
              <a:t>ết thúc đường khâu xuống kim lật vải </a:t>
            </a:r>
            <a:r>
              <a:rPr lang="en-US" sz="1200" dirty="0" err="1">
                <a:latin typeface="Arial" charset="0"/>
              </a:rPr>
              <a:t>và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kéo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chỉ</a:t>
            </a:r>
            <a:r>
              <a:rPr lang="en-US" sz="1200" dirty="0">
                <a:latin typeface="Arial" charset="0"/>
              </a:rPr>
              <a:t> qua </a:t>
            </a:r>
            <a:r>
              <a:rPr lang="en-US" sz="1200" dirty="0" err="1">
                <a:latin typeface="Arial" charset="0"/>
              </a:rPr>
              <a:t>mặt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trái</a:t>
            </a:r>
            <a:r>
              <a:rPr lang="en-US" sz="1200" dirty="0">
                <a:latin typeface="Arial" charset="0"/>
              </a:rPr>
              <a:t>. </a:t>
            </a:r>
            <a:r>
              <a:rPr lang="en-US" sz="1200" dirty="0" err="1">
                <a:latin typeface="Arial" charset="0"/>
              </a:rPr>
              <a:t>Luồn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kim</a:t>
            </a:r>
            <a:r>
              <a:rPr lang="en-US" sz="1200" dirty="0">
                <a:latin typeface="Arial" charset="0"/>
              </a:rPr>
              <a:t> qua </a:t>
            </a:r>
            <a:r>
              <a:rPr lang="en-US" sz="1200" dirty="0" err="1">
                <a:latin typeface="Arial" charset="0"/>
              </a:rPr>
              <a:t>mũi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khâu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để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thắt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nút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chỉ</a:t>
            </a:r>
            <a:r>
              <a:rPr lang="en-US" sz="1200" dirty="0">
                <a:latin typeface="Arial" charset="0"/>
              </a:rPr>
              <a:t>.</a:t>
            </a:r>
            <a:br>
              <a:rPr lang="en-US" sz="1200" dirty="0">
                <a:latin typeface="Arial" charset="0"/>
              </a:rPr>
            </a:br>
            <a:r>
              <a:rPr lang="en-US" sz="1200" dirty="0">
                <a:latin typeface="Arial" charset="0"/>
              </a:rPr>
              <a:t>- </a:t>
            </a:r>
            <a:r>
              <a:rPr lang="en-US" sz="1200" dirty="0" err="1">
                <a:latin typeface="Arial" charset="0"/>
              </a:rPr>
              <a:t>Cắt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chỉ</a:t>
            </a:r>
            <a:r>
              <a:rPr lang="en-US" sz="1200" dirty="0">
                <a:latin typeface="Arial" charset="0"/>
              </a:rPr>
              <a:t>. </a:t>
            </a:r>
            <a:r>
              <a:rPr lang="en-US" sz="1200" dirty="0" err="1">
                <a:latin typeface="Arial" charset="0"/>
              </a:rPr>
              <a:t>Các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em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chú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ý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khi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kết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thúc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đính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khuy</a:t>
            </a:r>
            <a:r>
              <a:rPr lang="en-US" sz="1200" dirty="0">
                <a:latin typeface="Arial" charset="0"/>
              </a:rPr>
              <a:t> ta </a:t>
            </a:r>
            <a:r>
              <a:rPr lang="en-US" sz="1200" dirty="0" err="1">
                <a:latin typeface="Arial" charset="0"/>
              </a:rPr>
              <a:t>phải</a:t>
            </a:r>
            <a:r>
              <a:rPr lang="en-US" sz="1200" dirty="0">
                <a:latin typeface="Arial" charset="0"/>
              </a:rPr>
              <a:t> that </a:t>
            </a:r>
            <a:r>
              <a:rPr lang="en-US" sz="1200" dirty="0" err="1">
                <a:latin typeface="Arial" charset="0"/>
              </a:rPr>
              <a:t>nút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chỉ</a:t>
            </a:r>
            <a:r>
              <a:rPr lang="en-US" sz="1200" dirty="0">
                <a:latin typeface="Arial" charset="0"/>
              </a:rPr>
              <a:t>, </a:t>
            </a:r>
            <a:r>
              <a:rPr lang="en-US" sz="1200" dirty="0" err="1">
                <a:latin typeface="Arial" charset="0"/>
              </a:rPr>
              <a:t>nếu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không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thắt</a:t>
            </a:r>
            <a:r>
              <a:rPr lang="en-US" sz="1200" dirty="0">
                <a:latin typeface="Arial" charset="0"/>
              </a:rPr>
              <a:t>  </a:t>
            </a:r>
            <a:r>
              <a:rPr lang="en-US" sz="1200" dirty="0" err="1">
                <a:latin typeface="Arial" charset="0"/>
              </a:rPr>
              <a:t>chỉ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thì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khuy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sẽ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bị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lỏng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và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tuột</a:t>
            </a:r>
            <a:r>
              <a:rPr lang="en-US" sz="1200" dirty="0">
                <a:latin typeface="Arial" charset="0"/>
              </a:rPr>
              <a:t> ra </a:t>
            </a:r>
            <a:r>
              <a:rPr lang="en-US" sz="1200" dirty="0" err="1">
                <a:latin typeface="Arial" charset="0"/>
              </a:rPr>
              <a:t>khỏi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vải</a:t>
            </a:r>
            <a:r>
              <a:rPr lang="en-US" sz="1200" dirty="0">
                <a:latin typeface="Arial" charset="0"/>
              </a:rPr>
              <a:t>. </a:t>
            </a:r>
          </a:p>
          <a:p>
            <a:r>
              <a:rPr lang="en-US" sz="1200" dirty="0" err="1">
                <a:latin typeface="Arial" charset="0"/>
              </a:rPr>
              <a:t>Bây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giờ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cô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mời</a:t>
            </a:r>
            <a:r>
              <a:rPr lang="en-US" sz="1200" dirty="0">
                <a:latin typeface="Arial" charset="0"/>
              </a:rPr>
              <a:t> 1 ban </a:t>
            </a:r>
            <a:r>
              <a:rPr lang="en-US" sz="1200" dirty="0" err="1">
                <a:latin typeface="Arial" charset="0"/>
              </a:rPr>
              <a:t>nhắc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lại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các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bước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đính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khuy</a:t>
            </a:r>
            <a:r>
              <a:rPr lang="en-US" sz="1200" dirty="0">
                <a:latin typeface="Arial" charset="0"/>
              </a:rPr>
              <a:t>. </a:t>
            </a:r>
            <a:r>
              <a:rPr lang="en-US" sz="1200" dirty="0" err="1">
                <a:latin typeface="Arial" charset="0"/>
              </a:rPr>
              <a:t>Đó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chính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là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ghi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nhớ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của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bài</a:t>
            </a:r>
            <a:r>
              <a:rPr lang="en-US" sz="1200" dirty="0">
                <a:latin typeface="Arial" charset="0"/>
              </a:rPr>
              <a:t>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4860-7B35-884F-A8AC-72F59FB234FE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8978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Mời 1 B đọc lại phần ghi nhớ. </a:t>
            </a:r>
            <a:r>
              <a:rPr lang="en-US" dirty="0"/>
              <a:t>B</a:t>
            </a:r>
            <a:r>
              <a:rPr lang="en-VN" dirty="0"/>
              <a:t>ây  giờ các b xem video sau để các b làm cho tốt hơn..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24860-7B35-884F-A8AC-72F59FB234FE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261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DCC4145-E858-4594-AFEB-B8F2D4E00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C2EA5-1E8B-4DDD-9A9A-23B38A714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152400"/>
            <a:ext cx="1951038" cy="5980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152400"/>
            <a:ext cx="5700712" cy="5980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553FB-130B-4841-9586-0CBC25222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06775-55F0-40B6-B64C-375AF9166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844A7-132F-4B62-A2A7-EC2BD559A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294DA-0EB7-4DD7-BDC9-D3450D9B1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A3F48-48E9-4E47-AC7B-A48988DE7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2238-A84C-4C30-8035-E2479DEA1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56D59-F87E-4C31-8CE7-397B8020B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80591-1059-4276-9F0C-86C345D8A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4BAF-CF35-4BAC-A6F2-F0273A105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633413"/>
            <a:ext cx="438150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6334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055688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0556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9826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525463"/>
            <a:ext cx="31750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3160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152400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C2EBCC3B-439A-4DF6-A850-CC42CF8E3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B8B78F0-4369-044E-9B55-00F2832FC968}"/>
              </a:ext>
            </a:extLst>
          </p:cNvPr>
          <p:cNvGrpSpPr/>
          <p:nvPr/>
        </p:nvGrpSpPr>
        <p:grpSpPr>
          <a:xfrm>
            <a:off x="-494969" y="0"/>
            <a:ext cx="10169930" cy="6858000"/>
            <a:chOff x="-399122" y="0"/>
            <a:chExt cx="9942245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E3D721-D97A-2341-BF00-624AB8262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745" y="0"/>
              <a:ext cx="9277490" cy="685800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A7CE13-2F68-EB44-9476-562E834C4F5B}"/>
                </a:ext>
              </a:extLst>
            </p:cNvPr>
            <p:cNvGrpSpPr/>
            <p:nvPr/>
          </p:nvGrpSpPr>
          <p:grpSpPr>
            <a:xfrm>
              <a:off x="-399122" y="1549554"/>
              <a:ext cx="9942245" cy="3643910"/>
              <a:chOff x="-399122" y="1549554"/>
              <a:chExt cx="9942245" cy="3643910"/>
            </a:xfrm>
          </p:grpSpPr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1068678" y="1549554"/>
                <a:ext cx="7285919" cy="120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0" tIns="45715" rIns="91430" bIns="45715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vi-VN" sz="72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2060"/>
                    </a:solidFill>
                    <a:latin typeface="HP001 5Ha" pitchFamily="34" charset="-127"/>
                    <a:ea typeface="HP001 5Ha" pitchFamily="34" charset="-127"/>
                  </a:rPr>
                  <a:t>KĨ THUẬT LỚP 5</a:t>
                </a:r>
              </a:p>
            </p:txBody>
          </p:sp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-399122" y="3254482"/>
                <a:ext cx="9942245" cy="1938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0" tIns="45715" rIns="91430" bIns="45715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vi-VN" altLang="vi-VN" sz="6000" b="1" dirty="0">
                    <a:solidFill>
                      <a:srgbClr val="FF0000"/>
                    </a:solidFill>
                    <a:latin typeface="HP001 5Ha" pitchFamily="34" charset="-127"/>
                    <a:ea typeface="HP001 5Ha" pitchFamily="34" charset="-127"/>
                  </a:rPr>
                  <a:t>Bài 1: Đính khuy hai lỗ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vi-VN" altLang="vi-VN" sz="6000" b="1" dirty="0">
                    <a:solidFill>
                      <a:srgbClr val="FF0000"/>
                    </a:solidFill>
                    <a:latin typeface="HP001 5Ha" pitchFamily="34" charset="-127"/>
                    <a:ea typeface="HP001 5Ha" pitchFamily="34" charset="-127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729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5398A3-EF39-7042-A097-4A28DD383005}"/>
              </a:ext>
            </a:extLst>
          </p:cNvPr>
          <p:cNvSpPr/>
          <p:nvPr/>
        </p:nvSpPr>
        <p:spPr>
          <a:xfrm>
            <a:off x="1915675" y="31730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VN" altLang="en-VN" b="1" dirty="0">
                <a:cs typeface="Times New Roman" panose="02020603050405020304" pitchFamily="18" charset="0"/>
              </a:rPr>
              <a:t>KĨ THUẬT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VN" altLang="en-VN" b="1" dirty="0">
                <a:solidFill>
                  <a:srgbClr val="FF0000"/>
                </a:solidFill>
                <a:cs typeface="Times New Roman" panose="02020603050405020304" pitchFamily="18" charset="0"/>
              </a:rPr>
              <a:t>ĐÍNH KHUY HAI LỖ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3736C7-6B93-2842-8BCA-46D344831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75" y="2274838"/>
            <a:ext cx="8727925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en-US" altLang="vi-VN" sz="3600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khuy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vạch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b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quấn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khuy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b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khâu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khuy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chắc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vi-VN" sz="36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34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E651B-BCB8-7B49-88AA-433C3893B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868"/>
            <a:ext cx="9143243" cy="7135736"/>
          </a:xfr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C0AF30C-23C2-4F4C-899F-173BF464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3" y="620885"/>
            <a:ext cx="4153842" cy="280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52FEAD0-3982-7D4F-BFF3-6026DBFEB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75" y="620885"/>
            <a:ext cx="3642960" cy="280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E82E8101-58FB-3148-9C75-0B991E3B2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8" t="49734" r="10001"/>
          <a:stretch>
            <a:fillRect/>
          </a:stretch>
        </p:blipFill>
        <p:spPr bwMode="auto">
          <a:xfrm>
            <a:off x="1954213" y="3822199"/>
            <a:ext cx="5274112" cy="2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167530DA-1D3E-8E44-A139-B2BCE57AF829}"/>
              </a:ext>
            </a:extLst>
          </p:cNvPr>
          <p:cNvGrpSpPr>
            <a:grpSpLocks/>
          </p:cNvGrpSpPr>
          <p:nvPr/>
        </p:nvGrpSpPr>
        <p:grpSpPr bwMode="auto">
          <a:xfrm>
            <a:off x="2588" y="10600"/>
            <a:ext cx="9141411" cy="6847400"/>
            <a:chOff x="314326" y="153195"/>
            <a:chExt cx="11672303" cy="655161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62B9B36F-70D8-6843-95F5-7516410ED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6" y="153195"/>
              <a:ext cx="5781674" cy="343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3594372-8CB5-214E-A6B6-53F4E2602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3196"/>
              <a:ext cx="5890629" cy="348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99808BCF-DEBE-E345-B4DB-71C734B3D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9" y="3429001"/>
              <a:ext cx="5890629" cy="327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DC12B92-4303-A147-A44E-44242A3D6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6" y="3429001"/>
              <a:ext cx="5781674" cy="3275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58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E651B-BCB8-7B49-88AA-433C3893B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868"/>
            <a:ext cx="9143243" cy="7135736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BC7EAA-2609-4C4C-9D93-0C35368E0552}"/>
              </a:ext>
            </a:extLst>
          </p:cNvPr>
          <p:cNvSpPr/>
          <p:nvPr/>
        </p:nvSpPr>
        <p:spPr>
          <a:xfrm>
            <a:off x="473670" y="2290575"/>
            <a:ext cx="85280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vi-VN" sz="4400" b="1" i="1" dirty="0">
                <a:ln w="0"/>
                <a:solidFill>
                  <a:srgbClr val="FF33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Cô chào các em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vi-VN" sz="4400" b="1" i="1" dirty="0">
                <a:ln w="0"/>
                <a:solidFill>
                  <a:srgbClr val="FF33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Chúc các em chăm ngoan, học tốt</a:t>
            </a:r>
            <a:endParaRPr lang="en-VN" sz="4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0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1355" y="1061724"/>
            <a:ext cx="814863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</a:rPr>
              <a:t/>
            </a:r>
            <a:br>
              <a:rPr lang="en-US" altLang="vi-VN" sz="4400" dirty="0">
                <a:latin typeface="Times New Roman" panose="02020603050405020304" pitchFamily="18" charset="0"/>
              </a:rPr>
            </a:br>
            <a:r>
              <a:rPr lang="en-US" altLang="vi-VN" sz="4800" dirty="0">
                <a:latin typeface="Times New Roman" panose="02020603050405020304" pitchFamily="18" charset="0"/>
              </a:rPr>
              <a:t>-  </a:t>
            </a:r>
            <a:r>
              <a:rPr lang="en-US" altLang="vi-VN" sz="4800" dirty="0" err="1">
                <a:latin typeface="Times New Roman" panose="02020603050405020304" pitchFamily="18" charset="0"/>
              </a:rPr>
              <a:t>Một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mảnh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vải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hình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chữ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nhật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có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kích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thước</a:t>
            </a:r>
            <a:r>
              <a:rPr lang="en-US" altLang="vi-VN" sz="4800" dirty="0">
                <a:latin typeface="Times New Roman" panose="02020603050405020304" pitchFamily="18" charset="0"/>
              </a:rPr>
              <a:t> 10cm x 15cm.</a:t>
            </a:r>
            <a:br>
              <a:rPr lang="en-US" altLang="vi-VN" sz="4800" dirty="0">
                <a:latin typeface="Times New Roman" panose="02020603050405020304" pitchFamily="18" charset="0"/>
              </a:rPr>
            </a:br>
            <a:r>
              <a:rPr lang="en-US" altLang="vi-VN" sz="4800" dirty="0">
                <a:latin typeface="Times New Roman" panose="02020603050405020304" pitchFamily="18" charset="0"/>
              </a:rPr>
              <a:t>- 2 </a:t>
            </a:r>
            <a:r>
              <a:rPr lang="en-US" altLang="vi-VN" sz="4800" dirty="0" err="1">
                <a:latin typeface="Times New Roman" panose="02020603050405020304" pitchFamily="18" charset="0"/>
              </a:rPr>
              <a:t>hoặc</a:t>
            </a:r>
            <a:r>
              <a:rPr lang="en-US" altLang="vi-VN" sz="4800" dirty="0">
                <a:latin typeface="Times New Roman" panose="02020603050405020304" pitchFamily="18" charset="0"/>
              </a:rPr>
              <a:t> 3 </a:t>
            </a:r>
            <a:r>
              <a:rPr lang="en-US" altLang="vi-VN" sz="4800" dirty="0" err="1">
                <a:latin typeface="Times New Roman" panose="02020603050405020304" pitchFamily="18" charset="0"/>
              </a:rPr>
              <a:t>chiếc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khuy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hai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lỗ</a:t>
            </a:r>
            <a:r>
              <a:rPr lang="en-US" altLang="vi-VN" sz="4800" dirty="0">
                <a:latin typeface="Times New Roman" panose="02020603050405020304" pitchFamily="18" charset="0"/>
              </a:rPr>
              <a:t/>
            </a:r>
            <a:br>
              <a:rPr lang="en-US" altLang="vi-VN" sz="4800" dirty="0">
                <a:latin typeface="Times New Roman" panose="02020603050405020304" pitchFamily="18" charset="0"/>
              </a:rPr>
            </a:br>
            <a:r>
              <a:rPr lang="en-US" altLang="vi-VN" sz="4800" dirty="0">
                <a:latin typeface="Times New Roman" panose="02020603050405020304" pitchFamily="18" charset="0"/>
              </a:rPr>
              <a:t>- </a:t>
            </a:r>
            <a:r>
              <a:rPr lang="en-US" altLang="vi-VN" sz="48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khâu</a:t>
            </a:r>
            <a:r>
              <a:rPr lang="en-US" altLang="vi-VN" sz="4800" dirty="0">
                <a:latin typeface="Times New Roman" panose="02020603050405020304" pitchFamily="18" charset="0"/>
              </a:rPr>
              <a:t>, </a:t>
            </a:r>
            <a:r>
              <a:rPr lang="en-US" altLang="vi-VN" sz="4800" dirty="0" err="1">
                <a:latin typeface="Times New Roman" panose="02020603050405020304" pitchFamily="18" charset="0"/>
              </a:rPr>
              <a:t>kim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khâu</a:t>
            </a:r>
            <a:r>
              <a:rPr lang="en-US" altLang="vi-VN" sz="4800" dirty="0">
                <a:latin typeface="Times New Roman" panose="02020603050405020304" pitchFamily="18" charset="0"/>
              </a:rPr>
              <a:t>.</a:t>
            </a:r>
            <a:br>
              <a:rPr lang="en-US" altLang="vi-VN" sz="4800" dirty="0">
                <a:latin typeface="Times New Roman" panose="02020603050405020304" pitchFamily="18" charset="0"/>
              </a:rPr>
            </a:br>
            <a:r>
              <a:rPr lang="en-US" altLang="vi-VN" sz="4800" dirty="0">
                <a:latin typeface="Times New Roman" panose="02020603050405020304" pitchFamily="18" charset="0"/>
              </a:rPr>
              <a:t>- </a:t>
            </a:r>
            <a:r>
              <a:rPr lang="en-US" altLang="vi-VN" sz="4800" dirty="0" err="1">
                <a:latin typeface="Times New Roman" panose="02020603050405020304" pitchFamily="18" charset="0"/>
              </a:rPr>
              <a:t>Phấn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vạch</a:t>
            </a:r>
            <a:r>
              <a:rPr lang="en-US" altLang="vi-VN" sz="4800" dirty="0">
                <a:latin typeface="Times New Roman" panose="02020603050405020304" pitchFamily="18" charset="0"/>
              </a:rPr>
              <a:t> (</a:t>
            </a:r>
            <a:r>
              <a:rPr lang="en-US" altLang="vi-VN" sz="4800" dirty="0" err="1">
                <a:latin typeface="Times New Roman" panose="02020603050405020304" pitchFamily="18" charset="0"/>
              </a:rPr>
              <a:t>hoặc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bút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chì</a:t>
            </a:r>
            <a:r>
              <a:rPr lang="en-US" altLang="vi-VN" sz="4800" dirty="0">
                <a:latin typeface="Times New Roman" panose="02020603050405020304" pitchFamily="18" charset="0"/>
              </a:rPr>
              <a:t>), </a:t>
            </a:r>
            <a:r>
              <a:rPr lang="en-US" altLang="vi-VN" sz="4800" dirty="0" err="1">
                <a:latin typeface="Times New Roman" panose="02020603050405020304" pitchFamily="18" charset="0"/>
              </a:rPr>
              <a:t>thước</a:t>
            </a:r>
            <a:r>
              <a:rPr lang="en-US" altLang="vi-VN" sz="4800" dirty="0">
                <a:latin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</a:rPr>
              <a:t>kẻ</a:t>
            </a:r>
            <a:r>
              <a:rPr lang="en-US" altLang="vi-VN" sz="4800" dirty="0">
                <a:latin typeface="Times New Roman" panose="02020603050405020304" pitchFamily="18" charset="0"/>
              </a:rPr>
              <a:t>, </a:t>
            </a:r>
            <a:r>
              <a:rPr lang="en-US" altLang="vi-VN" sz="4800" dirty="0" err="1">
                <a:latin typeface="Times New Roman" panose="02020603050405020304" pitchFamily="18" charset="0"/>
              </a:rPr>
              <a:t>kéo</a:t>
            </a:r>
            <a:r>
              <a:rPr lang="en-US" altLang="vi-VN" sz="4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460305" y="393200"/>
            <a:ext cx="69786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5400" b="1" dirty="0">
                <a:solidFill>
                  <a:srgbClr val="C00000"/>
                </a:solidFill>
                <a:latin typeface="Calibri" panose="020F0502020204030204" pitchFamily="34" charset="0"/>
              </a:rPr>
              <a:t>VẬT LIỆU, DỤNG CỤ:</a:t>
            </a:r>
            <a:endParaRPr lang="vi-VN" altLang="vi-VN" sz="5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1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51009" y="221294"/>
            <a:ext cx="64770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200" b="1" dirty="0">
                <a:latin typeface="Arial" charset="0"/>
              </a:rPr>
              <a:t>KĨ THUẬT</a:t>
            </a:r>
          </a:p>
          <a:p>
            <a:pPr algn="ctr">
              <a:buFont typeface="Wingdings" pitchFamily="2" charset="2"/>
              <a:buNone/>
            </a:pP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Đính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khuy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lỗ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4099" name="Picture 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39900"/>
            <a:ext cx="44450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397000"/>
            <a:ext cx="37338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334962" y="5273675"/>
            <a:ext cx="84740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 dirty="0" err="1">
                <a:latin typeface="Arial" charset="0"/>
              </a:rPr>
              <a:t>Em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hãy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quan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sát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hình</a:t>
            </a:r>
            <a:r>
              <a:rPr lang="en-US" sz="2200" i="1" dirty="0">
                <a:latin typeface="Arial" charset="0"/>
              </a:rPr>
              <a:t> 1a </a:t>
            </a:r>
            <a:r>
              <a:rPr lang="en-US" sz="2200" i="1" dirty="0" err="1">
                <a:latin typeface="Arial" charset="0"/>
              </a:rPr>
              <a:t>và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nhận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xét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về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đặc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điểm</a:t>
            </a:r>
            <a:r>
              <a:rPr lang="en-US" sz="2200" i="1" dirty="0">
                <a:latin typeface="Arial" charset="0"/>
              </a:rPr>
              <a:t>, </a:t>
            </a:r>
            <a:r>
              <a:rPr lang="en-US" sz="2200" i="1" dirty="0" err="1">
                <a:latin typeface="Arial" charset="0"/>
              </a:rPr>
              <a:t>hình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dạng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của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khuy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hai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lỗ</a:t>
            </a:r>
            <a:r>
              <a:rPr lang="en-US" sz="2200" i="1" dirty="0">
                <a:latin typeface="Arial" charset="0"/>
              </a:rPr>
              <a:t>.</a:t>
            </a:r>
          </a:p>
          <a:p>
            <a:r>
              <a:rPr lang="en-US" sz="2200" i="1" dirty="0">
                <a:latin typeface="Arial" charset="0"/>
              </a:rPr>
              <a:t>Quan </a:t>
            </a:r>
            <a:r>
              <a:rPr lang="en-US" sz="2200" i="1" dirty="0" err="1">
                <a:latin typeface="Arial" charset="0"/>
              </a:rPr>
              <a:t>sát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hình</a:t>
            </a:r>
            <a:r>
              <a:rPr lang="en-US" sz="2200" i="1" dirty="0">
                <a:latin typeface="Arial" charset="0"/>
              </a:rPr>
              <a:t> 1b, </a:t>
            </a:r>
            <a:r>
              <a:rPr lang="en-US" sz="2200" i="1" dirty="0" err="1">
                <a:latin typeface="Arial" charset="0"/>
              </a:rPr>
              <a:t>em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có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nhận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xét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gì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về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đường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khâu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trên</a:t>
            </a:r>
            <a:r>
              <a:rPr lang="en-US" sz="2200" i="1" dirty="0">
                <a:latin typeface="Arial" charset="0"/>
              </a:rPr>
              <a:t> </a:t>
            </a:r>
            <a:r>
              <a:rPr lang="en-US" sz="2200" i="1" dirty="0" err="1">
                <a:latin typeface="Arial" charset="0"/>
              </a:rPr>
              <a:t>khuy</a:t>
            </a:r>
            <a:r>
              <a:rPr lang="en-US" sz="2200" i="1" dirty="0">
                <a:latin typeface="Arial" charset="0"/>
              </a:rPr>
              <a:t> 2 </a:t>
            </a:r>
            <a:r>
              <a:rPr lang="en-US" sz="2200" i="1" dirty="0" err="1">
                <a:latin typeface="Arial" charset="0"/>
              </a:rPr>
              <a:t>lỗ</a:t>
            </a:r>
            <a:r>
              <a:rPr lang="en-US" sz="2200" i="1" dirty="0">
                <a:latin typeface="Arial" charset="0"/>
              </a:rPr>
              <a:t> ?</a:t>
            </a:r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4169602" y="4873625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err="1">
                <a:latin typeface="Arial" charset="0"/>
              </a:rPr>
              <a:t>Hình</a:t>
            </a:r>
            <a:r>
              <a:rPr lang="en-US" b="1" dirty="0">
                <a:latin typeface="Arial" charset="0"/>
              </a:rPr>
              <a:t>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29"/>
          <p:cNvSpPr txBox="1">
            <a:spLocks noChangeArrowheads="1"/>
          </p:cNvSpPr>
          <p:nvPr/>
        </p:nvSpPr>
        <p:spPr bwMode="auto">
          <a:xfrm>
            <a:off x="152400" y="1524000"/>
            <a:ext cx="8915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SzTx/>
              <a:buFont typeface="Wingdings" pitchFamily="2" charset="2"/>
              <a:buAutoNum type="arabicPeriod"/>
            </a:pPr>
            <a:r>
              <a:rPr lang="en-US" sz="2200" b="1" dirty="0" err="1">
                <a:latin typeface="Arial" charset="0"/>
              </a:rPr>
              <a:t>Vạch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dấu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các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điểm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đính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khuy</a:t>
            </a:r>
            <a:r>
              <a:rPr lang="en-US" sz="2200" b="1" dirty="0">
                <a:latin typeface="Arial" charset="0"/>
              </a:rPr>
              <a:t>.</a:t>
            </a:r>
            <a:br>
              <a:rPr lang="en-US" sz="2200" b="1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>- </a:t>
            </a:r>
            <a:r>
              <a:rPr lang="en-US" sz="2200" dirty="0" err="1">
                <a:latin typeface="Arial" charset="0"/>
              </a:rPr>
              <a:t>Đặt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vải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lên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bàn</a:t>
            </a:r>
            <a:r>
              <a:rPr lang="en-US" sz="2200" dirty="0">
                <a:latin typeface="Arial" charset="0"/>
              </a:rPr>
              <a:t>, </a:t>
            </a:r>
            <a:r>
              <a:rPr lang="en-US" sz="2200" dirty="0" err="1">
                <a:latin typeface="Arial" charset="0"/>
              </a:rPr>
              <a:t>mặt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trái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ở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trên</a:t>
            </a:r>
            <a:r>
              <a:rPr lang="en-US" sz="2200" dirty="0">
                <a:latin typeface="Arial" charset="0"/>
              </a:rPr>
              <a:t>.  </a:t>
            </a:r>
            <a:r>
              <a:rPr lang="en-US" sz="2200" dirty="0" err="1">
                <a:latin typeface="Arial" charset="0"/>
              </a:rPr>
              <a:t>Vạch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dấu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đường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thẳng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cách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mép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vải</a:t>
            </a:r>
            <a:r>
              <a:rPr lang="en-US" sz="2200" dirty="0">
                <a:latin typeface="Arial" charset="0"/>
              </a:rPr>
              <a:t> 3cm.</a:t>
            </a:r>
            <a:br>
              <a:rPr lang="en-US" sz="2200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>- </a:t>
            </a:r>
            <a:r>
              <a:rPr lang="en-US" sz="2200" dirty="0" err="1">
                <a:latin typeface="Arial" charset="0"/>
              </a:rPr>
              <a:t>Gấp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theo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đường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vạch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dấu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và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miết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kĩ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đường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gấp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để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làm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nẹp</a:t>
            </a:r>
            <a:r>
              <a:rPr lang="en-US" sz="2200" dirty="0">
                <a:latin typeface="Arial" charset="0"/>
              </a:rPr>
              <a:t>. </a:t>
            </a:r>
            <a:r>
              <a:rPr lang="en-US" sz="2200" dirty="0" err="1">
                <a:latin typeface="Arial" charset="0"/>
              </a:rPr>
              <a:t>Khâu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lược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cố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định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nẹp</a:t>
            </a:r>
            <a:r>
              <a:rPr lang="en-US" sz="2200" dirty="0">
                <a:latin typeface="Arial" charset="0"/>
              </a:rPr>
              <a:t> (</a:t>
            </a:r>
            <a:r>
              <a:rPr lang="en-US" sz="2200" dirty="0" err="1">
                <a:latin typeface="Arial" charset="0"/>
              </a:rPr>
              <a:t>hình</a:t>
            </a:r>
            <a:r>
              <a:rPr lang="en-US" sz="2200" dirty="0">
                <a:latin typeface="Arial" charset="0"/>
              </a:rPr>
              <a:t> 2a)</a:t>
            </a:r>
            <a:br>
              <a:rPr lang="en-US" sz="2200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>- </a:t>
            </a:r>
            <a:r>
              <a:rPr lang="en-US" sz="2200" dirty="0" err="1">
                <a:latin typeface="Arial" charset="0"/>
              </a:rPr>
              <a:t>Lật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mặt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phải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của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vải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lên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trên</a:t>
            </a:r>
            <a:r>
              <a:rPr lang="en-US" sz="2200" dirty="0">
                <a:latin typeface="Arial" charset="0"/>
              </a:rPr>
              <a:t>. </a:t>
            </a:r>
            <a:r>
              <a:rPr lang="en-US" sz="2200" dirty="0" err="1">
                <a:latin typeface="Arial" charset="0"/>
              </a:rPr>
              <a:t>Vạch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dấu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đường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thẳng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cách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đường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gấp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của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nẹp</a:t>
            </a:r>
            <a:r>
              <a:rPr lang="en-US" sz="2200" dirty="0">
                <a:latin typeface="Arial" charset="0"/>
              </a:rPr>
              <a:t> 15mm. </a:t>
            </a:r>
            <a:r>
              <a:rPr lang="en-US" sz="2200" dirty="0" err="1">
                <a:latin typeface="Arial" charset="0"/>
              </a:rPr>
              <a:t>Vạch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dấu</a:t>
            </a:r>
            <a:r>
              <a:rPr lang="en-US" sz="2200" dirty="0">
                <a:latin typeface="Arial" charset="0"/>
              </a:rPr>
              <a:t> 2 </a:t>
            </a:r>
            <a:r>
              <a:rPr lang="en-US" sz="2200" dirty="0" err="1">
                <a:latin typeface="Arial" charset="0"/>
              </a:rPr>
              <a:t>điểm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cách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nhau</a:t>
            </a:r>
            <a:r>
              <a:rPr lang="en-US" sz="2200" dirty="0">
                <a:latin typeface="Arial" charset="0"/>
              </a:rPr>
              <a:t> 4cm </a:t>
            </a:r>
            <a:r>
              <a:rPr lang="en-US" sz="2200" dirty="0" err="1">
                <a:latin typeface="Arial" charset="0"/>
              </a:rPr>
              <a:t>trên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đường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dấu</a:t>
            </a:r>
            <a:r>
              <a:rPr lang="en-US" sz="2200" dirty="0">
                <a:latin typeface="Arial" charset="0"/>
              </a:rPr>
              <a:t> (</a:t>
            </a:r>
            <a:r>
              <a:rPr lang="en-US" sz="2200" dirty="0" err="1">
                <a:latin typeface="Arial" charset="0"/>
              </a:rPr>
              <a:t>hình</a:t>
            </a:r>
            <a:r>
              <a:rPr lang="en-US" sz="2200" dirty="0">
                <a:latin typeface="Arial" charset="0"/>
              </a:rPr>
              <a:t> 2b)</a:t>
            </a:r>
          </a:p>
        </p:txBody>
      </p:sp>
      <p:pic>
        <p:nvPicPr>
          <p:cNvPr id="5124" name="Picture 1031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4391025"/>
            <a:ext cx="396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32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6352" y="4391025"/>
            <a:ext cx="388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033"/>
          <p:cNvSpPr txBox="1">
            <a:spLocks noChangeArrowheads="1"/>
          </p:cNvSpPr>
          <p:nvPr/>
        </p:nvSpPr>
        <p:spPr bwMode="auto">
          <a:xfrm>
            <a:off x="3736975" y="6248400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>
                <a:latin typeface="Arial" charset="0"/>
              </a:rPr>
              <a:t>Hình 2.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1AC16B-256D-D044-B447-A56825C58410}"/>
              </a:ext>
            </a:extLst>
          </p:cNvPr>
          <p:cNvSpPr/>
          <p:nvPr/>
        </p:nvSpPr>
        <p:spPr>
          <a:xfrm>
            <a:off x="1763885" y="148269"/>
            <a:ext cx="531265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latin typeface="Arial" charset="0"/>
              </a:rPr>
              <a:t>KĨ THUẬT</a:t>
            </a:r>
          </a:p>
          <a:p>
            <a:pPr algn="ctr">
              <a:buNone/>
            </a:pP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Đính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khuy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lỗ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241300" y="1013724"/>
            <a:ext cx="89027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2.Đính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khuy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vạch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dấu</a:t>
            </a:r>
            <a:r>
              <a:rPr lang="en-US" altLang="vi-VN" sz="2400" b="1" dirty="0">
                <a:latin typeface="Times New Roman" panose="02020603050405020304" pitchFamily="18" charset="0"/>
              </a:rPr>
              <a:t>.</a:t>
            </a:r>
            <a:br>
              <a:rPr lang="en-US" altLang="vi-VN" sz="2400" b="1" dirty="0">
                <a:latin typeface="Times New Roman" panose="02020603050405020304" pitchFamily="18" charset="0"/>
              </a:rPr>
            </a:br>
            <a:r>
              <a:rPr lang="en-US" altLang="vi-VN" sz="2400" b="1" dirty="0">
                <a:latin typeface="Times New Roman" panose="02020603050405020304" pitchFamily="18" charset="0"/>
              </a:rPr>
              <a:t>a)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Chuẩn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bị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đính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khuy</a:t>
            </a:r>
            <a:r>
              <a:rPr lang="en-US" altLang="vi-VN" sz="2400" b="1" dirty="0">
                <a:latin typeface="Times New Roman" panose="02020603050405020304" pitchFamily="18" charset="0"/>
              </a:rPr>
              <a:t>.</a:t>
            </a:r>
            <a:br>
              <a:rPr lang="en-US" altLang="vi-VN" sz="2400" b="1" dirty="0">
                <a:latin typeface="Times New Roman" panose="02020603050405020304" pitchFamily="18" charset="0"/>
              </a:rPr>
            </a:br>
            <a:r>
              <a:rPr lang="en-US" altLang="vi-VN" sz="2400" dirty="0"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Cắt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đoạn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dài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khoảng</a:t>
            </a:r>
            <a:r>
              <a:rPr lang="en-US" altLang="vi-VN" sz="2400" dirty="0">
                <a:latin typeface="Times New Roman" panose="02020603050405020304" pitchFamily="18" charset="0"/>
              </a:rPr>
              <a:t> 50cm.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vào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kim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>
                <a:latin typeface="Times New Roman" panose="02020603050405020304" pitchFamily="18" charset="0"/>
              </a:rPr>
              <a:t>(</a:t>
            </a:r>
            <a:r>
              <a:rPr lang="en-US" altLang="vi-VN" sz="2400" i="1" dirty="0" err="1">
                <a:latin typeface="Times New Roman" panose="02020603050405020304" pitchFamily="18" charset="0"/>
              </a:rPr>
              <a:t>Xâu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400" i="1" dirty="0"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latin typeface="Times New Roman" panose="02020603050405020304" pitchFamily="18" charset="0"/>
              </a:rPr>
              <a:t>đôi</a:t>
            </a:r>
            <a:r>
              <a:rPr lang="en-US" altLang="vi-VN" sz="2400" i="1" dirty="0">
                <a:latin typeface="Times New Roman" panose="02020603050405020304" pitchFamily="18" charset="0"/>
              </a:rPr>
              <a:t>).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Kéo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đầu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nhau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vê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nút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400" dirty="0">
                <a:latin typeface="Times New Roman" panose="02020603050405020304" pitchFamily="18" charset="0"/>
              </a:rPr>
              <a:t>. </a:t>
            </a:r>
            <a:br>
              <a:rPr lang="en-US" altLang="vi-VN" sz="2400" dirty="0">
                <a:latin typeface="Times New Roman" panose="02020603050405020304" pitchFamily="18" charset="0"/>
              </a:rPr>
            </a:br>
            <a:r>
              <a:rPr lang="en-US" altLang="vi-VN" sz="2400" dirty="0"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Đặt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tâm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vào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</a:rPr>
              <a:t> A,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lỗ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nằm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ngang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trên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đường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vạch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dấu</a:t>
            </a:r>
            <a:r>
              <a:rPr lang="en-US" altLang="vi-VN" sz="2400" dirty="0">
                <a:latin typeface="Times New Roman" panose="02020603050405020304" pitchFamily="18" charset="0"/>
              </a:rPr>
              <a:t>.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dùng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ngón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tay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ngón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tay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trỏ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tay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giữ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cố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hình</a:t>
            </a:r>
            <a:r>
              <a:rPr lang="en-US" altLang="vi-VN" sz="2400" dirty="0">
                <a:latin typeface="Times New Roman" panose="02020603050405020304" pitchFamily="18" charset="0"/>
              </a:rPr>
              <a:t> 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7125" y="6273800"/>
            <a:ext cx="63230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i="1" dirty="0">
                <a:latin typeface="+mj-lt"/>
              </a:rPr>
              <a:t>Hình 3: Giữ khuy để đính vào vải</a:t>
            </a:r>
          </a:p>
        </p:txBody>
      </p:sp>
      <p:pic>
        <p:nvPicPr>
          <p:cNvPr id="9220" name="Picture 11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35" y="3691380"/>
            <a:ext cx="3002760" cy="23527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967EA1-A591-C34B-93B3-D546114D6D71}"/>
              </a:ext>
            </a:extLst>
          </p:cNvPr>
          <p:cNvSpPr/>
          <p:nvPr/>
        </p:nvSpPr>
        <p:spPr>
          <a:xfrm>
            <a:off x="1738215" y="129323"/>
            <a:ext cx="4572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800" b="1" dirty="0">
                <a:latin typeface="Arial" charset="0"/>
              </a:rPr>
              <a:t>KĨ THUẬT</a:t>
            </a:r>
          </a:p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Đính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khuy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lỗ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483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95275" y="122238"/>
            <a:ext cx="4191000" cy="659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3200" b="1" dirty="0">
                <a:latin typeface="Times New Roman" panose="02020603050405020304" pitchFamily="18" charset="0"/>
              </a:rPr>
              <a:t>b)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Đính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khuy</a:t>
            </a:r>
            <a:r>
              <a:rPr lang="en-US" altLang="vi-VN" sz="3200" b="1" dirty="0">
                <a:latin typeface="Times New Roman" panose="02020603050405020304" pitchFamily="18" charset="0"/>
              </a:rPr>
              <a:t>.</a:t>
            </a:r>
            <a:br>
              <a:rPr lang="en-US" altLang="vi-VN" sz="3200" b="1" dirty="0">
                <a:latin typeface="Times New Roman" panose="02020603050405020304" pitchFamily="18" charset="0"/>
              </a:rPr>
            </a:br>
            <a:r>
              <a:rPr lang="en-US" altLang="vi-VN" sz="3200" dirty="0">
                <a:latin typeface="Times New Roman" panose="02020603050405020304" pitchFamily="18" charset="0"/>
              </a:rPr>
              <a:t>- </a:t>
            </a:r>
            <a:r>
              <a:rPr lang="en-US" altLang="vi-VN" sz="3200" dirty="0" err="1">
                <a:latin typeface="Times New Roman" panose="02020603050405020304" pitchFamily="18" charset="0"/>
              </a:rPr>
              <a:t>Lên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kim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từ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dưới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vải</a:t>
            </a:r>
            <a:r>
              <a:rPr lang="en-US" altLang="vi-VN" sz="3200" dirty="0">
                <a:latin typeface="Times New Roman" panose="02020603050405020304" pitchFamily="18" charset="0"/>
              </a:rPr>
              <a:t> qua </a:t>
            </a:r>
            <a:r>
              <a:rPr lang="en-US" altLang="vi-VN" sz="3200" dirty="0" err="1">
                <a:latin typeface="Times New Roman" panose="02020603050405020304" pitchFamily="18" charset="0"/>
              </a:rPr>
              <a:t>lỗ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khuy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thứ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nhất</a:t>
            </a:r>
            <a:r>
              <a:rPr lang="en-US" altLang="vi-VN" sz="3200" dirty="0">
                <a:latin typeface="Times New Roman" panose="02020603050405020304" pitchFamily="18" charset="0"/>
              </a:rPr>
              <a:t>. </a:t>
            </a:r>
            <a:r>
              <a:rPr lang="en-US" altLang="vi-VN" sz="3200" dirty="0" err="1">
                <a:latin typeface="Times New Roman" panose="02020603050405020304" pitchFamily="18" charset="0"/>
              </a:rPr>
              <a:t>Kéo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lên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cho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sát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vào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mặt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vải</a:t>
            </a:r>
            <a:r>
              <a:rPr lang="en-US" altLang="vi-VN" sz="3200" dirty="0">
                <a:latin typeface="Times New Roman" panose="02020603050405020304" pitchFamily="18" charset="0"/>
              </a:rPr>
              <a:t> (</a:t>
            </a:r>
            <a:r>
              <a:rPr lang="en-US" altLang="vi-VN" sz="3200" dirty="0" err="1">
                <a:latin typeface="Times New Roman" panose="02020603050405020304" pitchFamily="18" charset="0"/>
              </a:rPr>
              <a:t>hình</a:t>
            </a:r>
            <a:r>
              <a:rPr lang="en-US" altLang="vi-VN" sz="3200" dirty="0">
                <a:latin typeface="Times New Roman" panose="02020603050405020304" pitchFamily="18" charset="0"/>
              </a:rPr>
              <a:t> 4a)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3200" dirty="0">
                <a:latin typeface="Times New Roman" panose="02020603050405020304" pitchFamily="18" charset="0"/>
              </a:rPr>
              <a:t>	-</a:t>
            </a:r>
            <a:r>
              <a:rPr lang="en-US" altLang="vi-VN" sz="3200" dirty="0" err="1">
                <a:latin typeface="Times New Roman" panose="02020603050405020304" pitchFamily="18" charset="0"/>
              </a:rPr>
              <a:t>Xuống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kim</a:t>
            </a:r>
            <a:r>
              <a:rPr lang="en-US" altLang="vi-VN" sz="3200" dirty="0">
                <a:latin typeface="Times New Roman" panose="02020603050405020304" pitchFamily="18" charset="0"/>
              </a:rPr>
              <a:t> qua </a:t>
            </a:r>
            <a:r>
              <a:rPr lang="en-US" altLang="vi-VN" sz="3200" dirty="0" err="1">
                <a:latin typeface="Times New Roman" panose="02020603050405020304" pitchFamily="18" charset="0"/>
              </a:rPr>
              <a:t>lỗ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khuy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thứ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hai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và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lớp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vải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dưới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lỗ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khuy</a:t>
            </a:r>
            <a:r>
              <a:rPr lang="en-US" altLang="vi-VN" sz="3200" dirty="0">
                <a:latin typeface="Times New Roman" panose="02020603050405020304" pitchFamily="18" charset="0"/>
              </a:rPr>
              <a:t> (</a:t>
            </a:r>
            <a:r>
              <a:rPr lang="en-US" altLang="vi-VN" sz="3200" dirty="0" err="1">
                <a:latin typeface="Times New Roman" panose="02020603050405020304" pitchFamily="18" charset="0"/>
              </a:rPr>
              <a:t>hình</a:t>
            </a:r>
            <a:r>
              <a:rPr lang="en-US" altLang="vi-VN" sz="3200" dirty="0">
                <a:latin typeface="Times New Roman" panose="02020603050405020304" pitchFamily="18" charset="0"/>
              </a:rPr>
              <a:t> 4b). </a:t>
            </a:r>
            <a:r>
              <a:rPr lang="en-US" altLang="vi-VN" sz="3200" dirty="0" err="1">
                <a:latin typeface="Times New Roman" panose="02020603050405020304" pitchFamily="18" charset="0"/>
              </a:rPr>
              <a:t>Rút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3200" dirty="0">
                <a:latin typeface="Times New Roman" panose="02020603050405020304" pitchFamily="18" charset="0"/>
              </a:rPr>
              <a:t>.</a:t>
            </a:r>
            <a:br>
              <a:rPr lang="en-US" altLang="vi-VN" sz="3200" dirty="0">
                <a:latin typeface="Times New Roman" panose="02020603050405020304" pitchFamily="18" charset="0"/>
              </a:rPr>
            </a:br>
            <a:r>
              <a:rPr lang="en-US" altLang="vi-VN" sz="3200" dirty="0">
                <a:latin typeface="Times New Roman" panose="02020603050405020304" pitchFamily="18" charset="0"/>
              </a:rPr>
              <a:t>- </a:t>
            </a:r>
            <a:r>
              <a:rPr lang="en-US" altLang="vi-VN" sz="3200" dirty="0" err="1">
                <a:latin typeface="Times New Roman" panose="02020603050405020304" pitchFamily="18" charset="0"/>
              </a:rPr>
              <a:t>Tiếp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tục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lên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kim</a:t>
            </a:r>
            <a:r>
              <a:rPr lang="en-US" altLang="vi-VN" sz="3200" dirty="0">
                <a:latin typeface="Times New Roman" panose="02020603050405020304" pitchFamily="18" charset="0"/>
              </a:rPr>
              <a:t>, </a:t>
            </a:r>
            <a:r>
              <a:rPr lang="en-US" altLang="vi-VN" sz="3200" dirty="0" err="1">
                <a:latin typeface="Times New Roman" panose="02020603050405020304" pitchFamily="18" charset="0"/>
              </a:rPr>
              <a:t>xuống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kim</a:t>
            </a:r>
            <a:r>
              <a:rPr lang="en-US" altLang="vi-VN" sz="3200" dirty="0">
                <a:latin typeface="Times New Roman" panose="02020603050405020304" pitchFamily="18" charset="0"/>
              </a:rPr>
              <a:t> 4-5 </a:t>
            </a:r>
            <a:r>
              <a:rPr lang="en-US" altLang="vi-VN" sz="3200" dirty="0" err="1">
                <a:latin typeface="Times New Roman" panose="02020603050405020304" pitchFamily="18" charset="0"/>
              </a:rPr>
              <a:t>lần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như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</a:rPr>
              <a:t>vậy</a:t>
            </a:r>
            <a:r>
              <a:rPr lang="en-US" altLang="vi-VN" sz="32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267" name="Picture 6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122238"/>
            <a:ext cx="3778250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7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662363"/>
            <a:ext cx="3778250" cy="263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6184900" y="6294438"/>
            <a:ext cx="3644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3200" i="1">
                <a:latin typeface="Calibri" panose="020F0502020204030204" pitchFamily="34" charset="0"/>
              </a:rPr>
              <a:t>Hình 4b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184900" y="2981325"/>
            <a:ext cx="3644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vi-VN" sz="3200" i="1">
                <a:latin typeface="Calibri" panose="020F0502020204030204" pitchFamily="34" charset="0"/>
              </a:rPr>
              <a:t>Hình 4a</a:t>
            </a:r>
          </a:p>
        </p:txBody>
      </p:sp>
    </p:spTree>
    <p:extLst>
      <p:ext uri="{BB962C8B-B14F-4D97-AF65-F5344CB8AC3E}">
        <p14:creationId xmlns:p14="http://schemas.microsoft.com/office/powerpoint/2010/main" val="311187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80830" y="144616"/>
            <a:ext cx="64770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3200" b="1" dirty="0">
                <a:latin typeface="Arial" charset="0"/>
              </a:rPr>
              <a:t>KĨ THUẬT</a:t>
            </a:r>
          </a:p>
          <a:p>
            <a:pPr algn="ctr">
              <a:buNone/>
            </a:pP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Đính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khuy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lỗ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8392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SzTx/>
              <a:buFont typeface="Wingdings" pitchFamily="2" charset="2"/>
              <a:buNone/>
            </a:pPr>
            <a:r>
              <a:rPr lang="en-US" sz="2200" b="1" dirty="0">
                <a:latin typeface="Arial" charset="0"/>
              </a:rPr>
              <a:t>c) </a:t>
            </a:r>
            <a:r>
              <a:rPr lang="en-US" sz="2200" b="1" dirty="0" err="1">
                <a:latin typeface="Arial" charset="0"/>
              </a:rPr>
              <a:t>Quấn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chỉ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quanh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chân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khuy</a:t>
            </a:r>
            <a:r>
              <a:rPr lang="en-US" sz="2200" b="1" dirty="0">
                <a:latin typeface="Arial" charset="0"/>
              </a:rPr>
              <a:t>.</a:t>
            </a:r>
            <a:br>
              <a:rPr lang="en-US" sz="2200" b="1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>- </a:t>
            </a:r>
            <a:r>
              <a:rPr lang="en-US" sz="2200" dirty="0" err="1">
                <a:latin typeface="Arial" charset="0"/>
              </a:rPr>
              <a:t>Lên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kim</a:t>
            </a:r>
            <a:r>
              <a:rPr lang="en-US" sz="2200" dirty="0">
                <a:latin typeface="Arial" charset="0"/>
              </a:rPr>
              <a:t> qua 2 </a:t>
            </a:r>
            <a:r>
              <a:rPr lang="en-US" sz="2200" dirty="0" err="1">
                <a:latin typeface="Arial" charset="0"/>
              </a:rPr>
              <a:t>lượt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vải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ở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sát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chân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nhưng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không</a:t>
            </a:r>
            <a:r>
              <a:rPr lang="en-US" sz="2200" dirty="0">
                <a:latin typeface="Arial" charset="0"/>
              </a:rPr>
              <a:t> qua </a:t>
            </a:r>
            <a:r>
              <a:rPr lang="en-US" sz="2200" dirty="0" err="1">
                <a:latin typeface="Arial" charset="0"/>
              </a:rPr>
              <a:t>lỗ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khuy</a:t>
            </a:r>
            <a:r>
              <a:rPr lang="en-US" sz="2200" dirty="0">
                <a:latin typeface="Arial" charset="0"/>
              </a:rPr>
              <a:t> (</a:t>
            </a:r>
            <a:r>
              <a:rPr lang="en-US" sz="2200" dirty="0" err="1">
                <a:latin typeface="Arial" charset="0"/>
              </a:rPr>
              <a:t>hình</a:t>
            </a:r>
            <a:r>
              <a:rPr lang="en-US" sz="2200" dirty="0">
                <a:latin typeface="Arial" charset="0"/>
              </a:rPr>
              <a:t> 5a). </a:t>
            </a:r>
            <a:r>
              <a:rPr lang="en-US" sz="2200" dirty="0" err="1">
                <a:latin typeface="Arial" charset="0"/>
              </a:rPr>
              <a:t>Kéo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chỉ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lên</a:t>
            </a:r>
            <a:r>
              <a:rPr lang="en-US" sz="2200" dirty="0">
                <a:latin typeface="Arial" charset="0"/>
              </a:rPr>
              <a:t>.</a:t>
            </a:r>
          </a:p>
          <a:p>
            <a:pPr marL="457200" indent="-457200">
              <a:buSzTx/>
              <a:buFont typeface="Wingdings" pitchFamily="2" charset="2"/>
              <a:buNone/>
            </a:pPr>
            <a:r>
              <a:rPr lang="en-US" sz="2200" dirty="0">
                <a:latin typeface="Arial" charset="0"/>
              </a:rPr>
              <a:t>	- </a:t>
            </a:r>
            <a:r>
              <a:rPr lang="en-US" sz="2200" dirty="0" err="1">
                <a:latin typeface="Arial" charset="0"/>
              </a:rPr>
              <a:t>Quấn</a:t>
            </a:r>
            <a:r>
              <a:rPr lang="en-US" sz="2200" dirty="0">
                <a:latin typeface="Arial" charset="0"/>
              </a:rPr>
              <a:t> 3-4 </a:t>
            </a:r>
            <a:r>
              <a:rPr lang="en-US" sz="2200" dirty="0" err="1">
                <a:latin typeface="Arial" charset="0"/>
              </a:rPr>
              <a:t>vòng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chỉ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quanh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đường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kim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khâu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ở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giữa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và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vải</a:t>
            </a:r>
            <a:r>
              <a:rPr lang="en-US" sz="2200" dirty="0">
                <a:latin typeface="Arial" charset="0"/>
              </a:rPr>
              <a:t> (hay </a:t>
            </a:r>
            <a:r>
              <a:rPr lang="en-US" sz="2200" dirty="0" err="1">
                <a:latin typeface="Arial" charset="0"/>
              </a:rPr>
              <a:t>còn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gọi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là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chân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khuy</a:t>
            </a:r>
            <a:r>
              <a:rPr lang="en-US" sz="2200" dirty="0">
                <a:latin typeface="Arial" charset="0"/>
              </a:rPr>
              <a:t>) (</a:t>
            </a:r>
            <a:r>
              <a:rPr lang="en-US" sz="2200" dirty="0" err="1">
                <a:latin typeface="Arial" charset="0"/>
              </a:rPr>
              <a:t>hình</a:t>
            </a:r>
            <a:r>
              <a:rPr lang="en-US" sz="2200" dirty="0">
                <a:latin typeface="Arial" charset="0"/>
              </a:rPr>
              <a:t> 5b). </a:t>
            </a:r>
          </a:p>
        </p:txBody>
      </p:sp>
      <p:pic>
        <p:nvPicPr>
          <p:cNvPr id="8196" name="Picture 7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71875"/>
            <a:ext cx="32766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200400"/>
            <a:ext cx="32766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3763963" y="6156325"/>
            <a:ext cx="415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>
                <a:latin typeface="Arial" charset="0"/>
              </a:rPr>
              <a:t>Hình 5</a:t>
            </a:r>
            <a:r>
              <a:rPr lang="en-US">
                <a:latin typeface="Arial" charset="0"/>
              </a:rPr>
              <a:t>: Quấn chỉ quanh chân khuy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3962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SzTx/>
              <a:buFont typeface="Wingdings" pitchFamily="2" charset="2"/>
              <a:buNone/>
            </a:pPr>
            <a:r>
              <a:rPr lang="en-US" sz="2200" b="1" dirty="0">
                <a:latin typeface="Arial" charset="0"/>
              </a:rPr>
              <a:t>d) </a:t>
            </a:r>
            <a:r>
              <a:rPr lang="en-US" sz="2200" b="1" dirty="0" err="1">
                <a:latin typeface="Arial" charset="0"/>
              </a:rPr>
              <a:t>Kết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thúc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đính</a:t>
            </a:r>
            <a:r>
              <a:rPr lang="en-US" sz="2200" b="1" dirty="0">
                <a:latin typeface="Arial" charset="0"/>
              </a:rPr>
              <a:t>  </a:t>
            </a:r>
            <a:r>
              <a:rPr lang="en-US" sz="2200" b="1" dirty="0" err="1">
                <a:latin typeface="Arial" charset="0"/>
              </a:rPr>
              <a:t>chân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b="1" dirty="0" err="1">
                <a:latin typeface="Arial" charset="0"/>
              </a:rPr>
              <a:t>khuy</a:t>
            </a:r>
            <a:r>
              <a:rPr lang="en-US" sz="2200" b="1" dirty="0">
                <a:latin typeface="Arial" charset="0"/>
              </a:rPr>
              <a:t> (</a:t>
            </a:r>
            <a:r>
              <a:rPr lang="en-US" sz="2200" b="1" dirty="0" err="1">
                <a:latin typeface="Arial" charset="0"/>
              </a:rPr>
              <a:t>hinh</a:t>
            </a:r>
            <a:r>
              <a:rPr lang="en-US" sz="2200" b="1" dirty="0">
                <a:latin typeface="Arial" charset="0"/>
              </a:rPr>
              <a:t> 6)</a:t>
            </a:r>
            <a:br>
              <a:rPr lang="en-US" sz="2200" b="1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>- </a:t>
            </a:r>
            <a:r>
              <a:rPr lang="en-US" sz="2200" dirty="0" err="1">
                <a:latin typeface="Arial" charset="0"/>
              </a:rPr>
              <a:t>Xuống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kim</a:t>
            </a:r>
            <a:r>
              <a:rPr lang="en-US" sz="2200" dirty="0">
                <a:latin typeface="Arial" charset="0"/>
              </a:rPr>
              <a:t>.</a:t>
            </a:r>
            <a:br>
              <a:rPr lang="en-US" sz="2200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>- </a:t>
            </a:r>
            <a:r>
              <a:rPr lang="en-US" sz="2200" dirty="0" err="1">
                <a:latin typeface="Arial" charset="0"/>
              </a:rPr>
              <a:t>Lật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vải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và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kéo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chỉ</a:t>
            </a:r>
            <a:r>
              <a:rPr lang="en-US" sz="2200" dirty="0">
                <a:latin typeface="Arial" charset="0"/>
              </a:rPr>
              <a:t> qua </a:t>
            </a:r>
            <a:r>
              <a:rPr lang="en-US" sz="2200" dirty="0" err="1">
                <a:latin typeface="Arial" charset="0"/>
              </a:rPr>
              <a:t>mặt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trái</a:t>
            </a:r>
            <a:r>
              <a:rPr lang="en-US" sz="2200" dirty="0">
                <a:latin typeface="Arial" charset="0"/>
              </a:rPr>
              <a:t>. </a:t>
            </a:r>
            <a:r>
              <a:rPr lang="en-US" sz="2200" dirty="0" err="1">
                <a:latin typeface="Arial" charset="0"/>
              </a:rPr>
              <a:t>Luồn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kim</a:t>
            </a:r>
            <a:r>
              <a:rPr lang="en-US" sz="2200" dirty="0">
                <a:latin typeface="Arial" charset="0"/>
              </a:rPr>
              <a:t> qua </a:t>
            </a:r>
            <a:r>
              <a:rPr lang="en-US" sz="2200" dirty="0" err="1">
                <a:latin typeface="Arial" charset="0"/>
              </a:rPr>
              <a:t>mũi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khâu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để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thắt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nút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chỉ</a:t>
            </a:r>
            <a:r>
              <a:rPr lang="en-US" sz="2200" dirty="0">
                <a:latin typeface="Arial" charset="0"/>
              </a:rPr>
              <a:t>.</a:t>
            </a:r>
            <a:br>
              <a:rPr lang="en-US" sz="2200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>- </a:t>
            </a:r>
            <a:r>
              <a:rPr lang="en-US" sz="2200" dirty="0" err="1">
                <a:latin typeface="Arial" charset="0"/>
              </a:rPr>
              <a:t>Cắt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chỉ</a:t>
            </a:r>
            <a:r>
              <a:rPr lang="en-US" sz="2200" dirty="0">
                <a:latin typeface="Arial" charset="0"/>
              </a:rPr>
              <a:t>.</a:t>
            </a:r>
          </a:p>
        </p:txBody>
      </p:sp>
      <p:pic>
        <p:nvPicPr>
          <p:cNvPr id="9220" name="Picture 7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59000"/>
            <a:ext cx="44450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533400" y="4419600"/>
            <a:ext cx="3810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200" i="1">
                <a:latin typeface="Arial" charset="0"/>
              </a:rPr>
              <a:t>Em hãy so sánh cách kết thúc đính khuy  với cách kết thúc đường khâu.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724400" y="5181600"/>
            <a:ext cx="3810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200" b="1">
                <a:latin typeface="Arial" charset="0"/>
              </a:rPr>
              <a:t>Hình 6: </a:t>
            </a:r>
            <a:r>
              <a:rPr lang="en-US" sz="2200" i="1">
                <a:latin typeface="Arial" charset="0"/>
              </a:rPr>
              <a:t>Kết thúc đính khuy</a:t>
            </a:r>
            <a:endParaRPr lang="en-US" sz="2200" b="1"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F42C85-3677-8A48-940D-4AA199EF1221}"/>
              </a:ext>
            </a:extLst>
          </p:cNvPr>
          <p:cNvSpPr/>
          <p:nvPr/>
        </p:nvSpPr>
        <p:spPr>
          <a:xfrm>
            <a:off x="1828800" y="247572"/>
            <a:ext cx="4572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2800" b="1" dirty="0">
                <a:latin typeface="Arial" charset="0"/>
              </a:rPr>
              <a:t>KĨ THUẬT</a:t>
            </a:r>
          </a:p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Đính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khuy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lỗ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71600" y="6858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ĐÍNH KHUY HAI LỖ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839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SzTx/>
              <a:buFont typeface="Wingdings" pitchFamily="2" charset="2"/>
              <a:buAutoNum type="arabicPeriod"/>
            </a:pPr>
            <a:r>
              <a:rPr lang="en-US" sz="2200" dirty="0" err="1">
                <a:latin typeface="Arial" charset="0"/>
              </a:rPr>
              <a:t>Đính</a:t>
            </a:r>
            <a:r>
              <a:rPr lang="en-US" sz="2200" dirty="0">
                <a:latin typeface="Arial" charset="0"/>
              </a:rPr>
              <a:t>  </a:t>
            </a:r>
            <a:r>
              <a:rPr lang="en-US" sz="2200" dirty="0" err="1">
                <a:latin typeface="Arial" charset="0"/>
              </a:rPr>
              <a:t>khuy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hai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lỗ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được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thực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hiện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theo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hai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bước</a:t>
            </a:r>
            <a:r>
              <a:rPr lang="en-US" sz="2200" dirty="0">
                <a:latin typeface="Arial" charset="0"/>
              </a:rPr>
              <a:t>:</a:t>
            </a:r>
            <a:br>
              <a:rPr lang="en-US" sz="2200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>- </a:t>
            </a:r>
            <a:r>
              <a:rPr lang="en-US" sz="2200" dirty="0" err="1">
                <a:latin typeface="Arial" charset="0"/>
              </a:rPr>
              <a:t>Vạch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dấu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các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điểm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đính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trên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vải</a:t>
            </a:r>
            <a:r>
              <a:rPr lang="en-US" sz="2200" dirty="0">
                <a:latin typeface="Arial" charset="0"/>
              </a:rPr>
              <a:t>.</a:t>
            </a:r>
            <a:br>
              <a:rPr lang="en-US" sz="2200" dirty="0">
                <a:latin typeface="Arial" charset="0"/>
              </a:rPr>
            </a:br>
            <a:r>
              <a:rPr lang="en-US" sz="2200" dirty="0">
                <a:latin typeface="Arial" charset="0"/>
              </a:rPr>
              <a:t>- </a:t>
            </a:r>
            <a:r>
              <a:rPr lang="en-US" sz="2200" dirty="0" err="1">
                <a:latin typeface="Arial" charset="0"/>
              </a:rPr>
              <a:t>Đính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vào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các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điểm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vạch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khuy</a:t>
            </a:r>
            <a:r>
              <a:rPr lang="en-US" sz="2200" dirty="0">
                <a:latin typeface="Arial" charset="0"/>
              </a:rPr>
              <a:t>.</a:t>
            </a:r>
          </a:p>
          <a:p>
            <a:pPr marL="457200" indent="-457200">
              <a:buSzTx/>
              <a:buFont typeface="Wingdings" pitchFamily="2" charset="2"/>
              <a:buAutoNum type="arabicPeriod"/>
            </a:pPr>
            <a:r>
              <a:rPr lang="en-US" sz="2200" dirty="0">
                <a:latin typeface="Arial" charset="0"/>
              </a:rPr>
              <a:t>Khi </a:t>
            </a:r>
            <a:r>
              <a:rPr lang="en-US" sz="2200" dirty="0" err="1">
                <a:latin typeface="Arial" charset="0"/>
              </a:rPr>
              <a:t>đính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khuy</a:t>
            </a:r>
            <a:r>
              <a:rPr lang="en-US" sz="2200" dirty="0">
                <a:latin typeface="Arial" charset="0"/>
              </a:rPr>
              <a:t> 2 </a:t>
            </a:r>
            <a:r>
              <a:rPr lang="en-US" sz="2200" dirty="0" err="1">
                <a:latin typeface="Arial" charset="0"/>
              </a:rPr>
              <a:t>lỗ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cần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lên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kim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khuy</a:t>
            </a:r>
            <a:r>
              <a:rPr lang="en-US" sz="2200" dirty="0">
                <a:latin typeface="Arial" charset="0"/>
              </a:rPr>
              <a:t> qua </a:t>
            </a:r>
            <a:r>
              <a:rPr lang="en-US" sz="2200" dirty="0" err="1">
                <a:latin typeface="Arial" charset="0"/>
              </a:rPr>
              <a:t>một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lỗ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và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xuống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kim</a:t>
            </a:r>
            <a:r>
              <a:rPr lang="en-US" sz="2200" dirty="0">
                <a:latin typeface="Arial" charset="0"/>
              </a:rPr>
              <a:t> qua </a:t>
            </a:r>
            <a:r>
              <a:rPr lang="en-US" sz="2200" dirty="0" err="1">
                <a:latin typeface="Arial" charset="0"/>
              </a:rPr>
              <a:t>một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lỗ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còn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lại</a:t>
            </a:r>
            <a:r>
              <a:rPr lang="en-US" sz="2200" dirty="0">
                <a:latin typeface="Arial" charset="0"/>
              </a:rPr>
              <a:t> 4-5 </a:t>
            </a:r>
            <a:r>
              <a:rPr lang="en-US" sz="2200" dirty="0" err="1">
                <a:latin typeface="Arial" charset="0"/>
              </a:rPr>
              <a:t>lần</a:t>
            </a:r>
            <a:r>
              <a:rPr lang="en-US" sz="2200" dirty="0">
                <a:latin typeface="Arial" charset="0"/>
              </a:rPr>
              <a:t>. Sau </a:t>
            </a:r>
            <a:r>
              <a:rPr lang="en-US" sz="2200" dirty="0" err="1">
                <a:latin typeface="Arial" charset="0"/>
              </a:rPr>
              <a:t>đó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quấn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chỉ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quanh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chân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khuy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và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nút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>
                <a:latin typeface="Arial" charset="0"/>
              </a:rPr>
              <a:t>chỉ</a:t>
            </a:r>
            <a:r>
              <a:rPr lang="en-US" sz="2200" dirty="0">
                <a:latin typeface="Arial" charset="0"/>
              </a:rPr>
              <a:t>.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531938" y="1309688"/>
            <a:ext cx="1576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 err="1">
                <a:solidFill>
                  <a:srgbClr val="009999"/>
                </a:solidFill>
                <a:latin typeface="Arial" charset="0"/>
              </a:rPr>
              <a:t>Ghi</a:t>
            </a:r>
            <a:r>
              <a:rPr lang="en-US" sz="2800" b="1" dirty="0">
                <a:solidFill>
                  <a:srgbClr val="009999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9999"/>
                </a:solidFill>
                <a:latin typeface="Arial" charset="0"/>
              </a:rPr>
              <a:t>nhớ</a:t>
            </a:r>
            <a:endParaRPr lang="en-US" sz="2800" b="1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625460" y="433974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None/>
            </a:pPr>
            <a:r>
              <a:rPr lang="en-US" sz="2200" dirty="0">
                <a:latin typeface="Arial" charset="0"/>
              </a:rPr>
              <a:t> </a:t>
            </a:r>
            <a:br>
              <a:rPr lang="en-US" sz="2200" dirty="0">
                <a:latin typeface="Arial" charset="0"/>
              </a:rPr>
            </a:b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2723</TotalTime>
  <Words>759</Words>
  <Application>Microsoft Office PowerPoint</Application>
  <PresentationFormat>On-screen Show (4:3)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HP001 5Ha</vt:lpstr>
      <vt:lpstr>Tahoma</vt:lpstr>
      <vt:lpstr>Times New Roman</vt:lpstr>
      <vt:lpstr>Wingdings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giaoviensangtao.net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SleepingMan</dc:creator>
  <cp:lastModifiedBy>VA</cp:lastModifiedBy>
  <cp:revision>139</cp:revision>
  <cp:lastPrinted>1601-01-01T00:00:00Z</cp:lastPrinted>
  <dcterms:created xsi:type="dcterms:W3CDTF">2007-05-02T06:41:29Z</dcterms:created>
  <dcterms:modified xsi:type="dcterms:W3CDTF">2023-06-04T06:10:46Z</dcterms:modified>
</cp:coreProperties>
</file>