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89" r:id="rId2"/>
    <p:sldId id="295" r:id="rId3"/>
    <p:sldId id="273" r:id="rId4"/>
    <p:sldId id="258" r:id="rId5"/>
    <p:sldId id="260" r:id="rId6"/>
    <p:sldId id="277" r:id="rId7"/>
    <p:sldId id="261" r:id="rId8"/>
    <p:sldId id="263" r:id="rId9"/>
    <p:sldId id="262" r:id="rId10"/>
    <p:sldId id="296" r:id="rId11"/>
    <p:sldId id="278" r:id="rId12"/>
    <p:sldId id="264" r:id="rId13"/>
    <p:sldId id="266" r:id="rId14"/>
    <p:sldId id="267" r:id="rId15"/>
    <p:sldId id="282" r:id="rId16"/>
    <p:sldId id="287" r:id="rId17"/>
    <p:sldId id="270" r:id="rId18"/>
    <p:sldId id="271" r:id="rId19"/>
    <p:sldId id="272" r:id="rId20"/>
  </p:sldIdLst>
  <p:sldSz cx="9144000" cy="5143500" type="screen16x9"/>
  <p:notesSz cx="6858000" cy="9144000"/>
  <p:defaultText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ECB6"/>
    <a:srgbClr val="B8E08C"/>
    <a:srgbClr val="FF2980"/>
    <a:srgbClr val="FEDEF3"/>
    <a:srgbClr val="FE8ACC"/>
    <a:srgbClr val="FECEED"/>
    <a:srgbClr val="FD0B95"/>
    <a:srgbClr val="FDBBE5"/>
    <a:srgbClr val="FD49B0"/>
    <a:srgbClr val="FEA8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452" autoAdjust="0"/>
  </p:normalViewPr>
  <p:slideViewPr>
    <p:cSldViewPr>
      <p:cViewPr varScale="1">
        <p:scale>
          <a:sx n="127" d="100"/>
          <a:sy n="127" d="100"/>
        </p:scale>
        <p:origin x="1164" y="13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3/6/2023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178" rtl="0" eaLnBrk="1" latinLnBrk="0" hangingPunct="1">
      <a:defRPr sz="1200" kern="1200">
        <a:solidFill>
          <a:schemeClr val="tx1"/>
        </a:solidFill>
        <a:latin typeface="+mn-lt"/>
        <a:ea typeface="+mn-ea"/>
        <a:cs typeface="+mn-cs"/>
      </a:defRPr>
    </a:lvl1pPr>
    <a:lvl2pPr marL="456589" algn="l" defTabSz="913178" rtl="0" eaLnBrk="1" latinLnBrk="0" hangingPunct="1">
      <a:defRPr sz="1200" kern="1200">
        <a:solidFill>
          <a:schemeClr val="tx1"/>
        </a:solidFill>
        <a:latin typeface="+mn-lt"/>
        <a:ea typeface="+mn-ea"/>
        <a:cs typeface="+mn-cs"/>
      </a:defRPr>
    </a:lvl2pPr>
    <a:lvl3pPr marL="913178" algn="l" defTabSz="913178" rtl="0" eaLnBrk="1" latinLnBrk="0" hangingPunct="1">
      <a:defRPr sz="1200" kern="1200">
        <a:solidFill>
          <a:schemeClr val="tx1"/>
        </a:solidFill>
        <a:latin typeface="+mn-lt"/>
        <a:ea typeface="+mn-ea"/>
        <a:cs typeface="+mn-cs"/>
      </a:defRPr>
    </a:lvl3pPr>
    <a:lvl4pPr marL="1369769" algn="l" defTabSz="913178" rtl="0" eaLnBrk="1" latinLnBrk="0" hangingPunct="1">
      <a:defRPr sz="1200" kern="1200">
        <a:solidFill>
          <a:schemeClr val="tx1"/>
        </a:solidFill>
        <a:latin typeface="+mn-lt"/>
        <a:ea typeface="+mn-ea"/>
        <a:cs typeface="+mn-cs"/>
      </a:defRPr>
    </a:lvl4pPr>
    <a:lvl5pPr marL="1826358" algn="l" defTabSz="913178" rtl="0" eaLnBrk="1" latinLnBrk="0" hangingPunct="1">
      <a:defRPr sz="1200" kern="1200">
        <a:solidFill>
          <a:schemeClr val="tx1"/>
        </a:solidFill>
        <a:latin typeface="+mn-lt"/>
        <a:ea typeface="+mn-ea"/>
        <a:cs typeface="+mn-cs"/>
      </a:defRPr>
    </a:lvl5pPr>
    <a:lvl6pPr marL="2282948" algn="l" defTabSz="913178" rtl="0" eaLnBrk="1" latinLnBrk="0" hangingPunct="1">
      <a:defRPr sz="1200" kern="1200">
        <a:solidFill>
          <a:schemeClr val="tx1"/>
        </a:solidFill>
        <a:latin typeface="+mn-lt"/>
        <a:ea typeface="+mn-ea"/>
        <a:cs typeface="+mn-cs"/>
      </a:defRPr>
    </a:lvl6pPr>
    <a:lvl7pPr marL="2739538" algn="l" defTabSz="913178" rtl="0" eaLnBrk="1" latinLnBrk="0" hangingPunct="1">
      <a:defRPr sz="1200" kern="1200">
        <a:solidFill>
          <a:schemeClr val="tx1"/>
        </a:solidFill>
        <a:latin typeface="+mn-lt"/>
        <a:ea typeface="+mn-ea"/>
        <a:cs typeface="+mn-cs"/>
      </a:defRPr>
    </a:lvl7pPr>
    <a:lvl8pPr marL="3196127" algn="l" defTabSz="913178" rtl="0" eaLnBrk="1" latinLnBrk="0" hangingPunct="1">
      <a:defRPr sz="1200" kern="1200">
        <a:solidFill>
          <a:schemeClr val="tx1"/>
        </a:solidFill>
        <a:latin typeface="+mn-lt"/>
        <a:ea typeface="+mn-ea"/>
        <a:cs typeface="+mn-cs"/>
      </a:defRPr>
    </a:lvl8pPr>
    <a:lvl9pPr marL="3652716" algn="l" defTabSz="9131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Giáo</a:t>
            </a:r>
            <a:r>
              <a:rPr lang="en-US" baseline="0" smtClean="0"/>
              <a:t> viên chủ động giải thích từ khó, cho hs luyện đọc từ. Từ khó có thể linh động theo vùng miền, không nhất thiết dạy theo giáo án soạn sẵn.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3861971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yêu</a:t>
            </a:r>
            <a:r>
              <a:rPr lang="en-US" baseline="0" smtClean="0"/>
              <a:t> cầu hs nêu nghĩa theo cách hs hiểu trước.</a:t>
            </a:r>
          </a:p>
          <a:p>
            <a:r>
              <a:rPr lang="en-US" baseline="0" smtClean="0"/>
              <a:t>Có thể cho HS giải nghĩa bằng cách đặt câu.</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10</a:t>
            </a:fld>
            <a:endParaRPr lang="en-US"/>
          </a:p>
        </p:txBody>
      </p:sp>
    </p:spTree>
    <p:extLst>
      <p:ext uri="{BB962C8B-B14F-4D97-AF65-F5344CB8AC3E}">
        <p14:creationId xmlns:p14="http://schemas.microsoft.com/office/powerpoint/2010/main" val="4241851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Đọc nối</a:t>
            </a:r>
            <a:r>
              <a:rPr lang="en-US" baseline="0" smtClean="0"/>
              <a:t> tiếp đoạn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11</a:t>
            </a:fld>
            <a:endParaRPr lang="en-US"/>
          </a:p>
        </p:txBody>
      </p:sp>
    </p:spTree>
    <p:extLst>
      <p:ext uri="{BB962C8B-B14F-4D97-AF65-F5344CB8AC3E}">
        <p14:creationId xmlns:p14="http://schemas.microsoft.com/office/powerpoint/2010/main" val="1725670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 đua</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12</a:t>
            </a:fld>
            <a:endParaRPr lang="en-US"/>
          </a:p>
        </p:txBody>
      </p:sp>
    </p:spTree>
    <p:extLst>
      <p:ext uri="{BB962C8B-B14F-4D97-AF65-F5344CB8AC3E}">
        <p14:creationId xmlns:p14="http://schemas.microsoft.com/office/powerpoint/2010/main" val="1698149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13</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14</a:t>
            </a:fld>
            <a:endParaRPr lang="en-US"/>
          </a:p>
        </p:txBody>
      </p:sp>
    </p:spTree>
    <p:extLst>
      <p:ext uri="{BB962C8B-B14F-4D97-AF65-F5344CB8AC3E}">
        <p14:creationId xmlns:p14="http://schemas.microsoft.com/office/powerpoint/2010/main" val="2838435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giáo</a:t>
            </a:r>
            <a:r>
              <a:rPr lang="en-US" baseline="0" smtClean="0"/>
              <a:t> dục mở rộng: Hổ là động vật hoang dã cần được bảo vệ….</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16</a:t>
            </a:fld>
            <a:endParaRPr lang="en-US"/>
          </a:p>
        </p:txBody>
      </p:sp>
    </p:spTree>
    <p:extLst>
      <p:ext uri="{BB962C8B-B14F-4D97-AF65-F5344CB8AC3E}">
        <p14:creationId xmlns:p14="http://schemas.microsoft.com/office/powerpoint/2010/main" val="3923380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hướng</a:t>
            </a:r>
            <a:r>
              <a:rPr lang="en-US" baseline="0" smtClean="0"/>
              <a:t> dẫn hs đồ chữ hoa K.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17</a:t>
            </a:fld>
            <a:endParaRPr lang="en-US"/>
          </a:p>
        </p:txBody>
      </p:sp>
    </p:spTree>
    <p:extLst>
      <p:ext uri="{BB962C8B-B14F-4D97-AF65-F5344CB8AC3E}">
        <p14:creationId xmlns:p14="http://schemas.microsoft.com/office/powerpoint/2010/main" val="236544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27" indent="0" algn="ctr">
              <a:buNone/>
              <a:defRPr>
                <a:solidFill>
                  <a:schemeClr val="tx1">
                    <a:tint val="75000"/>
                  </a:schemeClr>
                </a:solidFill>
              </a:defRPr>
            </a:lvl2pPr>
            <a:lvl3pPr marL="913056" indent="0" algn="ctr">
              <a:buNone/>
              <a:defRPr>
                <a:solidFill>
                  <a:schemeClr val="tx1">
                    <a:tint val="75000"/>
                  </a:schemeClr>
                </a:solidFill>
              </a:defRPr>
            </a:lvl3pPr>
            <a:lvl4pPr marL="1369583" indent="0" algn="ctr">
              <a:buNone/>
              <a:defRPr>
                <a:solidFill>
                  <a:schemeClr val="tx1">
                    <a:tint val="75000"/>
                  </a:schemeClr>
                </a:solidFill>
              </a:defRPr>
            </a:lvl4pPr>
            <a:lvl5pPr marL="1826111" indent="0" algn="ctr">
              <a:buNone/>
              <a:defRPr>
                <a:solidFill>
                  <a:schemeClr val="tx1">
                    <a:tint val="75000"/>
                  </a:schemeClr>
                </a:solidFill>
              </a:defRPr>
            </a:lvl5pPr>
            <a:lvl6pPr marL="2282638" indent="0" algn="ctr">
              <a:buNone/>
              <a:defRPr>
                <a:solidFill>
                  <a:schemeClr val="tx1">
                    <a:tint val="75000"/>
                  </a:schemeClr>
                </a:solidFill>
              </a:defRPr>
            </a:lvl6pPr>
            <a:lvl7pPr marL="2739166" indent="0" algn="ctr">
              <a:buNone/>
              <a:defRPr>
                <a:solidFill>
                  <a:schemeClr val="tx1">
                    <a:tint val="75000"/>
                  </a:schemeClr>
                </a:solidFill>
              </a:defRPr>
            </a:lvl7pPr>
            <a:lvl8pPr marL="3195694" indent="0" algn="ctr">
              <a:buNone/>
              <a:defRPr>
                <a:solidFill>
                  <a:schemeClr val="tx1">
                    <a:tint val="75000"/>
                  </a:schemeClr>
                </a:solidFill>
              </a:defRPr>
            </a:lvl8pPr>
            <a:lvl9pPr marL="365222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3/6/2023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3/6/2023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3/6/2023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3/6/2023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27" indent="0">
              <a:buNone/>
              <a:defRPr sz="1800">
                <a:solidFill>
                  <a:schemeClr val="tx1">
                    <a:tint val="75000"/>
                  </a:schemeClr>
                </a:solidFill>
              </a:defRPr>
            </a:lvl2pPr>
            <a:lvl3pPr marL="913056" indent="0">
              <a:buNone/>
              <a:defRPr sz="1600">
                <a:solidFill>
                  <a:schemeClr val="tx1">
                    <a:tint val="75000"/>
                  </a:schemeClr>
                </a:solidFill>
              </a:defRPr>
            </a:lvl3pPr>
            <a:lvl4pPr marL="1369583" indent="0">
              <a:buNone/>
              <a:defRPr sz="1400">
                <a:solidFill>
                  <a:schemeClr val="tx1">
                    <a:tint val="75000"/>
                  </a:schemeClr>
                </a:solidFill>
              </a:defRPr>
            </a:lvl4pPr>
            <a:lvl5pPr marL="1826111" indent="0">
              <a:buNone/>
              <a:defRPr sz="1400">
                <a:solidFill>
                  <a:schemeClr val="tx1">
                    <a:tint val="75000"/>
                  </a:schemeClr>
                </a:solidFill>
              </a:defRPr>
            </a:lvl5pPr>
            <a:lvl6pPr marL="2282638" indent="0">
              <a:buNone/>
              <a:defRPr sz="1400">
                <a:solidFill>
                  <a:schemeClr val="tx1">
                    <a:tint val="75000"/>
                  </a:schemeClr>
                </a:solidFill>
              </a:defRPr>
            </a:lvl6pPr>
            <a:lvl7pPr marL="2739166" indent="0">
              <a:buNone/>
              <a:defRPr sz="1400">
                <a:solidFill>
                  <a:schemeClr val="tx1">
                    <a:tint val="75000"/>
                  </a:schemeClr>
                </a:solidFill>
              </a:defRPr>
            </a:lvl7pPr>
            <a:lvl8pPr marL="3195694" indent="0">
              <a:buNone/>
              <a:defRPr sz="1400">
                <a:solidFill>
                  <a:schemeClr val="tx1">
                    <a:tint val="75000"/>
                  </a:schemeClr>
                </a:solidFill>
              </a:defRPr>
            </a:lvl8pPr>
            <a:lvl9pPr marL="365222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3/6/2023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3/6/2023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3/6/2023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3/6/2023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3/6/2023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076329"/>
            <a:ext cx="3008313" cy="351829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27" indent="0">
              <a:buNone/>
              <a:defRPr sz="2800"/>
            </a:lvl2pPr>
            <a:lvl3pPr marL="913056" indent="0">
              <a:buNone/>
              <a:defRPr sz="2400"/>
            </a:lvl3pPr>
            <a:lvl4pPr marL="1369583" indent="0">
              <a:buNone/>
              <a:defRPr sz="2000"/>
            </a:lvl4pPr>
            <a:lvl5pPr marL="1826111" indent="0">
              <a:buNone/>
              <a:defRPr sz="2000"/>
            </a:lvl5pPr>
            <a:lvl6pPr marL="2282638" indent="0">
              <a:buNone/>
              <a:defRPr sz="2000"/>
            </a:lvl6pPr>
            <a:lvl7pPr marL="2739166" indent="0">
              <a:buNone/>
              <a:defRPr sz="2000"/>
            </a:lvl7pPr>
            <a:lvl8pPr marL="3195694" indent="0">
              <a:buNone/>
              <a:defRPr sz="2000"/>
            </a:lvl8pPr>
            <a:lvl9pPr marL="3652221" indent="0">
              <a:buNone/>
              <a:defRPr sz="2000"/>
            </a:lvl9pPr>
          </a:lstStyle>
          <a:p>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05" tIns="45654" rIns="91305" bIns="4565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305" tIns="45654" rIns="91305" bIns="4565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305" tIns="45654" rIns="91305" bIns="45654" rtlCol="0" anchor="ctr"/>
          <a:lstStyle>
            <a:lvl1pPr algn="l">
              <a:defRPr sz="1200">
                <a:solidFill>
                  <a:schemeClr val="tx1">
                    <a:tint val="75000"/>
                  </a:schemeClr>
                </a:solidFill>
              </a:defRPr>
            </a:lvl1pPr>
          </a:lstStyle>
          <a:p>
            <a:fld id="{4CEF851F-4C9B-4ED8-A706-7687066F5A2C}" type="datetimeFigureOut">
              <a:rPr lang="en-US" smtClean="0"/>
              <a:t>3/6/2023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05" tIns="45654" rIns="91305" bIns="4565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05" tIns="45654" rIns="91305" bIns="4565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056" rtl="0" eaLnBrk="1" latinLnBrk="0" hangingPunct="1">
        <a:spcBef>
          <a:spcPct val="0"/>
        </a:spcBef>
        <a:buNone/>
        <a:defRPr sz="4400" kern="1200">
          <a:solidFill>
            <a:schemeClr val="tx1"/>
          </a:solidFill>
          <a:latin typeface="+mj-lt"/>
          <a:ea typeface="+mj-ea"/>
          <a:cs typeface="+mj-cs"/>
        </a:defRPr>
      </a:lvl1pPr>
    </p:titleStyle>
    <p:bodyStyle>
      <a:lvl1pPr marL="342395" indent="-342395" algn="l" defTabSz="91305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857" indent="-285330" algn="l" defTabSz="91305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319" indent="-228265" algn="l" defTabSz="91305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847"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37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0902"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429"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958"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48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image" Target="../media/image22.png"/><Relationship Id="rId3" Type="http://schemas.microsoft.com/office/2007/relationships/media" Target="../media/media2.mp4"/><Relationship Id="rId7" Type="http://schemas.openxmlformats.org/officeDocument/2006/relationships/image" Target="../media/image21.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0.png"/><Relationship Id="rId5" Type="http://schemas.openxmlformats.org/officeDocument/2006/relationships/slideLayout" Target="../slideLayouts/slideLayout4.xml"/><Relationship Id="rId4" Type="http://schemas.openxmlformats.org/officeDocument/2006/relationships/video" Target="../media/media2.mp4"/></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10000" b="-10000"/>
          </a:stretch>
        </a:blipFill>
        <a:effectLst/>
      </p:bgPr>
    </p:bg>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85750"/>
            <a:ext cx="7772400"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66375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6050"/>
            <a:ext cx="8229600" cy="857250"/>
          </a:xfrm>
        </p:spPr>
        <p:txBody>
          <a:bodyPr>
            <a:normAutofit/>
          </a:bodyPr>
          <a:lstStyle/>
          <a:p>
            <a:r>
              <a:rPr lang="en-US" sz="4000">
                <a:latin typeface="Arial" pitchFamily="34" charset="0"/>
                <a:cs typeface="Arial" pitchFamily="34" charset="0"/>
              </a:rPr>
              <a:t>Giải nghĩa từ khó:</a:t>
            </a:r>
          </a:p>
        </p:txBody>
      </p:sp>
      <p:sp>
        <p:nvSpPr>
          <p:cNvPr id="3" name="Title 1"/>
          <p:cNvSpPr txBox="1">
            <a:spLocks/>
          </p:cNvSpPr>
          <p:nvPr/>
        </p:nvSpPr>
        <p:spPr>
          <a:xfrm>
            <a:off x="139700" y="695719"/>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solidFill>
                  <a:srgbClr val="FF0000"/>
                </a:solidFill>
                <a:latin typeface="Arial" pitchFamily="34" charset="0"/>
                <a:cs typeface="Arial" pitchFamily="34" charset="0"/>
              </a:rPr>
              <a:t>Chúa tể	:</a:t>
            </a:r>
            <a:endParaRPr lang="en-US" sz="3600">
              <a:latin typeface="Arial" pitchFamily="34" charset="0"/>
              <a:cs typeface="Arial" pitchFamily="34" charset="0"/>
            </a:endParaRPr>
          </a:p>
        </p:txBody>
      </p:sp>
      <p:sp>
        <p:nvSpPr>
          <p:cNvPr id="7" name="Title 1"/>
          <p:cNvSpPr txBox="1">
            <a:spLocks/>
          </p:cNvSpPr>
          <p:nvPr/>
        </p:nvSpPr>
        <p:spPr>
          <a:xfrm>
            <a:off x="2118946" y="970817"/>
            <a:ext cx="6192715"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latin typeface="Arial" pitchFamily="34" charset="0"/>
                <a:cs typeface="Arial" pitchFamily="34" charset="0"/>
              </a:rPr>
              <a:t>vua, người cai quản một vương quốc.</a:t>
            </a:r>
            <a:endParaRPr lang="en-US" sz="3600">
              <a:latin typeface="Arial" pitchFamily="34" charset="0"/>
              <a:cs typeface="Arial" pitchFamily="34" charset="0"/>
            </a:endParaRPr>
          </a:p>
        </p:txBody>
      </p:sp>
      <p:sp>
        <p:nvSpPr>
          <p:cNvPr id="13" name="Title 1"/>
          <p:cNvSpPr txBox="1">
            <a:spLocks/>
          </p:cNvSpPr>
          <p:nvPr/>
        </p:nvSpPr>
        <p:spPr>
          <a:xfrm>
            <a:off x="139700" y="1885950"/>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solidFill>
                  <a:srgbClr val="FF0000"/>
                </a:solidFill>
                <a:latin typeface="Arial" pitchFamily="34" charset="0"/>
                <a:cs typeface="Arial" pitchFamily="34" charset="0"/>
              </a:rPr>
              <a:t>Vuốt	:</a:t>
            </a:r>
            <a:endParaRPr lang="en-US" sz="3600">
              <a:latin typeface="Arial" pitchFamily="34" charset="0"/>
              <a:cs typeface="Arial" pitchFamily="34" charset="0"/>
            </a:endParaRPr>
          </a:p>
        </p:txBody>
      </p:sp>
      <p:sp>
        <p:nvSpPr>
          <p:cNvPr id="14" name="Title 1"/>
          <p:cNvSpPr txBox="1">
            <a:spLocks/>
          </p:cNvSpPr>
          <p:nvPr/>
        </p:nvSpPr>
        <p:spPr>
          <a:xfrm>
            <a:off x="2209800" y="1880089"/>
            <a:ext cx="61722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latin typeface="Arial" pitchFamily="34" charset="0"/>
                <a:cs typeface="Arial" pitchFamily="34" charset="0"/>
              </a:rPr>
              <a:t>móng nhọn, sắc và cong.</a:t>
            </a:r>
            <a:endParaRPr lang="en-US" sz="3600">
              <a:latin typeface="Arial" pitchFamily="34" charset="0"/>
              <a:cs typeface="Arial" pitchFamily="34" charset="0"/>
            </a:endParaRPr>
          </a:p>
        </p:txBody>
      </p:sp>
      <p:pic>
        <p:nvPicPr>
          <p:cNvPr id="4" name="Picture 2" descr="Hổ đứng thẳng 2 chân đánh nhau như phim chưở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618642"/>
            <a:ext cx="2214380" cy="241568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 tiger's claws. : BeAmaz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90999" y="2618642"/>
            <a:ext cx="2592947" cy="2374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6038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par>
                                <p:cTn id="28" presetID="10" presetClass="entr" presetSubtype="0" fill="hold" nodeType="withEffect">
                                  <p:stCondLst>
                                    <p:cond delay="0"/>
                                  </p:stCondLst>
                                  <p:childTnLst>
                                    <p:set>
                                      <p:cBhvr>
                                        <p:cTn id="29" dur="1" fill="hold">
                                          <p:stCondLst>
                                            <p:cond delay="0"/>
                                          </p:stCondLst>
                                        </p:cTn>
                                        <p:tgtEl>
                                          <p:spTgt spid="2052"/>
                                        </p:tgtEl>
                                        <p:attrNameLst>
                                          <p:attrName>style.visibility</p:attrName>
                                        </p:attrNameLst>
                                      </p:cBhvr>
                                      <p:to>
                                        <p:strVal val="visible"/>
                                      </p:to>
                                    </p:set>
                                    <p:animEffect transition="in" filter="fade">
                                      <p:cBhvr>
                                        <p:cTn id="30"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84614" y="372263"/>
            <a:ext cx="5947064"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Chú tể rừng xanh</a:t>
            </a:r>
            <a:endParaRPr lang="en-US" sz="2800" b="1">
              <a:latin typeface="Arial" pitchFamily="34" charset="0"/>
              <a:ea typeface="Arial-Rounded" pitchFamily="34" charset="0"/>
              <a:cs typeface="Arial" pitchFamily="34" charset="0"/>
            </a:endParaRPr>
          </a:p>
        </p:txBody>
      </p:sp>
      <p:sp>
        <p:nvSpPr>
          <p:cNvPr id="5" name="TextBox 4"/>
          <p:cNvSpPr txBox="1"/>
          <p:nvPr/>
        </p:nvSpPr>
        <p:spPr>
          <a:xfrm>
            <a:off x="166256" y="971550"/>
            <a:ext cx="8853054" cy="3770130"/>
          </a:xfrm>
          <a:prstGeom prst="rect">
            <a:avLst/>
          </a:prstGeom>
          <a:noFill/>
        </p:spPr>
        <p:txBody>
          <a:bodyPr wrap="square" lIns="91305" tIns="45654" rIns="91305" bIns="45654" rtlCol="0">
            <a:spAutoFit/>
          </a:bodyPr>
          <a:lstStyle/>
          <a:p>
            <a:pPr algn="just">
              <a:spcAft>
                <a:spcPts val="600"/>
              </a:spcAft>
            </a:pPr>
            <a:r>
              <a:rPr lang="en-US" sz="2600" smtClean="0">
                <a:latin typeface="Arial" pitchFamily="34" charset="0"/>
                <a:ea typeface="Arial-Rounded" pitchFamily="34" charset="0"/>
                <a:cs typeface="Arial" pitchFamily="34" charset="0"/>
              </a:rPr>
              <a:t>	Hổ là loài thú dữ ăn thịt, sống trong rừng. Lông hổ thường có màu vàng, pha những vằn đen. Răng sắc nhọn, mắt nhìn rõ mọi vật trong đêm tối. Bốn chân chắc khoẻ và có vuốt sắc. Đuôi dài và cứng như roi sắt. Hổ di chuyển nhanh, có thể nhảy xa và săn mồi rất giỏi. Hổ rất khoẻ và hung dữ.</a:t>
            </a:r>
          </a:p>
          <a:p>
            <a:pPr algn="just"/>
            <a:r>
              <a:rPr lang="en-US" sz="2600">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Hầu hết các con vật sống trong rừng đều sợ hổ. Vì vậy, hổ được xem là chúa tể rừng xanh.</a:t>
            </a:r>
          </a:p>
          <a:p>
            <a:pPr algn="r"/>
            <a:r>
              <a:rPr lang="en-US" sz="2600" smtClean="0">
                <a:latin typeface="Arial" pitchFamily="34" charset="0"/>
                <a:ea typeface="Arial-Rounded" pitchFamily="34" charset="0"/>
                <a:cs typeface="Arial" pitchFamily="34" charset="0"/>
              </a:rPr>
              <a:t>(Theo </a:t>
            </a:r>
            <a:r>
              <a:rPr lang="en-US" sz="2600" i="1" smtClean="0">
                <a:latin typeface="Arial" pitchFamily="34" charset="0"/>
                <a:ea typeface="Arial-Rounded" pitchFamily="34" charset="0"/>
                <a:cs typeface="Arial" pitchFamily="34" charset="0"/>
              </a:rPr>
              <a:t>Từ điển tranh về các con vật</a:t>
            </a:r>
            <a:r>
              <a:rPr lang="en-US" sz="2600" smtClean="0">
                <a:latin typeface="Arial" pitchFamily="34" charset="0"/>
                <a:ea typeface="Arial-Rounded" pitchFamily="34" charset="0"/>
                <a:cs typeface="Arial" pitchFamily="34" charset="0"/>
              </a:rPr>
              <a:t>)</a:t>
            </a:r>
            <a:endParaRPr lang="en-US" sz="26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34807431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20182" b="30348"/>
          <a:stretch/>
        </p:blipFill>
        <p:spPr>
          <a:xfrm>
            <a:off x="3572846" y="4578682"/>
            <a:ext cx="1143000" cy="441037"/>
          </a:xfrm>
          <a:prstGeom prst="rect">
            <a:avLst/>
          </a:prstGeom>
        </p:spPr>
      </p:pic>
      <p:sp>
        <p:nvSpPr>
          <p:cNvPr id="5" name="TextBox 4"/>
          <p:cNvSpPr txBox="1"/>
          <p:nvPr/>
        </p:nvSpPr>
        <p:spPr>
          <a:xfrm>
            <a:off x="1584614" y="372263"/>
            <a:ext cx="5947064"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Chú tể rừng xanh</a:t>
            </a:r>
            <a:endParaRPr lang="en-US" sz="2800" b="1">
              <a:latin typeface="Arial" pitchFamily="34" charset="0"/>
              <a:ea typeface="Arial-Rounded" pitchFamily="34" charset="0"/>
              <a:cs typeface="Arial" pitchFamily="34" charset="0"/>
            </a:endParaRPr>
          </a:p>
        </p:txBody>
      </p:sp>
      <p:sp>
        <p:nvSpPr>
          <p:cNvPr id="8" name="TextBox 7"/>
          <p:cNvSpPr txBox="1"/>
          <p:nvPr/>
        </p:nvSpPr>
        <p:spPr>
          <a:xfrm>
            <a:off x="166256" y="971550"/>
            <a:ext cx="8853054" cy="3770130"/>
          </a:xfrm>
          <a:prstGeom prst="rect">
            <a:avLst/>
          </a:prstGeom>
          <a:noFill/>
        </p:spPr>
        <p:txBody>
          <a:bodyPr wrap="square" lIns="91305" tIns="45654" rIns="91305" bIns="45654" rtlCol="0">
            <a:spAutoFit/>
          </a:bodyPr>
          <a:lstStyle/>
          <a:p>
            <a:pPr algn="just">
              <a:spcAft>
                <a:spcPts val="600"/>
              </a:spcAft>
            </a:pPr>
            <a:r>
              <a:rPr lang="en-US" sz="2600" smtClean="0">
                <a:latin typeface="Arial" pitchFamily="34" charset="0"/>
                <a:ea typeface="Arial-Rounded" pitchFamily="34" charset="0"/>
                <a:cs typeface="Arial" pitchFamily="34" charset="0"/>
              </a:rPr>
              <a:t>	Hổ là loài thú dữ ăn thịt, sống trong rừng. Lông hổ thường có màu vàng, pha những vằn đen. Răng sắc nhọn, mắt nhìn rõ mọi vật trong đêm tối. Bốn chân chắc khoẻ và có vuốt sắc. Đuôi dài và cứng như roi sắt. Hổ di chuyển nhanh, có thể nhảy xa và săn mồi rất giỏi. Hổ rất khoẻ và hung dữ.</a:t>
            </a:r>
          </a:p>
          <a:p>
            <a:pPr algn="just"/>
            <a:r>
              <a:rPr lang="en-US" sz="2600">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Hầu hết các con vật sống trong rừng đều sợ hổ. Vì vậy, hổ được xem là chúa tể rừng xanh.</a:t>
            </a:r>
          </a:p>
          <a:p>
            <a:pPr algn="r"/>
            <a:r>
              <a:rPr lang="en-US" sz="2600" smtClean="0">
                <a:latin typeface="Arial" pitchFamily="34" charset="0"/>
                <a:ea typeface="Arial-Rounded" pitchFamily="34" charset="0"/>
                <a:cs typeface="Arial" pitchFamily="34" charset="0"/>
              </a:rPr>
              <a:t>(Theo </a:t>
            </a:r>
            <a:r>
              <a:rPr lang="en-US" sz="2600" i="1" smtClean="0">
                <a:latin typeface="Arial" pitchFamily="34" charset="0"/>
                <a:ea typeface="Arial-Rounded" pitchFamily="34" charset="0"/>
                <a:cs typeface="Arial" pitchFamily="34" charset="0"/>
              </a:rPr>
              <a:t>Từ điển tranh về các con vật</a:t>
            </a:r>
            <a:r>
              <a:rPr lang="en-US" sz="2600" smtClean="0">
                <a:latin typeface="Arial" pitchFamily="34" charset="0"/>
                <a:ea typeface="Arial-Rounded" pitchFamily="34" charset="0"/>
                <a:cs typeface="Arial" pitchFamily="34" charset="0"/>
              </a:rPr>
              <a:t>)</a:t>
            </a:r>
            <a:endParaRPr lang="en-US" sz="26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42137274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6530" y="93050"/>
            <a:ext cx="3193470" cy="461532"/>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Trả lời câu hỏi</a:t>
            </a:r>
          </a:p>
        </p:txBody>
      </p:sp>
      <p:sp>
        <p:nvSpPr>
          <p:cNvPr id="8" name="Oval 7"/>
          <p:cNvSpPr/>
          <p:nvPr/>
        </p:nvSpPr>
        <p:spPr>
          <a:xfrm>
            <a:off x="-1219200" y="238635"/>
            <a:ext cx="609600" cy="609600"/>
          </a:xfrm>
          <a:prstGeom prst="ellipse">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Rounded" pitchFamily="34" charset="0"/>
                <a:ea typeface="Arial-Rounded" pitchFamily="34" charset="0"/>
                <a:cs typeface="Arial-Rounded" pitchFamily="34" charset="0"/>
              </a:rPr>
              <a:t>3</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69" y="27709"/>
            <a:ext cx="587375" cy="681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84614" y="372263"/>
            <a:ext cx="5947064"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Chú tể rừng xanh</a:t>
            </a:r>
            <a:endParaRPr lang="en-US" sz="2800" b="1">
              <a:latin typeface="Arial" pitchFamily="34" charset="0"/>
              <a:ea typeface="Arial-Rounded" pitchFamily="34" charset="0"/>
              <a:cs typeface="Arial" pitchFamily="34" charset="0"/>
            </a:endParaRPr>
          </a:p>
        </p:txBody>
      </p:sp>
      <p:sp>
        <p:nvSpPr>
          <p:cNvPr id="11" name="TextBox 10"/>
          <p:cNvSpPr txBox="1"/>
          <p:nvPr/>
        </p:nvSpPr>
        <p:spPr>
          <a:xfrm>
            <a:off x="166256" y="971550"/>
            <a:ext cx="8853054" cy="3770130"/>
          </a:xfrm>
          <a:prstGeom prst="rect">
            <a:avLst/>
          </a:prstGeom>
          <a:noFill/>
        </p:spPr>
        <p:txBody>
          <a:bodyPr wrap="square" lIns="91305" tIns="45654" rIns="91305" bIns="45654" rtlCol="0">
            <a:spAutoFit/>
          </a:bodyPr>
          <a:lstStyle/>
          <a:p>
            <a:pPr algn="just">
              <a:spcAft>
                <a:spcPts val="600"/>
              </a:spcAft>
            </a:pPr>
            <a:r>
              <a:rPr lang="en-US" sz="2600" smtClean="0">
                <a:latin typeface="Arial" pitchFamily="34" charset="0"/>
                <a:ea typeface="Arial-Rounded" pitchFamily="34" charset="0"/>
                <a:cs typeface="Arial" pitchFamily="34" charset="0"/>
              </a:rPr>
              <a:t>	Hổ là loài thú dữ ăn thịt, sống trong rừng. Lông hổ thường có màu vàng, pha những vằn đen. Răng sắc nhọn, mắt nhìn rõ mọi vật trong đêm tối. Bốn chân chắc khoẻ và có vuốt sắc. Đuôi dài và cứng như roi sắt. Hổ di chuyển nhanh, có thể nhảy xa và săn mồi rất giỏi. Hổ rất khoẻ và hung dữ.</a:t>
            </a:r>
          </a:p>
          <a:p>
            <a:pPr algn="just"/>
            <a:r>
              <a:rPr lang="en-US" sz="2600">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Hầu hết các con vật sống trong rừng đều sợ hổ. Vì vậy, hổ được xem là chúa tể rừng xanh.</a:t>
            </a:r>
          </a:p>
          <a:p>
            <a:pPr algn="r"/>
            <a:r>
              <a:rPr lang="en-US" sz="2600" smtClean="0">
                <a:latin typeface="Arial" pitchFamily="34" charset="0"/>
                <a:ea typeface="Arial-Rounded" pitchFamily="34" charset="0"/>
                <a:cs typeface="Arial" pitchFamily="34" charset="0"/>
              </a:rPr>
              <a:t>(Theo </a:t>
            </a:r>
            <a:r>
              <a:rPr lang="en-US" sz="2600" i="1" smtClean="0">
                <a:latin typeface="Arial" pitchFamily="34" charset="0"/>
                <a:ea typeface="Arial-Rounded" pitchFamily="34" charset="0"/>
                <a:cs typeface="Arial" pitchFamily="34" charset="0"/>
              </a:rPr>
              <a:t>Từ điển tranh về các con vật</a:t>
            </a:r>
            <a:r>
              <a:rPr lang="en-US" sz="2600" smtClean="0">
                <a:latin typeface="Arial" pitchFamily="34" charset="0"/>
                <a:ea typeface="Arial-Rounded" pitchFamily="34" charset="0"/>
                <a:cs typeface="Arial" pitchFamily="34" charset="0"/>
              </a:rPr>
              <a:t>)</a:t>
            </a:r>
            <a:endParaRPr lang="en-US" sz="26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1827409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1" y="666750"/>
            <a:ext cx="8762999" cy="4108696"/>
          </a:xfrm>
          <a:prstGeom prst="rect">
            <a:avLst/>
          </a:prstGeom>
        </p:spPr>
        <p:txBody>
          <a:bodyPr wrap="square" lIns="91318" tIns="45660" rIns="91318" bIns="45660">
            <a:spAutoFit/>
          </a:bodyPr>
          <a:lstStyle/>
          <a:p>
            <a:pPr algn="just">
              <a:spcAft>
                <a:spcPts val="600"/>
              </a:spcAft>
            </a:pPr>
            <a:r>
              <a:rPr lang="en-US" sz="3200">
                <a:latin typeface="Arial" pitchFamily="34" charset="0"/>
                <a:ea typeface="Arial-Rounded" pitchFamily="34" charset="0"/>
                <a:cs typeface="Arial" pitchFamily="34" charset="0"/>
              </a:rPr>
              <a:t>	Hổ là loài thú dữ ăn thịt, sống trong rừng. Lông hổ thường có màu vàng, pha những vằn đen. Răng sắc nhọn, mắt nhìn rõ mọi vật trong đêm tối. Bốn chân chắc khoẻ và có vuốt sắc. Đuôi dài và cứng như roi sắt. Hổ di chuyển nhanh, có thể nhảy xa và săn mồi rất giỏi. Hổ rất khoẻ và hung dữ.</a:t>
            </a:r>
          </a:p>
          <a:p>
            <a:pPr algn="just">
              <a:spcAft>
                <a:spcPts val="600"/>
              </a:spcAft>
            </a:pPr>
            <a:endParaRPr lang="en-US" sz="3200">
              <a:latin typeface="Arial" pitchFamily="34" charset="0"/>
              <a:ea typeface="Arial-Rounded" pitchFamily="34" charset="0"/>
              <a:cs typeface="Arial" pitchFamily="34" charset="0"/>
            </a:endParaRPr>
          </a:p>
        </p:txBody>
      </p:sp>
      <p:sp>
        <p:nvSpPr>
          <p:cNvPr id="5" name="TextBox 4"/>
          <p:cNvSpPr txBox="1"/>
          <p:nvPr/>
        </p:nvSpPr>
        <p:spPr>
          <a:xfrm>
            <a:off x="2712635" y="133350"/>
            <a:ext cx="3642531" cy="584654"/>
          </a:xfrm>
          <a:prstGeom prst="rect">
            <a:avLst/>
          </a:prstGeom>
          <a:solidFill>
            <a:srgbClr val="D2ECB6"/>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Đọc đoạn 1:</a:t>
            </a:r>
          </a:p>
        </p:txBody>
      </p:sp>
      <p:sp>
        <p:nvSpPr>
          <p:cNvPr id="7" name="TextBox 6"/>
          <p:cNvSpPr txBox="1"/>
          <p:nvPr/>
        </p:nvSpPr>
        <p:spPr>
          <a:xfrm>
            <a:off x="421276" y="4429858"/>
            <a:ext cx="8312727" cy="584654"/>
          </a:xfrm>
          <a:prstGeom prst="rect">
            <a:avLst/>
          </a:prstGeom>
          <a:solidFill>
            <a:srgbClr val="D2ECB6"/>
          </a:solidFill>
        </p:spPr>
        <p:txBody>
          <a:bodyPr wrap="square" lIns="91318" tIns="45660" rIns="91318" bIns="45660" rtlCol="0">
            <a:spAutoFit/>
          </a:bodyPr>
          <a:lstStyle/>
          <a:p>
            <a:pPr algn="ctr"/>
            <a:r>
              <a:rPr lang="en-US" sz="3200" smtClean="0">
                <a:latin typeface="Arial" pitchFamily="34" charset="0"/>
                <a:ea typeface="Arial-Rounded" pitchFamily="34" charset="0"/>
                <a:cs typeface="Arial" pitchFamily="34" charset="0"/>
              </a:rPr>
              <a:t>Hổ ăn gì và sống ở đâu?</a:t>
            </a:r>
            <a:endParaRPr lang="en-US" sz="3200">
              <a:latin typeface="Arial" pitchFamily="34" charset="0"/>
              <a:ea typeface="Arial-Rounded" pitchFamily="34" charset="0"/>
              <a:cs typeface="Arial" pitchFamily="34" charset="0"/>
            </a:endParaRPr>
          </a:p>
        </p:txBody>
      </p:sp>
      <p:sp>
        <p:nvSpPr>
          <p:cNvPr id="8" name="TextBox 7"/>
          <p:cNvSpPr txBox="1"/>
          <p:nvPr/>
        </p:nvSpPr>
        <p:spPr>
          <a:xfrm>
            <a:off x="421276" y="4429858"/>
            <a:ext cx="8312727" cy="584654"/>
          </a:xfrm>
          <a:prstGeom prst="rect">
            <a:avLst/>
          </a:prstGeom>
          <a:solidFill>
            <a:srgbClr val="D2ECB6"/>
          </a:solidFill>
        </p:spPr>
        <p:txBody>
          <a:bodyPr wrap="square" lIns="91318" tIns="45660" rIns="91318" bIns="45660" rtlCol="0">
            <a:spAutoFit/>
          </a:bodyPr>
          <a:lstStyle/>
          <a:p>
            <a:pPr algn="ctr"/>
            <a:r>
              <a:rPr lang="en-US" sz="3200" smtClean="0">
                <a:latin typeface="Arial" pitchFamily="34" charset="0"/>
                <a:ea typeface="Arial-Rounded" pitchFamily="34" charset="0"/>
                <a:cs typeface="Arial" pitchFamily="34" charset="0"/>
              </a:rPr>
              <a:t>Nêu đặc điểm các bộ phận trên cơ thể Hổ.</a:t>
            </a:r>
            <a:endParaRPr lang="en-US" sz="3200">
              <a:latin typeface="Arial" pitchFamily="34" charset="0"/>
              <a:ea typeface="Arial-Rounded" pitchFamily="34" charset="0"/>
              <a:cs typeface="Arial" pitchFamily="34" charset="0"/>
            </a:endParaRPr>
          </a:p>
        </p:txBody>
      </p:sp>
      <p:cxnSp>
        <p:nvCxnSpPr>
          <p:cNvPr id="4" name="Straight Connector 3"/>
          <p:cNvCxnSpPr/>
          <p:nvPr/>
        </p:nvCxnSpPr>
        <p:spPr>
          <a:xfrm>
            <a:off x="1143000" y="1200150"/>
            <a:ext cx="757266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28600" y="2190750"/>
            <a:ext cx="852223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28600" y="1657350"/>
            <a:ext cx="852223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28600" y="2647950"/>
            <a:ext cx="848706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21276" y="4429858"/>
            <a:ext cx="8312727" cy="584654"/>
          </a:xfrm>
          <a:prstGeom prst="rect">
            <a:avLst/>
          </a:prstGeom>
          <a:solidFill>
            <a:srgbClr val="D2ECB6"/>
          </a:solidFill>
        </p:spPr>
        <p:txBody>
          <a:bodyPr wrap="square" lIns="91318" tIns="45660" rIns="91318" bIns="45660" rtlCol="0">
            <a:spAutoFit/>
          </a:bodyPr>
          <a:lstStyle/>
          <a:p>
            <a:pPr algn="ctr"/>
            <a:r>
              <a:rPr lang="en-US" sz="3200" smtClean="0">
                <a:latin typeface="Arial" pitchFamily="34" charset="0"/>
                <a:ea typeface="Arial-Rounded" pitchFamily="34" charset="0"/>
                <a:cs typeface="Arial" pitchFamily="34" charset="0"/>
              </a:rPr>
              <a:t>Hổ có những khả năng gì đặc biệt?</a:t>
            </a:r>
            <a:endParaRPr lang="en-US" sz="3200">
              <a:latin typeface="Arial" pitchFamily="34" charset="0"/>
              <a:ea typeface="Arial-Rounded" pitchFamily="34" charset="0"/>
              <a:cs typeface="Arial" pitchFamily="34" charset="0"/>
            </a:endParaRPr>
          </a:p>
        </p:txBody>
      </p:sp>
      <p:cxnSp>
        <p:nvCxnSpPr>
          <p:cNvPr id="16" name="Straight Connector 15"/>
          <p:cNvCxnSpPr/>
          <p:nvPr/>
        </p:nvCxnSpPr>
        <p:spPr>
          <a:xfrm>
            <a:off x="228600" y="3181350"/>
            <a:ext cx="5715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309946" y="3169627"/>
            <a:ext cx="243067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28600" y="3638550"/>
            <a:ext cx="7772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10"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par>
                                <p:cTn id="34" presetID="10" presetClass="entr" presetSubtype="0"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9"/>
                                        </p:tgtEl>
                                      </p:cBhvr>
                                    </p:animEffect>
                                    <p:set>
                                      <p:cBhvr>
                                        <p:cTn id="41" dur="1" fill="hold">
                                          <p:stCondLst>
                                            <p:cond delay="499"/>
                                          </p:stCondLst>
                                        </p:cTn>
                                        <p:tgtEl>
                                          <p:spTgt spid="9"/>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12"/>
                                        </p:tgtEl>
                                      </p:cBhvr>
                                    </p:animEffect>
                                    <p:set>
                                      <p:cBhvr>
                                        <p:cTn id="44" dur="1" fill="hold">
                                          <p:stCondLst>
                                            <p:cond delay="499"/>
                                          </p:stCondLst>
                                        </p:cTn>
                                        <p:tgtEl>
                                          <p:spTgt spid="12"/>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14"/>
                                        </p:tgtEl>
                                      </p:cBhvr>
                                    </p:animEffect>
                                    <p:set>
                                      <p:cBhvr>
                                        <p:cTn id="47" dur="1" fill="hold">
                                          <p:stCondLst>
                                            <p:cond delay="499"/>
                                          </p:stCondLst>
                                        </p:cTn>
                                        <p:tgtEl>
                                          <p:spTgt spid="14"/>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16"/>
                                        </p:tgtEl>
                                      </p:cBhvr>
                                    </p:animEffect>
                                    <p:set>
                                      <p:cBhvr>
                                        <p:cTn id="50" dur="1" fill="hold">
                                          <p:stCondLst>
                                            <p:cond delay="499"/>
                                          </p:stCondLst>
                                        </p:cTn>
                                        <p:tgtEl>
                                          <p:spTgt spid="16"/>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500"/>
                                        <p:tgtEl>
                                          <p:spTgt spid="11"/>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par>
                                <p:cTn id="61" presetID="10" presetClass="entr" presetSubtype="0" fill="hold" nodeType="with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276350"/>
            <a:ext cx="8382000" cy="1754314"/>
          </a:xfrm>
          <a:prstGeom prst="rect">
            <a:avLst/>
          </a:prstGeom>
        </p:spPr>
        <p:txBody>
          <a:bodyPr wrap="square" lIns="91428" tIns="45714" rIns="91428" bIns="45714">
            <a:spAutoFit/>
          </a:bodyPr>
          <a:lstStyle/>
          <a:p>
            <a:pPr algn="just"/>
            <a:r>
              <a:rPr lang="en-US" sz="3600">
                <a:latin typeface="Arial" pitchFamily="34" charset="0"/>
                <a:ea typeface="Arial-Rounded" pitchFamily="34" charset="0"/>
                <a:cs typeface="Arial" pitchFamily="34" charset="0"/>
              </a:rPr>
              <a:t>	Hầu hết các con vật sống trong rừng đều sợ hổ. Vì vậy, hổ được xem là chúa tể rừng xanh</a:t>
            </a:r>
            <a:r>
              <a:rPr lang="en-US" sz="3600" smtClean="0">
                <a:latin typeface="Arial" pitchFamily="34" charset="0"/>
                <a:ea typeface="Arial-Rounded" pitchFamily="34" charset="0"/>
                <a:cs typeface="Arial" pitchFamily="34" charset="0"/>
              </a:rPr>
              <a:t>.</a:t>
            </a:r>
            <a:endParaRPr lang="en-US" sz="3600">
              <a:latin typeface="Arial" pitchFamily="34" charset="0"/>
              <a:ea typeface="Arial-Rounded" pitchFamily="34" charset="0"/>
              <a:cs typeface="Arial" pitchFamily="34" charset="0"/>
            </a:endParaRPr>
          </a:p>
        </p:txBody>
      </p:sp>
      <p:sp>
        <p:nvSpPr>
          <p:cNvPr id="4" name="TextBox 3"/>
          <p:cNvSpPr txBox="1"/>
          <p:nvPr/>
        </p:nvSpPr>
        <p:spPr>
          <a:xfrm>
            <a:off x="-1185" y="4253801"/>
            <a:ext cx="9144000" cy="584654"/>
          </a:xfrm>
          <a:prstGeom prst="rect">
            <a:avLst/>
          </a:prstGeom>
          <a:solidFill>
            <a:srgbClr val="D2ECB6"/>
          </a:solidFill>
        </p:spPr>
        <p:txBody>
          <a:bodyPr wrap="square" lIns="91318" tIns="45660" rIns="91318" bIns="45660" rtlCol="0">
            <a:spAutoFit/>
          </a:bodyPr>
          <a:lstStyle/>
          <a:p>
            <a:pPr algn="ctr"/>
            <a:r>
              <a:rPr lang="en-US" sz="3200" smtClean="0">
                <a:latin typeface="Arial" pitchFamily="34" charset="0"/>
                <a:ea typeface="Arial-Rounded" pitchFamily="34" charset="0"/>
                <a:cs typeface="Arial" pitchFamily="34" charset="0"/>
              </a:rPr>
              <a:t>Trong rừng xanh, hổ được xem là ………..</a:t>
            </a:r>
            <a:r>
              <a:rPr lang="en-US" sz="3200" b="1" smtClean="0">
                <a:latin typeface="Arial" pitchFamily="34" charset="0"/>
                <a:ea typeface="Arial-Rounded" pitchFamily="34" charset="0"/>
                <a:cs typeface="Arial" pitchFamily="34" charset="0"/>
              </a:rPr>
              <a:t>.</a:t>
            </a:r>
            <a:endParaRPr lang="en-US" sz="3200">
              <a:latin typeface="Arial" pitchFamily="34" charset="0"/>
              <a:ea typeface="Arial-Rounded" pitchFamily="34" charset="0"/>
              <a:cs typeface="Arial" pitchFamily="34" charset="0"/>
            </a:endParaRPr>
          </a:p>
        </p:txBody>
      </p:sp>
      <p:sp>
        <p:nvSpPr>
          <p:cNvPr id="6" name="TextBox 5"/>
          <p:cNvSpPr txBox="1"/>
          <p:nvPr/>
        </p:nvSpPr>
        <p:spPr>
          <a:xfrm>
            <a:off x="2895601" y="203330"/>
            <a:ext cx="3642531" cy="584654"/>
          </a:xfrm>
          <a:prstGeom prst="rect">
            <a:avLst/>
          </a:prstGeom>
          <a:solidFill>
            <a:srgbClr val="D2ECB6"/>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Đọc đoạn 2:</a:t>
            </a:r>
          </a:p>
        </p:txBody>
      </p:sp>
      <p:sp>
        <p:nvSpPr>
          <p:cNvPr id="2" name="TextBox 1"/>
          <p:cNvSpPr txBox="1"/>
          <p:nvPr/>
        </p:nvSpPr>
        <p:spPr>
          <a:xfrm>
            <a:off x="6847949" y="4253680"/>
            <a:ext cx="1668866" cy="584775"/>
          </a:xfrm>
          <a:prstGeom prst="rect">
            <a:avLst/>
          </a:prstGeom>
          <a:noFill/>
        </p:spPr>
        <p:txBody>
          <a:bodyPr wrap="square" rtlCol="0">
            <a:spAutoFit/>
          </a:bodyPr>
          <a:lstStyle/>
          <a:p>
            <a:pPr algn="just"/>
            <a:r>
              <a:rPr lang="en-US" sz="3200" smtClean="0">
                <a:latin typeface="Arial" pitchFamily="34" charset="0"/>
                <a:cs typeface="Arial" pitchFamily="34" charset="0"/>
              </a:rPr>
              <a:t>chúa tể</a:t>
            </a:r>
            <a:endParaRPr lang="en-US" sz="3200">
              <a:latin typeface="Arial" pitchFamily="34" charset="0"/>
              <a:cs typeface="Arial" pitchFamily="34" charset="0"/>
            </a:endParaRPr>
          </a:p>
        </p:txBody>
      </p:sp>
    </p:spTree>
    <p:extLst>
      <p:ext uri="{BB962C8B-B14F-4D97-AF65-F5344CB8AC3E}">
        <p14:creationId xmlns:p14="http://schemas.microsoft.com/office/powerpoint/2010/main" val="1964992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816" t="26042" r="23133" b="20573"/>
          <a:stretch/>
        </p:blipFill>
        <p:spPr bwMode="auto">
          <a:xfrm>
            <a:off x="711200" y="514350"/>
            <a:ext cx="7696200" cy="4196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23592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9950" y="1809750"/>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138546" y="2277121"/>
            <a:ext cx="8662647" cy="584775"/>
          </a:xfrm>
          <a:prstGeom prst="rect">
            <a:avLst/>
          </a:prstGeom>
        </p:spPr>
        <p:txBody>
          <a:bodyPr wrap="square">
            <a:spAutoFit/>
          </a:bodyPr>
          <a:lstStyle/>
          <a:p>
            <a:pPr algn="just"/>
            <a:r>
              <a:rPr lang="en-US" sz="3200" b="1" smtClean="0">
                <a:solidFill>
                  <a:srgbClr val="7030A0"/>
                </a:solidFill>
                <a:latin typeface="HP001 4 hàng" pitchFamily="34" charset="0"/>
                <a:ea typeface="Arial-Rounded" pitchFamily="34" charset="0"/>
                <a:cs typeface="Arial-Rounded" pitchFamily="34" charset="0"/>
              </a:rPr>
              <a:t>a) </a:t>
            </a:r>
            <a:r>
              <a:rPr lang="vi-VN" sz="3200" b="1">
                <a:solidFill>
                  <a:srgbClr val="7030A0"/>
                </a:solidFill>
                <a:latin typeface="HP001 4 hàng" pitchFamily="34" charset="0"/>
                <a:ea typeface="Arial-Rounded" pitchFamily="34" charset="0"/>
                <a:cs typeface="Arial-Rounded" pitchFamily="34" charset="0"/>
              </a:rPr>
              <a:t>Hổ ăn </a:t>
            </a:r>
            <a:r>
              <a:rPr lang="el-GR" sz="3200" b="1">
                <a:solidFill>
                  <a:srgbClr val="7030A0"/>
                </a:solidFill>
                <a:latin typeface="HP001 4 hàng" pitchFamily="34" charset="0"/>
                <a:ea typeface="Arial-Rounded" pitchFamily="34" charset="0"/>
                <a:cs typeface="Arial-Rounded" pitchFamily="34" charset="0"/>
              </a:rPr>
              <a:t>κ</a:t>
            </a:r>
            <a:r>
              <a:rPr lang="vi-VN" sz="3200" b="1">
                <a:solidFill>
                  <a:srgbClr val="7030A0"/>
                </a:solidFill>
                <a:latin typeface="HP001 4 hàng" pitchFamily="34" charset="0"/>
                <a:ea typeface="Arial-Rounded" pitchFamily="34" charset="0"/>
                <a:cs typeface="Arial-Rounded" pitchFamily="34" charset="0"/>
              </a:rPr>
              <a:t>ịt và sūg Ǉr</a:t>
            </a:r>
            <a:r>
              <a:rPr lang="el-GR" sz="3200" b="1">
                <a:solidFill>
                  <a:srgbClr val="7030A0"/>
                </a:solidFill>
                <a:latin typeface="HP001 4 hàng" pitchFamily="34" charset="0"/>
                <a:ea typeface="Arial-Rounded" pitchFamily="34" charset="0"/>
                <a:cs typeface="Arial-Rounded" pitchFamily="34" charset="0"/>
              </a:rPr>
              <a:t>Ϊ</a:t>
            </a:r>
            <a:r>
              <a:rPr lang="vi-VN" sz="3200" b="1">
                <a:solidFill>
                  <a:srgbClr val="7030A0"/>
                </a:solidFill>
                <a:latin typeface="HP001 4 hàng" pitchFamily="34" charset="0"/>
                <a:ea typeface="Arial-Rounded" pitchFamily="34" charset="0"/>
                <a:cs typeface="Arial-Rounded" pitchFamily="34" charset="0"/>
              </a:rPr>
              <a:t>g </a:t>
            </a:r>
            <a:r>
              <a:rPr lang="vi-VN" sz="3200" b="1" smtClean="0">
                <a:solidFill>
                  <a:srgbClr val="7030A0"/>
                </a:solidFill>
                <a:latin typeface="HP001 4 hàng" pitchFamily="34" charset="0"/>
                <a:ea typeface="Arial-Rounded" pitchFamily="34" charset="0"/>
                <a:cs typeface="Arial-Rounded" pitchFamily="34" charset="0"/>
              </a:rPr>
              <a:t>ǟừng</a:t>
            </a:r>
            <a:r>
              <a:rPr lang="en-US" sz="3200" b="1" smtClean="0">
                <a:solidFill>
                  <a:srgbClr val="7030A0"/>
                </a:solidFill>
                <a:latin typeface="HP001 4 hàng" pitchFamily="34" charset="0"/>
                <a:ea typeface="Arial-Rounded" pitchFamily="34" charset="0"/>
                <a:cs typeface="Arial-Rounded" pitchFamily="34" charset="0"/>
              </a:rPr>
              <a:t>.</a:t>
            </a:r>
            <a:endParaRPr lang="en-US" sz="3200" b="1">
              <a:solidFill>
                <a:srgbClr val="7030A0"/>
              </a:solidFill>
              <a:latin typeface="HP001 4 hàng" pitchFamily="34" charset="0"/>
              <a:ea typeface="Arial-Rounded" pitchFamily="34" charset="0"/>
              <a:cs typeface="Arial-Rounded" pitchFamily="34" charset="0"/>
            </a:endParaRPr>
          </a:p>
        </p:txBody>
      </p:sp>
      <p:pic>
        <p:nvPicPr>
          <p:cNvPr id="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761"/>
          <a:stretch/>
        </p:blipFill>
        <p:spPr bwMode="auto">
          <a:xfrm>
            <a:off x="190500" y="3957073"/>
            <a:ext cx="8743950" cy="198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Rectangle 46"/>
          <p:cNvSpPr/>
          <p:nvPr/>
        </p:nvSpPr>
        <p:spPr>
          <a:xfrm>
            <a:off x="125846" y="2952175"/>
            <a:ext cx="8662647" cy="584775"/>
          </a:xfrm>
          <a:prstGeom prst="rect">
            <a:avLst/>
          </a:prstGeom>
        </p:spPr>
        <p:txBody>
          <a:bodyPr wrap="square">
            <a:spAutoFit/>
          </a:bodyPr>
          <a:lstStyle/>
          <a:p>
            <a:pPr algn="just"/>
            <a:r>
              <a:rPr lang="en-US" sz="3200" b="1" smtClean="0">
                <a:solidFill>
                  <a:srgbClr val="7030A0"/>
                </a:solidFill>
                <a:latin typeface="HP001 4 hàng" pitchFamily="34" charset="0"/>
                <a:ea typeface="Arial-Rounded" pitchFamily="34" charset="0"/>
                <a:cs typeface="Arial-Rounded" pitchFamily="34" charset="0"/>
              </a:rPr>
              <a:t>b) </a:t>
            </a:r>
            <a:r>
              <a:rPr lang="vi-VN" sz="3200" b="1">
                <a:solidFill>
                  <a:srgbClr val="7030A0"/>
                </a:solidFill>
                <a:latin typeface="HP001 4 hàng" pitchFamily="34" charset="0"/>
                <a:ea typeface="Arial-Rounded" pitchFamily="34" charset="0"/>
                <a:cs typeface="Arial-Rounded" pitchFamily="34" charset="0"/>
              </a:rPr>
              <a:t>Đuċ hổ dài và cứng ηư ǟΡ </a:t>
            </a:r>
            <a:r>
              <a:rPr lang="vi-VN" sz="3200" b="1" smtClean="0">
                <a:solidFill>
                  <a:srgbClr val="7030A0"/>
                </a:solidFill>
                <a:latin typeface="HP001 4 hàng" pitchFamily="34" charset="0"/>
                <a:ea typeface="Arial-Rounded" pitchFamily="34" charset="0"/>
                <a:cs typeface="Arial-Rounded" pitchFamily="34" charset="0"/>
              </a:rPr>
              <a:t>sắt</a:t>
            </a:r>
            <a:r>
              <a:rPr lang="en-US" sz="3200" b="1" smtClean="0">
                <a:solidFill>
                  <a:srgbClr val="7030A0"/>
                </a:solidFill>
                <a:latin typeface="HP001 4 hàng" pitchFamily="34" charset="0"/>
                <a:ea typeface="Arial-Rounded" pitchFamily="34" charset="0"/>
                <a:cs typeface="Arial-Rounded" pitchFamily="34" charset="0"/>
              </a:rPr>
              <a:t>.</a:t>
            </a:r>
            <a:endParaRPr lang="en-US" sz="3200" b="1">
              <a:solidFill>
                <a:srgbClr val="7030A0"/>
              </a:solidFill>
              <a:latin typeface="HP001 4 hàng" pitchFamily="34" charset="0"/>
              <a:ea typeface="Arial-Rounded" pitchFamily="34" charset="0"/>
              <a:cs typeface="Arial-Rounded" pitchFamily="34" charset="0"/>
            </a:endParaRPr>
          </a:p>
        </p:txBody>
      </p:sp>
      <p:sp>
        <p:nvSpPr>
          <p:cNvPr id="4" name="TextBox 3"/>
          <p:cNvSpPr txBox="1"/>
          <p:nvPr/>
        </p:nvSpPr>
        <p:spPr>
          <a:xfrm>
            <a:off x="692730" y="127000"/>
            <a:ext cx="7841670" cy="461532"/>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Viết vào vở câu trả lời cho câu hỏi </a:t>
            </a:r>
            <a:r>
              <a:rPr lang="en-US" sz="2400" b="1" smtClean="0">
                <a:latin typeface="Arial" pitchFamily="34" charset="0"/>
                <a:ea typeface="Arial-Rounded" pitchFamily="34" charset="0"/>
                <a:cs typeface="Arial" pitchFamily="34" charset="0"/>
              </a:rPr>
              <a:t>a và b </a:t>
            </a:r>
            <a:r>
              <a:rPr lang="en-US" sz="2400" b="1">
                <a:latin typeface="Arial" pitchFamily="34" charset="0"/>
                <a:ea typeface="Arial-Rounded" pitchFamily="34" charset="0"/>
                <a:cs typeface="Arial" pitchFamily="34" charset="0"/>
              </a:rPr>
              <a:t>ở mục 3</a:t>
            </a:r>
          </a:p>
        </p:txBody>
      </p:sp>
      <p:sp>
        <p:nvSpPr>
          <p:cNvPr id="5" name="Rectangle 4"/>
          <p:cNvSpPr/>
          <p:nvPr/>
        </p:nvSpPr>
        <p:spPr>
          <a:xfrm>
            <a:off x="584611" y="709659"/>
            <a:ext cx="4400317" cy="523099"/>
          </a:xfrm>
          <a:prstGeom prst="rect">
            <a:avLst/>
          </a:prstGeom>
        </p:spPr>
        <p:txBody>
          <a:bodyPr wrap="none" lIns="91318" tIns="45660" rIns="91318" bIns="45660">
            <a:spAutoFit/>
          </a:bodyPr>
          <a:lstStyle/>
          <a:p>
            <a:pPr algn="ctr"/>
            <a:r>
              <a:rPr lang="en-US" sz="2800" smtClean="0">
                <a:latin typeface="Arial" pitchFamily="34" charset="0"/>
                <a:ea typeface="Arial-Rounded" pitchFamily="34" charset="0"/>
                <a:cs typeface="Arial" pitchFamily="34" charset="0"/>
              </a:rPr>
              <a:t>a. Hổ ăn (…) và sống (…).</a:t>
            </a:r>
            <a:endParaRPr lang="en-US" sz="2800">
              <a:latin typeface="Arial" pitchFamily="34" charset="0"/>
              <a:ea typeface="Arial-Rounded" pitchFamily="34" charset="0"/>
              <a:cs typeface="Arial" pitchFamily="34" charset="0"/>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01" y="5715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Rectangle 44"/>
          <p:cNvSpPr/>
          <p:nvPr/>
        </p:nvSpPr>
        <p:spPr>
          <a:xfrm>
            <a:off x="584611" y="1200150"/>
            <a:ext cx="2622588" cy="523099"/>
          </a:xfrm>
          <a:prstGeom prst="rect">
            <a:avLst/>
          </a:prstGeom>
        </p:spPr>
        <p:txBody>
          <a:bodyPr wrap="none" lIns="91318" tIns="45660" rIns="91318" bIns="45660">
            <a:spAutoFit/>
          </a:bodyPr>
          <a:lstStyle/>
          <a:p>
            <a:pPr algn="ctr"/>
            <a:r>
              <a:rPr lang="en-US" sz="2800" smtClean="0">
                <a:latin typeface="Arial" pitchFamily="34" charset="0"/>
                <a:ea typeface="Arial-Rounded" pitchFamily="34" charset="0"/>
                <a:cs typeface="Arial" pitchFamily="34" charset="0"/>
              </a:rPr>
              <a:t>b. Đuôi hổ (…).</a:t>
            </a:r>
            <a:endParaRPr lang="en-US" sz="28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500"/>
                                        <p:tgtEl>
                                          <p:spTgt spid="4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7" grpId="0"/>
      <p:bldP spid="5"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6215" y="355023"/>
            <a:ext cx="3511570" cy="1269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6" name="Rectangle 5"/>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pic>
        <p:nvPicPr>
          <p:cNvPr id="4" name="H.mp4">
            <a:hlinkClick r:id="" action="ppaction://media"/>
          </p:cNvPr>
          <p:cNvPicPr>
            <a:picLocks noGrp="1" noChangeAspect="1"/>
          </p:cNvPicPr>
          <p:nvPr>
            <p:ph sz="half" idx="1"/>
            <a:videoFile r:link="rId2"/>
            <p:extLst>
              <p:ext uri="{DAA4B4D4-6D71-4841-9C94-3DE7FCFB9230}">
                <p14:media xmlns:p14="http://schemas.microsoft.com/office/powerpoint/2010/main" r:embed="rId1"/>
              </p:ext>
            </p:extLst>
          </p:nvPr>
        </p:nvPicPr>
        <p:blipFill>
          <a:blip r:embed="rId7"/>
          <a:stretch>
            <a:fillRect/>
          </a:stretch>
        </p:blipFill>
        <p:spPr>
          <a:xfrm>
            <a:off x="12700" y="396875"/>
            <a:ext cx="4594225" cy="4594225"/>
          </a:xfrm>
        </p:spPr>
      </p:pic>
      <p:pic>
        <p:nvPicPr>
          <p:cNvPr id="7" name="Đ.mp4">
            <a:hlinkClick r:id="" action="ppaction://media"/>
          </p:cNvPr>
          <p:cNvPicPr>
            <a:picLocks noGrp="1" noChangeAspect="1"/>
          </p:cNvPicPr>
          <p:nvPr>
            <p:ph sz="half" idx="2"/>
            <a:videoFile r:link="rId4"/>
            <p:extLst>
              <p:ext uri="{DAA4B4D4-6D71-4841-9C94-3DE7FCFB9230}">
                <p14:media xmlns:p14="http://schemas.microsoft.com/office/powerpoint/2010/main" r:embed="rId3"/>
              </p:ext>
            </p:extLst>
          </p:nvPr>
        </p:nvPicPr>
        <p:blipFill>
          <a:blip r:embed="rId8"/>
          <a:stretch>
            <a:fillRect/>
          </a:stretch>
        </p:blipFill>
        <p:spPr>
          <a:xfrm>
            <a:off x="4549775" y="409575"/>
            <a:ext cx="4594225" cy="4594225"/>
          </a:xfrm>
        </p:spPr>
      </p:pic>
    </p:spTree>
    <p:extLst>
      <p:ext uri="{BB962C8B-B14F-4D97-AF65-F5344CB8AC3E}">
        <p14:creationId xmlns:p14="http://schemas.microsoft.com/office/powerpoint/2010/main" val="22547007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video>
              <p:cMediaNode vol="80000">
                <p:cTn id="13" fill="hold" display="0">
                  <p:stCondLst>
                    <p:cond delay="indefinite"/>
                  </p:stCondLst>
                </p:cTn>
                <p:tgtEl>
                  <p:spTgt spid="7"/>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304800" y="285750"/>
            <a:ext cx="8662416" cy="44196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r>
              <a:rPr lang="en-US" sz="3200" b="1">
                <a:solidFill>
                  <a:schemeClr val="tx1"/>
                </a:solidFill>
                <a:latin typeface="Arial" pitchFamily="34" charset="0"/>
                <a:cs typeface="Arial" pitchFamily="34" charset="0"/>
              </a:rPr>
              <a:t>Dặn dò:</a:t>
            </a:r>
          </a:p>
          <a:p>
            <a:pPr marL="457138" indent="-457138" algn="just">
              <a:buFontTx/>
              <a:buChar char="-"/>
            </a:pPr>
            <a:r>
              <a:rPr lang="en-US" sz="3200">
                <a:solidFill>
                  <a:schemeClr val="tx1"/>
                </a:solidFill>
                <a:latin typeface="Arial" pitchFamily="34" charset="0"/>
                <a:cs typeface="Arial" pitchFamily="34" charset="0"/>
              </a:rPr>
              <a:t>Đọc lại bài: </a:t>
            </a:r>
            <a:r>
              <a:rPr lang="en-US" sz="3200" i="1" smtClean="0">
                <a:solidFill>
                  <a:schemeClr val="tx1"/>
                </a:solidFill>
                <a:latin typeface="Arial" pitchFamily="34" charset="0"/>
                <a:cs typeface="Arial" pitchFamily="34" charset="0"/>
              </a:rPr>
              <a:t>Chú tể rừng xanh</a:t>
            </a:r>
            <a:r>
              <a:rPr lang="en-US" sz="3200" smtClean="0">
                <a:solidFill>
                  <a:schemeClr val="tx1"/>
                </a:solidFill>
                <a:latin typeface="Arial" pitchFamily="34" charset="0"/>
                <a:cs typeface="Arial" pitchFamily="34" charset="0"/>
              </a:rPr>
              <a:t> </a:t>
            </a:r>
            <a:r>
              <a:rPr lang="en-US" sz="3200">
                <a:solidFill>
                  <a:schemeClr val="tx1"/>
                </a:solidFill>
                <a:latin typeface="Arial" pitchFamily="34" charset="0"/>
                <a:cs typeface="Arial" pitchFamily="34" charset="0"/>
              </a:rPr>
              <a:t>(trang </a:t>
            </a:r>
            <a:r>
              <a:rPr lang="en-US" sz="3200" smtClean="0">
                <a:solidFill>
                  <a:schemeClr val="tx1"/>
                </a:solidFill>
                <a:latin typeface="Arial" pitchFamily="34" charset="0"/>
                <a:cs typeface="Arial" pitchFamily="34" charset="0"/>
              </a:rPr>
              <a:t>110, 111).</a:t>
            </a:r>
            <a:endParaRPr lang="en-US" sz="3200">
              <a:solidFill>
                <a:schemeClr val="tx1"/>
              </a:solidFill>
              <a:latin typeface="Arial" pitchFamily="34" charset="0"/>
              <a:cs typeface="Arial" pitchFamily="34" charset="0"/>
            </a:endParaRPr>
          </a:p>
          <a:p>
            <a:pPr marL="457138" indent="-457138" algn="just">
              <a:buFontTx/>
              <a:buChar char="-"/>
            </a:pPr>
            <a:r>
              <a:rPr lang="en-US" sz="3200">
                <a:solidFill>
                  <a:schemeClr val="tx1"/>
                </a:solidFill>
                <a:latin typeface="Arial" pitchFamily="34" charset="0"/>
                <a:cs typeface="Arial" pitchFamily="34" charset="0"/>
              </a:rPr>
              <a:t>Chuẩn bị bài mới (trang </a:t>
            </a:r>
            <a:r>
              <a:rPr lang="en-US" sz="3200" smtClean="0">
                <a:solidFill>
                  <a:schemeClr val="tx1"/>
                </a:solidFill>
                <a:latin typeface="Arial" pitchFamily="34" charset="0"/>
                <a:cs typeface="Arial" pitchFamily="34" charset="0"/>
              </a:rPr>
              <a:t>112, 113).</a:t>
            </a:r>
            <a:endParaRPr lang="en-US" sz="320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nvGrpSpPr>
          <p:cNvPr id="20" name="Group 19"/>
          <p:cNvGrpSpPr/>
          <p:nvPr/>
        </p:nvGrpSpPr>
        <p:grpSpPr>
          <a:xfrm>
            <a:off x="1143000" y="2412173"/>
            <a:ext cx="7772400" cy="1150177"/>
            <a:chOff x="1143000" y="2412173"/>
            <a:chExt cx="6553201" cy="1150177"/>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7413" y="2469755"/>
              <a:ext cx="5768788" cy="1092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412173"/>
              <a:ext cx="1017587"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435777" y="2571178"/>
              <a:ext cx="5791200" cy="646319"/>
            </a:xfrm>
            <a:prstGeom prst="rect">
              <a:avLst/>
            </a:prstGeom>
            <a:noFill/>
          </p:spPr>
          <p:txBody>
            <a:bodyPr wrap="square" lIns="91428" tIns="45714" rIns="91428" bIns="45714" rtlCol="0">
              <a:spAutoFit/>
            </a:bodyPr>
            <a:lstStyle/>
            <a:p>
              <a:pPr algn="ctr"/>
              <a:r>
                <a:rPr lang="en-US" sz="3600" b="1" dirty="0" smtClean="0">
                  <a:solidFill>
                    <a:srgbClr val="00863D"/>
                  </a:solidFill>
                  <a:latin typeface="Arial-Rounded" pitchFamily="34" charset="0"/>
                  <a:ea typeface="Arial-Rounded" pitchFamily="34" charset="0"/>
                  <a:cs typeface="Arial-Rounded" pitchFamily="34" charset="0"/>
                </a:rPr>
                <a:t>CHÚA TỂ RỪNG XANH</a:t>
              </a:r>
              <a:endParaRPr lang="en-US" sz="3600" b="1" dirty="0">
                <a:solidFill>
                  <a:srgbClr val="00863D"/>
                </a:solidFill>
                <a:latin typeface="Arial-Rounded" pitchFamily="34" charset="0"/>
                <a:ea typeface="Arial-Rounded" pitchFamily="34" charset="0"/>
                <a:cs typeface="Arial-Rounded" pitchFamily="34" charset="0"/>
              </a:endParaRPr>
            </a:p>
          </p:txBody>
        </p:sp>
      </p:grpSp>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79085">
            <a:off x="-573646" y="-979687"/>
            <a:ext cx="2462213" cy="231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1905000" y="437711"/>
            <a:ext cx="6172200" cy="923318"/>
          </a:xfrm>
          <a:prstGeom prst="rect">
            <a:avLst/>
          </a:prstGeom>
          <a:noFill/>
        </p:spPr>
        <p:txBody>
          <a:bodyPr wrap="square" lIns="91428" tIns="45714" rIns="91428" bIns="45714" rtlCol="0">
            <a:spAutoFit/>
          </a:bodyPr>
          <a:lstStyle/>
          <a:p>
            <a:pPr algn="ctr"/>
            <a:r>
              <a:rPr lang="en-US" sz="5400" b="1" smtClean="0">
                <a:ln w="3175">
                  <a:solidFill>
                    <a:schemeClr val="bg1"/>
                  </a:solidFill>
                </a:ln>
                <a:solidFill>
                  <a:schemeClr val="bg1"/>
                </a:solidFill>
                <a:latin typeface="Arial-Rounded" pitchFamily="34" charset="0"/>
                <a:ea typeface="Arial-Rounded" pitchFamily="34" charset="0"/>
                <a:cs typeface="Arial-Rounded" pitchFamily="34" charset="0"/>
              </a:rPr>
              <a:t>THIÊN NHIÊN KÌ THÚ</a:t>
            </a:r>
            <a:endParaRPr lang="en-US" sz="5400" b="1">
              <a:ln w="3175">
                <a:solidFill>
                  <a:schemeClr val="bg1"/>
                </a:solidFill>
              </a:ln>
              <a:solidFill>
                <a:schemeClr val="bg1"/>
              </a:solidFill>
              <a:latin typeface="Arial-Rounded" pitchFamily="34" charset="0"/>
              <a:ea typeface="Arial-Rounded" pitchFamily="34" charset="0"/>
              <a:cs typeface="Arial-Rounded" pitchFamily="34" charset="0"/>
            </a:endParaRPr>
          </a:p>
        </p:txBody>
      </p:sp>
      <p:sp>
        <p:nvSpPr>
          <p:cNvPr id="33" name="TextBox 32"/>
          <p:cNvSpPr txBox="1"/>
          <p:nvPr/>
        </p:nvSpPr>
        <p:spPr>
          <a:xfrm>
            <a:off x="1150938" y="2434696"/>
            <a:ext cx="990600" cy="954095"/>
          </a:xfrm>
          <a:prstGeom prst="rect">
            <a:avLst/>
          </a:prstGeom>
          <a:noFill/>
        </p:spPr>
        <p:txBody>
          <a:bodyPr wrap="square" lIns="91428" tIns="45714" rIns="91428" bIns="45714" rtlCol="0">
            <a:spAutoFit/>
          </a:bodyPr>
          <a:lstStyle/>
          <a:p>
            <a:pPr algn="ctr"/>
            <a:r>
              <a:rPr lang="en-US" sz="2400" b="1" smtClean="0">
                <a:solidFill>
                  <a:schemeClr val="bg1"/>
                </a:solidFill>
                <a:latin typeface="Arial-Rounded" pitchFamily="34" charset="0"/>
                <a:ea typeface="Arial-Rounded" pitchFamily="34" charset="0"/>
                <a:cs typeface="Arial-Rounded" pitchFamily="34" charset="0"/>
              </a:rPr>
              <a:t>Bài</a:t>
            </a:r>
          </a:p>
          <a:p>
            <a:pPr algn="ctr"/>
            <a:r>
              <a:rPr lang="en-US" sz="3200" b="1" smtClean="0">
                <a:solidFill>
                  <a:schemeClr val="bg1"/>
                </a:solidFill>
                <a:latin typeface="Arial Rounded MT Bold" pitchFamily="34" charset="0"/>
                <a:ea typeface="Arial-Rounded" pitchFamily="34" charset="0"/>
                <a:cs typeface="Times New Roman" pitchFamily="18" charset="0"/>
              </a:rPr>
              <a:t>3</a:t>
            </a:r>
            <a:endParaRPr lang="en-US" sz="3200" b="1">
              <a:solidFill>
                <a:schemeClr val="bg1"/>
              </a:solidFill>
              <a:latin typeface="Arial Rounded MT Bold" pitchFamily="34" charset="0"/>
              <a:ea typeface="Arial-Rounded" pitchFamily="34" charset="0"/>
              <a:cs typeface="Times New Roman" pitchFamily="18" charset="0"/>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99" y="-163929"/>
            <a:ext cx="15240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51257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6300" y="260747"/>
            <a:ext cx="7962900" cy="461532"/>
          </a:xfrm>
          <a:prstGeom prst="rect">
            <a:avLst/>
          </a:prstGeom>
          <a:noFill/>
        </p:spPr>
        <p:txBody>
          <a:bodyPr wrap="square" lIns="91305" tIns="45654" rIns="91305" bIns="45654" rtlCol="0">
            <a:spAutoFit/>
          </a:bodyPr>
          <a:lstStyle/>
          <a:p>
            <a:pPr algn="just"/>
            <a:r>
              <a:rPr lang="en-US" sz="2400" b="1" smtClean="0">
                <a:latin typeface="Arial" pitchFamily="34" charset="0"/>
                <a:ea typeface="Arial-Rounded" pitchFamily="34" charset="0"/>
                <a:cs typeface="Arial" pitchFamily="34" charset="0"/>
              </a:rPr>
              <a:t>Giải câu đố</a:t>
            </a:r>
            <a:endParaRPr lang="en-US" sz="2400" b="1">
              <a:latin typeface="Arial" pitchFamily="34" charset="0"/>
              <a:ea typeface="Arial-Rounded" pitchFamily="34" charset="0"/>
              <a:cs typeface="Arial" pitchFamily="34" charset="0"/>
            </a:endParaRPr>
          </a:p>
        </p:txBody>
      </p:sp>
      <p:sp>
        <p:nvSpPr>
          <p:cNvPr id="8" name="Rectangle 7"/>
          <p:cNvSpPr/>
          <p:nvPr/>
        </p:nvSpPr>
        <p:spPr>
          <a:xfrm>
            <a:off x="0" y="5010150"/>
            <a:ext cx="9144000" cy="133350"/>
          </a:xfrm>
          <a:prstGeom prst="rect">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9" name="Rectangle 8"/>
          <p:cNvSpPr/>
          <p:nvPr/>
        </p:nvSpPr>
        <p:spPr>
          <a:xfrm>
            <a:off x="0" y="0"/>
            <a:ext cx="9144000" cy="133350"/>
          </a:xfrm>
          <a:prstGeom prst="rect">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897" y="260747"/>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6716" y="663239"/>
            <a:ext cx="4861927" cy="237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506229" y="3035117"/>
            <a:ext cx="7962900" cy="1938859"/>
          </a:xfrm>
          <a:prstGeom prst="rect">
            <a:avLst/>
          </a:prstGeom>
          <a:noFill/>
        </p:spPr>
        <p:txBody>
          <a:bodyPr wrap="square" lIns="91305" tIns="45654" rIns="91305" bIns="45654" rtlCol="0">
            <a:spAutoFit/>
          </a:bodyPr>
          <a:lstStyle/>
          <a:p>
            <a:pPr algn="ctr"/>
            <a:r>
              <a:rPr lang="en-US" sz="2400" smtClean="0">
                <a:latin typeface="Arial" pitchFamily="34" charset="0"/>
                <a:ea typeface="Arial-Rounded" pitchFamily="34" charset="0"/>
                <a:cs typeface="Arial" pitchFamily="34" charset="0"/>
              </a:rPr>
              <a:t>Lông vằn lông vện mắt xanh,</a:t>
            </a:r>
          </a:p>
          <a:p>
            <a:pPr algn="ctr"/>
            <a:r>
              <a:rPr lang="en-US" sz="2400" smtClean="0">
                <a:latin typeface="Arial" pitchFamily="34" charset="0"/>
                <a:ea typeface="Arial-Rounded" pitchFamily="34" charset="0"/>
                <a:cs typeface="Arial" pitchFamily="34" charset="0"/>
              </a:rPr>
              <a:t>Dáng đi uyển chuyển nhe nanh tìm mồi,</a:t>
            </a:r>
          </a:p>
          <a:p>
            <a:pPr algn="ctr"/>
            <a:r>
              <a:rPr lang="en-US" sz="2400" smtClean="0">
                <a:latin typeface="Arial" pitchFamily="34" charset="0"/>
                <a:ea typeface="Arial-Rounded" pitchFamily="34" charset="0"/>
                <a:cs typeface="Arial" pitchFamily="34" charset="0"/>
              </a:rPr>
              <a:t>Thỏ nai gặp phải, hỡi ôi,</a:t>
            </a:r>
          </a:p>
          <a:p>
            <a:pPr algn="ctr"/>
            <a:r>
              <a:rPr lang="en-US" sz="2400" smtClean="0">
                <a:latin typeface="Arial" pitchFamily="34" charset="0"/>
                <a:ea typeface="Arial-Rounded" pitchFamily="34" charset="0"/>
                <a:cs typeface="Arial" pitchFamily="34" charset="0"/>
              </a:rPr>
              <a:t>Muông thú khiếp sợ tôn ngôi chúa rừng.</a:t>
            </a:r>
          </a:p>
          <a:p>
            <a:pPr algn="r"/>
            <a:r>
              <a:rPr lang="en-US" sz="2400" i="1" smtClean="0">
                <a:latin typeface="Arial" pitchFamily="34" charset="0"/>
                <a:ea typeface="Arial-Rounded" pitchFamily="34" charset="0"/>
                <a:cs typeface="Arial" pitchFamily="34" charset="0"/>
              </a:rPr>
              <a:t>(Là con gì?)</a:t>
            </a:r>
            <a:endParaRPr lang="en-US" sz="2400" i="1">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19821153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4682" y="255143"/>
            <a:ext cx="1160318" cy="523087"/>
          </a:xfrm>
          <a:prstGeom prst="rect">
            <a:avLst/>
          </a:prstGeom>
          <a:noFill/>
        </p:spPr>
        <p:txBody>
          <a:bodyPr wrap="square" lIns="91305" tIns="45654" rIns="91305" bIns="45654" rtlCol="0">
            <a:spAutoFit/>
          </a:bodyPr>
          <a:lstStyle/>
          <a:p>
            <a:pPr algn="just"/>
            <a:r>
              <a:rPr lang="en-US" sz="2800" b="1">
                <a:latin typeface="Arial" pitchFamily="34" charset="0"/>
                <a:ea typeface="Arial-Rounded" pitchFamily="34" charset="0"/>
                <a:cs typeface="Arial" pitchFamily="34" charset="0"/>
              </a:rPr>
              <a:t>Đọc</a:t>
            </a:r>
          </a:p>
        </p:txBody>
      </p:sp>
      <p:sp>
        <p:nvSpPr>
          <p:cNvPr id="4" name="TextBox 3"/>
          <p:cNvSpPr txBox="1"/>
          <p:nvPr/>
        </p:nvSpPr>
        <p:spPr>
          <a:xfrm>
            <a:off x="1584614" y="372263"/>
            <a:ext cx="5947064"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Chú tể rừng xanh</a:t>
            </a:r>
            <a:endParaRPr lang="en-US" sz="2800" b="1">
              <a:latin typeface="Arial" pitchFamily="34" charset="0"/>
              <a:ea typeface="Arial-Rounded" pitchFamily="34" charset="0"/>
              <a:cs typeface="Arial" pitchFamily="34" charset="0"/>
            </a:endParaRPr>
          </a:p>
        </p:txBody>
      </p:sp>
      <p:sp>
        <p:nvSpPr>
          <p:cNvPr id="5" name="TextBox 4"/>
          <p:cNvSpPr txBox="1"/>
          <p:nvPr/>
        </p:nvSpPr>
        <p:spPr>
          <a:xfrm>
            <a:off x="166256" y="971550"/>
            <a:ext cx="8853054" cy="3770130"/>
          </a:xfrm>
          <a:prstGeom prst="rect">
            <a:avLst/>
          </a:prstGeom>
          <a:noFill/>
        </p:spPr>
        <p:txBody>
          <a:bodyPr wrap="square" lIns="91305" tIns="45654" rIns="91305" bIns="45654" rtlCol="0">
            <a:spAutoFit/>
          </a:bodyPr>
          <a:lstStyle/>
          <a:p>
            <a:pPr algn="just">
              <a:spcAft>
                <a:spcPts val="600"/>
              </a:spcAft>
            </a:pPr>
            <a:r>
              <a:rPr lang="en-US" sz="2600" smtClean="0">
                <a:latin typeface="Arial" pitchFamily="34" charset="0"/>
                <a:ea typeface="Arial-Rounded" pitchFamily="34" charset="0"/>
                <a:cs typeface="Arial" pitchFamily="34" charset="0"/>
              </a:rPr>
              <a:t>	Hổ là loài thú dữ ăn thịt, sống trong rừng. Lông hổ thường có màu vàng, pha những vằn đen. Răng sắc nhọn, mắt nhìn rõ mọi vật trong đêm tối. Bốn chân chắc khoẻ và có vuốt sắc. Đuôi dài và cứng như roi sắt. Hổ di chuyển nhanh, có thể nhảy xa và săn mồi rất giỏi. Hổ rất khoẻ và hung dữ.</a:t>
            </a:r>
          </a:p>
          <a:p>
            <a:pPr algn="just"/>
            <a:r>
              <a:rPr lang="en-US" sz="2600">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Hầu hết các con vật sống trong rừng đều sợ hổ. Vì vậy, hổ được xem là chúa tể rừng xanh.</a:t>
            </a:r>
          </a:p>
          <a:p>
            <a:pPr algn="r"/>
            <a:r>
              <a:rPr lang="en-US" sz="2600" smtClean="0">
                <a:latin typeface="Arial" pitchFamily="34" charset="0"/>
                <a:ea typeface="Arial-Rounded" pitchFamily="34" charset="0"/>
                <a:cs typeface="Arial" pitchFamily="34" charset="0"/>
              </a:rPr>
              <a:t>(Theo </a:t>
            </a:r>
            <a:r>
              <a:rPr lang="en-US" sz="2600" i="1" smtClean="0">
                <a:latin typeface="Arial" pitchFamily="34" charset="0"/>
                <a:ea typeface="Arial-Rounded" pitchFamily="34" charset="0"/>
                <a:cs typeface="Arial" pitchFamily="34" charset="0"/>
              </a:rPr>
              <a:t>Từ điển tranh về các con vật</a:t>
            </a:r>
            <a:r>
              <a:rPr lang="en-US" sz="2600" smtClean="0">
                <a:latin typeface="Arial" pitchFamily="34" charset="0"/>
                <a:ea typeface="Arial-Rounded" pitchFamily="34" charset="0"/>
                <a:cs typeface="Arial" pitchFamily="34" charset="0"/>
              </a:rPr>
              <a:t>)</a:t>
            </a:r>
            <a:endParaRPr lang="en-US" sz="2600">
              <a:latin typeface="Arial" pitchFamily="34" charset="0"/>
              <a:ea typeface="Arial-Rounded" pitchFamily="34" charset="0"/>
              <a:cs typeface="Arial" pitchFamily="34" charset="0"/>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569" y="16510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584614" y="372263"/>
            <a:ext cx="5947064"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Chú tể rừng xanh</a:t>
            </a:r>
            <a:endParaRPr lang="en-US" sz="2800" b="1">
              <a:latin typeface="Arial" pitchFamily="34" charset="0"/>
              <a:ea typeface="Arial-Rounded" pitchFamily="34" charset="0"/>
              <a:cs typeface="Arial" pitchFamily="34" charset="0"/>
            </a:endParaRPr>
          </a:p>
        </p:txBody>
      </p:sp>
      <p:sp>
        <p:nvSpPr>
          <p:cNvPr id="12" name="TextBox 11"/>
          <p:cNvSpPr txBox="1"/>
          <p:nvPr/>
        </p:nvSpPr>
        <p:spPr>
          <a:xfrm>
            <a:off x="166256" y="971550"/>
            <a:ext cx="8853054" cy="3770130"/>
          </a:xfrm>
          <a:prstGeom prst="rect">
            <a:avLst/>
          </a:prstGeom>
          <a:noFill/>
        </p:spPr>
        <p:txBody>
          <a:bodyPr wrap="square" lIns="91305" tIns="45654" rIns="91305" bIns="45654" rtlCol="0">
            <a:spAutoFit/>
          </a:bodyPr>
          <a:lstStyle/>
          <a:p>
            <a:pPr algn="just">
              <a:spcAft>
                <a:spcPts val="600"/>
              </a:spcAft>
            </a:pPr>
            <a:r>
              <a:rPr lang="en-US" sz="2600" smtClean="0">
                <a:latin typeface="Arial" pitchFamily="34" charset="0"/>
                <a:ea typeface="Arial-Rounded" pitchFamily="34" charset="0"/>
                <a:cs typeface="Arial" pitchFamily="34" charset="0"/>
              </a:rPr>
              <a:t>	Hổ là loài thú dữ ăn thịt, sống trong rừng. Lông hổ thường có màu vàng, pha những vằn đen. Răng sắc nhọn, mắt nhìn rõ mọi vật trong đêm tối. Bốn chân chắc khoẻ và có vuốt sắc. Đuôi dài và cứng như roi sắt. Hổ di chuyển nhanh, có thể nhảy xa và săn mồi rất giỏi. Hổ rất khoẻ và hung dữ.</a:t>
            </a:r>
          </a:p>
          <a:p>
            <a:pPr algn="just"/>
            <a:r>
              <a:rPr lang="en-US" sz="2600">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Hầu hết các con vật sống trong rừng đều sợ hổ. Vì vậy, hổ được xem là chúa tể rừng xanh.</a:t>
            </a:r>
          </a:p>
          <a:p>
            <a:pPr algn="r"/>
            <a:r>
              <a:rPr lang="en-US" sz="2600" smtClean="0">
                <a:latin typeface="Arial" pitchFamily="34" charset="0"/>
                <a:ea typeface="Arial-Rounded" pitchFamily="34" charset="0"/>
                <a:cs typeface="Arial" pitchFamily="34" charset="0"/>
              </a:rPr>
              <a:t>(Theo </a:t>
            </a:r>
            <a:r>
              <a:rPr lang="en-US" sz="2600" i="1" smtClean="0">
                <a:latin typeface="Arial" pitchFamily="34" charset="0"/>
                <a:ea typeface="Arial-Rounded" pitchFamily="34" charset="0"/>
                <a:cs typeface="Arial" pitchFamily="34" charset="0"/>
              </a:rPr>
              <a:t>Từ điển tranh về các con vật</a:t>
            </a:r>
            <a:r>
              <a:rPr lang="en-US" sz="2600" smtClean="0">
                <a:latin typeface="Arial" pitchFamily="34" charset="0"/>
                <a:ea typeface="Arial-Rounded" pitchFamily="34" charset="0"/>
                <a:cs typeface="Arial" pitchFamily="34" charset="0"/>
              </a:rPr>
              <a:t>)</a:t>
            </a:r>
            <a:endParaRPr lang="en-US" sz="2600">
              <a:latin typeface="Arial" pitchFamily="34" charset="0"/>
              <a:ea typeface="Arial-Rounded" pitchFamily="34" charset="0"/>
              <a:cs typeface="Arial" pitchFamily="34" charset="0"/>
            </a:endParaRPr>
          </a:p>
        </p:txBody>
      </p:sp>
      <p:cxnSp>
        <p:nvCxnSpPr>
          <p:cNvPr id="5" name="Straight Connector 4"/>
          <p:cNvCxnSpPr/>
          <p:nvPr/>
        </p:nvCxnSpPr>
        <p:spPr>
          <a:xfrm flipH="1">
            <a:off x="250494" y="1809750"/>
            <a:ext cx="109334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715107" y="2599593"/>
            <a:ext cx="65451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7408344" y="2592266"/>
            <a:ext cx="156153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2214787" y="2599593"/>
            <a:ext cx="68590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1352550"/>
            <a:ext cx="4800600" cy="3352800"/>
          </a:xfrm>
        </p:spPr>
        <p:txBody>
          <a:bodyPr>
            <a:normAutofit/>
          </a:bodyPr>
          <a:lstStyle/>
          <a:p>
            <a:pPr algn="l"/>
            <a:r>
              <a:rPr lang="en-US" smtClean="0">
                <a:latin typeface="Arial" pitchFamily="34" charset="0"/>
                <a:cs typeface="Arial" pitchFamily="34" charset="0"/>
              </a:rPr>
              <a:t>thường		</a:t>
            </a:r>
            <a:br>
              <a:rPr lang="en-US" smtClean="0">
                <a:latin typeface="Arial" pitchFamily="34" charset="0"/>
                <a:cs typeface="Arial" pitchFamily="34" charset="0"/>
              </a:rPr>
            </a:br>
            <a:r>
              <a:rPr lang="en-US" smtClean="0">
                <a:latin typeface="Arial" pitchFamily="34" charset="0"/>
                <a:cs typeface="Arial" pitchFamily="34" charset="0"/>
              </a:rPr>
              <a:t>vuốt		</a:t>
            </a:r>
            <a:br>
              <a:rPr lang="en-US" smtClean="0">
                <a:latin typeface="Arial" pitchFamily="34" charset="0"/>
                <a:cs typeface="Arial" pitchFamily="34" charset="0"/>
              </a:rPr>
            </a:br>
            <a:r>
              <a:rPr lang="en-US" smtClean="0">
                <a:latin typeface="Arial" pitchFamily="34" charset="0"/>
                <a:cs typeface="Arial" pitchFamily="34" charset="0"/>
              </a:rPr>
              <a:t>đuôi</a:t>
            </a:r>
            <a:br>
              <a:rPr lang="en-US" smtClean="0">
                <a:latin typeface="Arial" pitchFamily="34" charset="0"/>
                <a:cs typeface="Arial" pitchFamily="34" charset="0"/>
              </a:rPr>
            </a:br>
            <a:r>
              <a:rPr lang="en-US" smtClean="0">
                <a:latin typeface="Arial" pitchFamily="34" charset="0"/>
                <a:cs typeface="Arial" pitchFamily="34" charset="0"/>
              </a:rPr>
              <a:t>di chuyển		</a:t>
            </a:r>
            <a:endParaRPr lang="en-US">
              <a:latin typeface="Arial" pitchFamily="34" charset="0"/>
              <a:cs typeface="Arial" pitchFamily="34" charset="0"/>
            </a:endParaRPr>
          </a:p>
        </p:txBody>
      </p:sp>
      <p:sp>
        <p:nvSpPr>
          <p:cNvPr id="3" name="Title 1"/>
          <p:cNvSpPr txBox="1">
            <a:spLocks/>
          </p:cNvSpPr>
          <p:nvPr/>
        </p:nvSpPr>
        <p:spPr>
          <a:xfrm>
            <a:off x="2021114" y="0"/>
            <a:ext cx="4419600" cy="1676400"/>
          </a:xfrm>
          <a:prstGeom prst="rect">
            <a:avLst/>
          </a:prstGeom>
        </p:spPr>
        <p:txBody>
          <a:bodyPr vert="horz" lIns="91305" tIns="45654" rIns="91305" bIns="45654"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r>
              <a:rPr lang="en-US" b="1" smtClean="0">
                <a:latin typeface="Arial" pitchFamily="34" charset="0"/>
                <a:cs typeface="Arial" pitchFamily="34" charset="0"/>
              </a:rPr>
              <a:t>Luyện đọc</a:t>
            </a:r>
            <a:endParaRPr lang="en-US" b="1">
              <a:latin typeface="Arial" pitchFamily="34" charset="0"/>
              <a:cs typeface="Arial" pitchFamily="34" charset="0"/>
            </a:endParaRPr>
          </a:p>
        </p:txBody>
      </p:sp>
    </p:spTree>
    <p:extLst>
      <p:ext uri="{BB962C8B-B14F-4D97-AF65-F5344CB8AC3E}">
        <p14:creationId xmlns:p14="http://schemas.microsoft.com/office/powerpoint/2010/main" val="40382457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584614" y="372263"/>
            <a:ext cx="5947064"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Chú tể rừng xanh</a:t>
            </a:r>
            <a:endParaRPr lang="en-US" sz="2800" b="1">
              <a:latin typeface="Arial" pitchFamily="34" charset="0"/>
              <a:ea typeface="Arial-Rounded" pitchFamily="34" charset="0"/>
              <a:cs typeface="Arial" pitchFamily="34" charset="0"/>
            </a:endParaRPr>
          </a:p>
        </p:txBody>
      </p:sp>
      <p:sp>
        <p:nvSpPr>
          <p:cNvPr id="12" name="TextBox 11"/>
          <p:cNvSpPr txBox="1"/>
          <p:nvPr/>
        </p:nvSpPr>
        <p:spPr>
          <a:xfrm>
            <a:off x="166256" y="971550"/>
            <a:ext cx="8853054" cy="3770130"/>
          </a:xfrm>
          <a:prstGeom prst="rect">
            <a:avLst/>
          </a:prstGeom>
          <a:noFill/>
        </p:spPr>
        <p:txBody>
          <a:bodyPr wrap="square" lIns="91305" tIns="45654" rIns="91305" bIns="45654" rtlCol="0">
            <a:spAutoFit/>
          </a:bodyPr>
          <a:lstStyle/>
          <a:p>
            <a:pPr algn="just">
              <a:spcAft>
                <a:spcPts val="600"/>
              </a:spcAft>
            </a:pPr>
            <a:r>
              <a:rPr lang="en-US" sz="2600" smtClean="0">
                <a:latin typeface="Arial" pitchFamily="34" charset="0"/>
                <a:ea typeface="Arial-Rounded" pitchFamily="34" charset="0"/>
                <a:cs typeface="Arial" pitchFamily="34" charset="0"/>
              </a:rPr>
              <a:t>	Hổ là loài thú dữ ăn thịt, sống trong rừng. Lông hổ thường có màu vàng, pha những vằn đen. Răng sắc nhọn, mắt nhìn rõ mọi vật trong đêm tối. Bốn chân chắc khoẻ và có vuốt sắc. Đuôi dài và cứng như roi sắt. Hổ di chuyển nhanh, có thể nhảy xa và săn mồi rất giỏi. Hổ rất khoẻ và hung dữ.</a:t>
            </a:r>
          </a:p>
          <a:p>
            <a:pPr algn="just"/>
            <a:r>
              <a:rPr lang="en-US" sz="2600">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Hầu hết các con vật sống trong rừng đều sợ hổ. Vì vậy, hổ được xem là chúa tể rừng xanh.</a:t>
            </a:r>
          </a:p>
          <a:p>
            <a:pPr algn="r"/>
            <a:r>
              <a:rPr lang="en-US" sz="2600" smtClean="0">
                <a:latin typeface="Arial" pitchFamily="34" charset="0"/>
                <a:ea typeface="Arial-Rounded" pitchFamily="34" charset="0"/>
                <a:cs typeface="Arial" pitchFamily="34" charset="0"/>
              </a:rPr>
              <a:t>(Theo </a:t>
            </a:r>
            <a:r>
              <a:rPr lang="en-US" sz="2600" i="1" smtClean="0">
                <a:latin typeface="Arial" pitchFamily="34" charset="0"/>
                <a:ea typeface="Arial-Rounded" pitchFamily="34" charset="0"/>
                <a:cs typeface="Arial" pitchFamily="34" charset="0"/>
              </a:rPr>
              <a:t>Từ điển tranh về các con vật</a:t>
            </a:r>
            <a:r>
              <a:rPr lang="en-US" sz="2600" smtClean="0">
                <a:latin typeface="Arial" pitchFamily="34" charset="0"/>
                <a:ea typeface="Arial-Rounded" pitchFamily="34" charset="0"/>
                <a:cs typeface="Arial" pitchFamily="34" charset="0"/>
              </a:rPr>
              <a:t>)</a:t>
            </a:r>
            <a:endParaRPr lang="en-US" sz="2600">
              <a:latin typeface="Arial" pitchFamily="34" charset="0"/>
              <a:ea typeface="Arial-Rounded" pitchFamily="34" charset="0"/>
              <a:cs typeface="Arial" pitchFamily="34" charset="0"/>
            </a:endParaRPr>
          </a:p>
        </p:txBody>
      </p:sp>
      <p:sp>
        <p:nvSpPr>
          <p:cNvPr id="15" name="TextBox 14"/>
          <p:cNvSpPr txBox="1"/>
          <p:nvPr/>
        </p:nvSpPr>
        <p:spPr>
          <a:xfrm>
            <a:off x="164123" y="972960"/>
            <a:ext cx="8853054" cy="3770130"/>
          </a:xfrm>
          <a:prstGeom prst="rect">
            <a:avLst/>
          </a:prstGeom>
          <a:solidFill>
            <a:schemeClr val="bg1"/>
          </a:solidFill>
        </p:spPr>
        <p:txBody>
          <a:bodyPr wrap="square" lIns="91305" tIns="45654" rIns="91305" bIns="45654" rtlCol="0">
            <a:spAutoFit/>
          </a:bodyPr>
          <a:lstStyle/>
          <a:p>
            <a:pPr algn="just">
              <a:spcAft>
                <a:spcPts val="600"/>
              </a:spcAft>
            </a:pPr>
            <a:r>
              <a:rPr lang="en-US" sz="2600" smtClean="0">
                <a:latin typeface="Arial" pitchFamily="34" charset="0"/>
                <a:ea typeface="Arial-Rounded" pitchFamily="34" charset="0"/>
                <a:cs typeface="Arial" pitchFamily="34" charset="0"/>
              </a:rPr>
              <a:t>	Hổ là loài thú dữ ăn thịt, sống trong rừng. </a:t>
            </a:r>
            <a:r>
              <a:rPr lang="en-US" sz="2600" b="1" smtClean="0">
                <a:solidFill>
                  <a:srgbClr val="FF0000"/>
                </a:solidFill>
                <a:latin typeface="Arial" pitchFamily="34" charset="0"/>
                <a:ea typeface="Arial-Rounded" pitchFamily="34" charset="0"/>
                <a:cs typeface="Arial" pitchFamily="34" charset="0"/>
              </a:rPr>
              <a:t>//</a:t>
            </a:r>
            <a:r>
              <a:rPr lang="en-US" sz="2600" smtClean="0">
                <a:latin typeface="Arial" pitchFamily="34" charset="0"/>
                <a:ea typeface="Arial-Rounded" pitchFamily="34" charset="0"/>
                <a:cs typeface="Arial" pitchFamily="34" charset="0"/>
              </a:rPr>
              <a:t> Lông hổ thường có màu vàng, pha những vằn đen.</a:t>
            </a:r>
            <a:r>
              <a:rPr lang="en-US" sz="2600" b="1">
                <a:solidFill>
                  <a:srgbClr val="FF0000"/>
                </a:solidFill>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 Răng sắc nhọn, mắt nhìn rõ mọi vật trong đêm tối.</a:t>
            </a:r>
            <a:r>
              <a:rPr lang="en-US" sz="2600" b="1">
                <a:solidFill>
                  <a:srgbClr val="FF0000"/>
                </a:solidFill>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 Bốn chân chắc khoẻ và có vuốt sắc. </a:t>
            </a:r>
            <a:r>
              <a:rPr lang="en-US" sz="2600" b="1">
                <a:solidFill>
                  <a:srgbClr val="FF0000"/>
                </a:solidFill>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Đuôi dài và cứng như roi sắt.</a:t>
            </a:r>
            <a:r>
              <a:rPr lang="en-US" sz="2600" b="1">
                <a:solidFill>
                  <a:srgbClr val="FF0000"/>
                </a:solidFill>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 Hổ di chuyển nhanh, có thể nhảy xa và săn mồi rất giỏi.</a:t>
            </a:r>
            <a:r>
              <a:rPr lang="en-US" sz="2600" b="1">
                <a:solidFill>
                  <a:srgbClr val="FF0000"/>
                </a:solidFill>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 Hổ rất khoẻ và hung dữ.</a:t>
            </a:r>
            <a:r>
              <a:rPr lang="en-US" sz="2600" b="1">
                <a:solidFill>
                  <a:srgbClr val="FF0000"/>
                </a:solidFill>
                <a:latin typeface="Arial" pitchFamily="34" charset="0"/>
                <a:ea typeface="Arial-Rounded" pitchFamily="34" charset="0"/>
                <a:cs typeface="Arial" pitchFamily="34" charset="0"/>
              </a:rPr>
              <a:t> //</a:t>
            </a:r>
            <a:endParaRPr lang="en-US" sz="2600" smtClean="0">
              <a:latin typeface="Arial" pitchFamily="34" charset="0"/>
              <a:ea typeface="Arial-Rounded" pitchFamily="34" charset="0"/>
              <a:cs typeface="Arial" pitchFamily="34" charset="0"/>
            </a:endParaRPr>
          </a:p>
          <a:p>
            <a:pPr algn="just"/>
            <a:r>
              <a:rPr lang="en-US" sz="2600">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Hầu hết các con vật sống trong rừng đều sợ hổ.</a:t>
            </a:r>
            <a:r>
              <a:rPr lang="en-US" sz="2600" b="1">
                <a:solidFill>
                  <a:srgbClr val="FF0000"/>
                </a:solidFill>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 Vì vậy, hổ được xem là chúa tể rừng xanh.</a:t>
            </a:r>
            <a:r>
              <a:rPr lang="en-US" sz="2600" b="1">
                <a:solidFill>
                  <a:srgbClr val="FF0000"/>
                </a:solidFill>
                <a:latin typeface="Arial" pitchFamily="34" charset="0"/>
                <a:ea typeface="Arial-Rounded" pitchFamily="34" charset="0"/>
                <a:cs typeface="Arial" pitchFamily="34" charset="0"/>
              </a:rPr>
              <a:t> //</a:t>
            </a:r>
            <a:endParaRPr lang="en-US" sz="2600" smtClean="0">
              <a:latin typeface="Arial" pitchFamily="34" charset="0"/>
              <a:ea typeface="Arial-Rounded" pitchFamily="34" charset="0"/>
              <a:cs typeface="Arial" pitchFamily="34" charset="0"/>
            </a:endParaRPr>
          </a:p>
          <a:p>
            <a:pPr algn="r"/>
            <a:r>
              <a:rPr lang="en-US" sz="2600" smtClean="0">
                <a:latin typeface="Arial" pitchFamily="34" charset="0"/>
                <a:ea typeface="Arial-Rounded" pitchFamily="34" charset="0"/>
                <a:cs typeface="Arial" pitchFamily="34" charset="0"/>
              </a:rPr>
              <a:t>(Theo </a:t>
            </a:r>
            <a:r>
              <a:rPr lang="en-US" sz="2600" i="1" smtClean="0">
                <a:latin typeface="Arial" pitchFamily="34" charset="0"/>
                <a:ea typeface="Arial-Rounded" pitchFamily="34" charset="0"/>
                <a:cs typeface="Arial" pitchFamily="34" charset="0"/>
              </a:rPr>
              <a:t>Từ điển tranh về các con vật</a:t>
            </a:r>
            <a:r>
              <a:rPr lang="en-US" sz="2600" smtClean="0">
                <a:latin typeface="Arial" pitchFamily="34" charset="0"/>
                <a:ea typeface="Arial-Rounded" pitchFamily="34" charset="0"/>
                <a:cs typeface="Arial" pitchFamily="34" charset="0"/>
              </a:rPr>
              <a:t>)</a:t>
            </a:r>
            <a:endParaRPr lang="en-US" sz="26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990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9800" y="466150"/>
            <a:ext cx="4419600" cy="584654"/>
          </a:xfrm>
          <a:prstGeom prst="rect">
            <a:avLst/>
          </a:prstGeom>
          <a:solidFill>
            <a:srgbClr val="D2ECB6"/>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Luyện đọc câu dài:</a:t>
            </a:r>
          </a:p>
        </p:txBody>
      </p:sp>
      <p:sp>
        <p:nvSpPr>
          <p:cNvPr id="4" name="TextBox 3"/>
          <p:cNvSpPr txBox="1"/>
          <p:nvPr/>
        </p:nvSpPr>
        <p:spPr>
          <a:xfrm>
            <a:off x="431740" y="1733552"/>
            <a:ext cx="8407461" cy="1569539"/>
          </a:xfrm>
          <a:prstGeom prst="rect">
            <a:avLst/>
          </a:prstGeom>
          <a:noFill/>
        </p:spPr>
        <p:txBody>
          <a:bodyPr wrap="square" lIns="91318" tIns="45660" rIns="91318" bIns="45660" rtlCol="0">
            <a:spAutoFit/>
          </a:bodyPr>
          <a:lstStyle/>
          <a:p>
            <a:pPr algn="just"/>
            <a:r>
              <a:rPr lang="en-US" sz="3200" smtClean="0">
                <a:latin typeface="Arial" pitchFamily="34" charset="0"/>
                <a:ea typeface="Arial-Rounded" pitchFamily="34" charset="0"/>
                <a:cs typeface="Arial" pitchFamily="34" charset="0"/>
              </a:rPr>
              <a:t>	Hổ </a:t>
            </a:r>
            <a:r>
              <a:rPr lang="en-US" sz="3200">
                <a:latin typeface="Arial" pitchFamily="34" charset="0"/>
                <a:ea typeface="Arial-Rounded" pitchFamily="34" charset="0"/>
                <a:cs typeface="Arial" pitchFamily="34" charset="0"/>
              </a:rPr>
              <a:t>là loài </a:t>
            </a:r>
            <a:r>
              <a:rPr lang="en-US" sz="3200" b="1">
                <a:latin typeface="Arial" pitchFamily="34" charset="0"/>
                <a:ea typeface="Arial-Rounded" pitchFamily="34" charset="0"/>
                <a:cs typeface="Arial" pitchFamily="34" charset="0"/>
              </a:rPr>
              <a:t>thú dữ ăn thịt</a:t>
            </a:r>
            <a:r>
              <a:rPr lang="en-US" sz="3200">
                <a:latin typeface="Arial" pitchFamily="34" charset="0"/>
                <a:ea typeface="Arial-Rounded" pitchFamily="34" charset="0"/>
                <a:cs typeface="Arial" pitchFamily="34" charset="0"/>
              </a:rPr>
              <a:t>, sống trong rừng. Lông hổ thường có màu vàng, pha những vằn đen.</a:t>
            </a:r>
          </a:p>
        </p:txBody>
      </p:sp>
      <p:cxnSp>
        <p:nvCxnSpPr>
          <p:cNvPr id="5" name="Straight Connector 4"/>
          <p:cNvCxnSpPr/>
          <p:nvPr/>
        </p:nvCxnSpPr>
        <p:spPr>
          <a:xfrm flipH="1">
            <a:off x="6610350" y="1839437"/>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3429000" y="2796326"/>
            <a:ext cx="98712" cy="435617"/>
            <a:chOff x="2590800" y="2272159"/>
            <a:chExt cx="98712" cy="435617"/>
          </a:xfrm>
        </p:grpSpPr>
        <p:cxnSp>
          <p:nvCxnSpPr>
            <p:cNvPr id="8" name="Straight Connector 7"/>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9" name="Straight Connector 8"/>
          <p:cNvCxnSpPr/>
          <p:nvPr/>
        </p:nvCxnSpPr>
        <p:spPr>
          <a:xfrm flipH="1">
            <a:off x="7848600" y="2334942"/>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1524000" y="2324551"/>
            <a:ext cx="98712" cy="435617"/>
            <a:chOff x="2590800" y="2272159"/>
            <a:chExt cx="98712" cy="435617"/>
          </a:xfrm>
        </p:grpSpPr>
        <p:cxnSp>
          <p:nvCxnSpPr>
            <p:cNvPr id="11" name="Straight Connector 10"/>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4950" y="608893"/>
            <a:ext cx="527050" cy="2724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7610" y="3181351"/>
            <a:ext cx="52705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17475" y="2070528"/>
            <a:ext cx="381000" cy="400110"/>
          </a:xfrm>
          <a:prstGeom prst="rect">
            <a:avLst/>
          </a:prstGeom>
          <a:noFill/>
        </p:spPr>
        <p:txBody>
          <a:bodyPr wrap="square" rtlCol="0">
            <a:spAutoFit/>
          </a:bodyPr>
          <a:lstStyle/>
          <a:p>
            <a:pPr algn="ctr"/>
            <a:r>
              <a:rPr lang="en-US" sz="2000" b="1" smtClean="0">
                <a:latin typeface="Arial" pitchFamily="34" charset="0"/>
                <a:cs typeface="Arial" pitchFamily="34" charset="0"/>
              </a:rPr>
              <a:t>1</a:t>
            </a:r>
            <a:endParaRPr lang="en-US" sz="2000" b="1">
              <a:latin typeface="Arial" pitchFamily="34" charset="0"/>
              <a:cs typeface="Arial" pitchFamily="34" charset="0"/>
            </a:endParaRPr>
          </a:p>
        </p:txBody>
      </p:sp>
      <p:sp>
        <p:nvSpPr>
          <p:cNvPr id="14" name="TextBox 13"/>
          <p:cNvSpPr txBox="1"/>
          <p:nvPr/>
        </p:nvSpPr>
        <p:spPr>
          <a:xfrm>
            <a:off x="117475" y="3559204"/>
            <a:ext cx="381000" cy="400110"/>
          </a:xfrm>
          <a:prstGeom prst="rect">
            <a:avLst/>
          </a:prstGeom>
          <a:noFill/>
        </p:spPr>
        <p:txBody>
          <a:bodyPr wrap="square" rtlCol="0">
            <a:spAutoFit/>
          </a:bodyPr>
          <a:lstStyle/>
          <a:p>
            <a:pPr algn="ctr"/>
            <a:r>
              <a:rPr lang="en-US" sz="2000" b="1" smtClean="0">
                <a:latin typeface="Arial" pitchFamily="34" charset="0"/>
                <a:cs typeface="Arial" pitchFamily="34" charset="0"/>
              </a:rPr>
              <a:t>2</a:t>
            </a:r>
            <a:endParaRPr lang="en-US" sz="2000" b="1">
              <a:latin typeface="Arial" pitchFamily="34" charset="0"/>
              <a:cs typeface="Arial" pitchFamily="34" charset="0"/>
            </a:endParaRPr>
          </a:p>
        </p:txBody>
      </p:sp>
      <p:sp>
        <p:nvSpPr>
          <p:cNvPr id="9" name="TextBox 8"/>
          <p:cNvSpPr txBox="1"/>
          <p:nvPr/>
        </p:nvSpPr>
        <p:spPr>
          <a:xfrm>
            <a:off x="1893096" y="372263"/>
            <a:ext cx="5638582"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Chú tể rừng xanh</a:t>
            </a:r>
            <a:endParaRPr lang="en-US" sz="2800" b="1">
              <a:latin typeface="Arial" pitchFamily="34" charset="0"/>
              <a:ea typeface="Arial-Rounded" pitchFamily="34" charset="0"/>
              <a:cs typeface="Arial" pitchFamily="34" charset="0"/>
            </a:endParaRPr>
          </a:p>
        </p:txBody>
      </p:sp>
      <p:sp>
        <p:nvSpPr>
          <p:cNvPr id="10" name="TextBox 9"/>
          <p:cNvSpPr txBox="1"/>
          <p:nvPr/>
        </p:nvSpPr>
        <p:spPr>
          <a:xfrm>
            <a:off x="625474" y="971550"/>
            <a:ext cx="8393835" cy="3770130"/>
          </a:xfrm>
          <a:prstGeom prst="rect">
            <a:avLst/>
          </a:prstGeom>
          <a:noFill/>
        </p:spPr>
        <p:txBody>
          <a:bodyPr wrap="square" lIns="91305" tIns="45654" rIns="91305" bIns="45654" rtlCol="0">
            <a:spAutoFit/>
          </a:bodyPr>
          <a:lstStyle/>
          <a:p>
            <a:pPr algn="just">
              <a:spcAft>
                <a:spcPts val="600"/>
              </a:spcAft>
            </a:pPr>
            <a:r>
              <a:rPr lang="en-US" sz="2600" smtClean="0">
                <a:latin typeface="Arial" pitchFamily="34" charset="0"/>
                <a:ea typeface="Arial-Rounded" pitchFamily="34" charset="0"/>
                <a:cs typeface="Arial" pitchFamily="34" charset="0"/>
              </a:rPr>
              <a:t>	Hổ là loài thú dữ ăn thịt, sống trong rừng. Lông hổ thường có màu vàng, pha những vằn đen. Răng sắc nhọn, mắt nhìn rõ mọi vật trong đêm tối. Bốn chân chắc khoẻ và có vuốt sắc. Đuôi dài và cứng như roi sắt. Hổ di chuyển nhanh, có thể nhảy xa và săn mồi rất giỏi. Hổ rất khoẻ và hung dữ.</a:t>
            </a:r>
          </a:p>
          <a:p>
            <a:pPr algn="just"/>
            <a:r>
              <a:rPr lang="en-US" sz="2600">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Hầu hết các con vật sống trong rừng đều sợ hổ. Vì vậy, hổ được xem là chúa tể rừng xanh.</a:t>
            </a:r>
          </a:p>
          <a:p>
            <a:pPr algn="r"/>
            <a:r>
              <a:rPr lang="en-US" sz="2600" smtClean="0">
                <a:latin typeface="Arial" pitchFamily="34" charset="0"/>
                <a:ea typeface="Arial-Rounded" pitchFamily="34" charset="0"/>
                <a:cs typeface="Arial" pitchFamily="34" charset="0"/>
              </a:rPr>
              <a:t>(Theo </a:t>
            </a:r>
            <a:r>
              <a:rPr lang="en-US" sz="2600" i="1" smtClean="0">
                <a:latin typeface="Arial" pitchFamily="34" charset="0"/>
                <a:ea typeface="Arial-Rounded" pitchFamily="34" charset="0"/>
                <a:cs typeface="Arial" pitchFamily="34" charset="0"/>
              </a:rPr>
              <a:t>Từ điển tranh về các con vật</a:t>
            </a:r>
            <a:r>
              <a:rPr lang="en-US" sz="2600" smtClean="0">
                <a:latin typeface="Arial" pitchFamily="34" charset="0"/>
                <a:ea typeface="Arial-Rounded" pitchFamily="34" charset="0"/>
                <a:cs typeface="Arial" pitchFamily="34" charset="0"/>
              </a:rPr>
              <a:t>)</a:t>
            </a:r>
            <a:endParaRPr lang="en-US" sz="26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1332</TotalTime>
  <Words>383</Words>
  <Application>Microsoft Office PowerPoint</Application>
  <PresentationFormat>On-screen Show (16:9)</PresentationFormat>
  <Paragraphs>89</Paragraphs>
  <Slides>19</Slides>
  <Notes>9</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Arial Rounded MT Bold</vt:lpstr>
      <vt:lpstr>Arial-Rounded</vt:lpstr>
      <vt:lpstr>Calibri</vt:lpstr>
      <vt:lpstr>HP001 4 hàng</vt:lpstr>
      <vt:lpstr>Times New Roman</vt:lpstr>
      <vt:lpstr>Office Theme</vt:lpstr>
      <vt:lpstr>PowerPoint Presentation</vt:lpstr>
      <vt:lpstr>PowerPoint Presentation</vt:lpstr>
      <vt:lpstr>PowerPoint Presentation</vt:lpstr>
      <vt:lpstr>PowerPoint Presentation</vt:lpstr>
      <vt:lpstr>PowerPoint Presentation</vt:lpstr>
      <vt:lpstr>thường   vuốt   đuôi di chuyển  </vt:lpstr>
      <vt:lpstr>PowerPoint Presentation</vt:lpstr>
      <vt:lpstr>PowerPoint Presentation</vt:lpstr>
      <vt:lpstr>PowerPoint Presentation</vt:lpstr>
      <vt:lpstr>Giải nghĩa từ khó:</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VA</cp:lastModifiedBy>
  <cp:revision>248</cp:revision>
  <dcterms:created xsi:type="dcterms:W3CDTF">2020-12-08T15:48:47Z</dcterms:created>
  <dcterms:modified xsi:type="dcterms:W3CDTF">2023-06-02T17:00:56Z</dcterms:modified>
</cp:coreProperties>
</file>