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16" r:id="rId2"/>
    <p:sldId id="307" r:id="rId3"/>
    <p:sldId id="317" r:id="rId4"/>
    <p:sldId id="318" r:id="rId5"/>
    <p:sldId id="322" r:id="rId6"/>
    <p:sldId id="321" r:id="rId7"/>
    <p:sldId id="288" r:id="rId8"/>
    <p:sldId id="306" r:id="rId9"/>
    <p:sldId id="304" r:id="rId10"/>
    <p:sldId id="325" r:id="rId11"/>
    <p:sldId id="331" r:id="rId12"/>
    <p:sldId id="298" r:id="rId13"/>
    <p:sldId id="300" r:id="rId14"/>
    <p:sldId id="326" r:id="rId15"/>
    <p:sldId id="329" r:id="rId16"/>
    <p:sldId id="262" r:id="rId17"/>
    <p:sldId id="305" r:id="rId18"/>
    <p:sldId id="303" r:id="rId19"/>
    <p:sldId id="330" r:id="rId20"/>
    <p:sldId id="292" r:id="rId21"/>
    <p:sldId id="29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98E2DBF-8C0D-43F8-A1F2-53E8F4D2CDF1}">
          <p14:sldIdLst>
            <p14:sldId id="316"/>
            <p14:sldId id="307"/>
            <p14:sldId id="317"/>
            <p14:sldId id="318"/>
            <p14:sldId id="322"/>
            <p14:sldId id="321"/>
            <p14:sldId id="288"/>
            <p14:sldId id="306"/>
            <p14:sldId id="304"/>
            <p14:sldId id="325"/>
            <p14:sldId id="331"/>
            <p14:sldId id="298"/>
          </p14:sldIdLst>
        </p14:section>
        <p14:section name="Untitled Section" id="{D889BFC8-6E64-4AA8-9BBA-4BCEC1E417DF}">
          <p14:sldIdLst>
            <p14:sldId id="300"/>
            <p14:sldId id="326"/>
            <p14:sldId id="329"/>
            <p14:sldId id="262"/>
            <p14:sldId id="305"/>
            <p14:sldId id="303"/>
            <p14:sldId id="330"/>
            <p14:sldId id="292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213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9" autoAdjust="0"/>
    <p:restoredTop sz="94660"/>
  </p:normalViewPr>
  <p:slideViewPr>
    <p:cSldViewPr>
      <p:cViewPr varScale="1">
        <p:scale>
          <a:sx n="69" d="100"/>
          <a:sy n="69" d="100"/>
        </p:scale>
        <p:origin x="52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333CA-625E-44BB-9823-B670085EB766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5D5C9-4F4D-4F52-80CB-4408BA44E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4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5D5C9-4F4D-4F52-80CB-4408BA44E2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97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432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13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61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30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491606"/>
            <a:ext cx="7400615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855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92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62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37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1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78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50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50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87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CB850-4F5D-4C6B-88CA-104DDEA230C3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8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4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2.png"/><Relationship Id="rId5" Type="http://schemas.openxmlformats.org/officeDocument/2006/relationships/audio" Target="../media/audio4.wav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4.JP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90" y="2133600"/>
            <a:ext cx="3530290" cy="3530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135106" y="3693849"/>
            <a:ext cx="2475493" cy="2924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813" y="2971800"/>
            <a:ext cx="3443166" cy="3443166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505334" y="357403"/>
            <a:ext cx="8638666" cy="1477325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algn="ctr" defTabSz="684831"/>
            <a:r>
              <a:rPr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</a:t>
            </a:r>
            <a:r>
              <a:rPr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 các </a:t>
            </a:r>
            <a:r>
              <a:rPr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endParaRPr lang="en-US" sz="45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4831"/>
            <a:r>
              <a:rPr 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</a:t>
            </a:r>
            <a:r>
              <a:rPr lang="en-US" sz="45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giờ học môn </a:t>
            </a:r>
            <a:r>
              <a:rPr lang="en-US" sz="45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r>
              <a:rPr 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Lớp 1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22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6" t="32143" r="53070" b="53572"/>
          <a:stretch/>
        </p:blipFill>
        <p:spPr>
          <a:xfrm>
            <a:off x="457200" y="1371600"/>
            <a:ext cx="2514600" cy="2895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3" name="Rectangle 2"/>
          <p:cNvSpPr/>
          <p:nvPr/>
        </p:nvSpPr>
        <p:spPr>
          <a:xfrm>
            <a:off x="4114800" y="1371600"/>
            <a:ext cx="2133600" cy="28956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155" y="-762000"/>
            <a:ext cx="2852845" cy="47961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484954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08902" y="4849548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1714" y="4833232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96016" y="4816916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3793" y="48006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9200" y="5680544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92816" y="5713768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96016" y="5647913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43793" y="563159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26327" y="5722203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64327" y="4884003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6" name="Right Brace 15"/>
          <p:cNvSpPr/>
          <p:nvPr/>
        </p:nvSpPr>
        <p:spPr>
          <a:xfrm>
            <a:off x="5067534" y="4728045"/>
            <a:ext cx="381000" cy="187236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480065" y="5187195"/>
            <a:ext cx="4107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+ 0 = 0 + 6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30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0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155" y="-762000"/>
            <a:ext cx="2852845" cy="47961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484954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08902" y="4849548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1714" y="4833232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96016" y="4816916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3793" y="48006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9200" y="5680544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92816" y="5713768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96016" y="5647913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43793" y="563159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26327" y="5722203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64327" y="4884003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6" name="Right Brace 15"/>
          <p:cNvSpPr/>
          <p:nvPr/>
        </p:nvSpPr>
        <p:spPr>
          <a:xfrm>
            <a:off x="5067534" y="4728045"/>
            <a:ext cx="381000" cy="187236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480065" y="5187195"/>
            <a:ext cx="4107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+ 0 = 0 + 6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992" y="1184334"/>
            <a:ext cx="67960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u="sng" dirty="0" smtClean="0">
                <a:solidFill>
                  <a:srgbClr val="FF0000"/>
                </a:solidFill>
                <a:latin typeface="+mj-lt"/>
              </a:rPr>
              <a:t>Ghi nhớ: </a:t>
            </a:r>
            <a:r>
              <a:rPr lang="en-US" sz="2800" dirty="0" smtClean="0">
                <a:solidFill>
                  <a:srgbClr val="002060"/>
                </a:solidFill>
                <a:latin typeface="+mj-lt"/>
              </a:rPr>
              <a:t>một số cộn</a:t>
            </a:r>
            <a:r>
              <a:rPr lang="en-US" sz="2600" dirty="0">
                <a:solidFill>
                  <a:srgbClr val="002060"/>
                </a:solidFill>
                <a:latin typeface=".VnAvant" panose="020B7200000000000000" pitchFamily="34" charset="0"/>
              </a:rPr>
              <a:t>g</a:t>
            </a:r>
            <a:r>
              <a:rPr lang="en-US" sz="2800" dirty="0" smtClean="0">
                <a:solidFill>
                  <a:srgbClr val="002060"/>
                </a:solidFill>
                <a:latin typeface="+mj-lt"/>
              </a:rPr>
              <a:t> với 0 bằn</a:t>
            </a:r>
            <a:r>
              <a:rPr lang="en-US" sz="26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g</a:t>
            </a:r>
            <a:r>
              <a:rPr lang="en-US" sz="26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+mj-lt"/>
              </a:rPr>
              <a:t>chính số đó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+mj-lt"/>
              </a:rPr>
              <a:t>               0 cộn</a:t>
            </a:r>
            <a:r>
              <a:rPr lang="en-US" sz="2600" dirty="0">
                <a:solidFill>
                  <a:srgbClr val="002060"/>
                </a:solidFill>
                <a:latin typeface=".VnAvant" panose="020B7200000000000000" pitchFamily="34" charset="0"/>
              </a:rPr>
              <a:t>g</a:t>
            </a:r>
            <a:r>
              <a:rPr lang="en-US" sz="26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+mj-lt"/>
              </a:rPr>
              <a:t>với một số bằn</a:t>
            </a:r>
            <a:r>
              <a:rPr lang="en-US" sz="2600" dirty="0">
                <a:solidFill>
                  <a:srgbClr val="002060"/>
                </a:solidFill>
                <a:latin typeface=".VnAvant" panose="020B7200000000000000" pitchFamily="34" charset="0"/>
              </a:rPr>
              <a:t>g</a:t>
            </a:r>
            <a:r>
              <a:rPr lang="en-US" sz="2800" dirty="0" smtClean="0">
                <a:solidFill>
                  <a:srgbClr val="002060"/>
                </a:solidFill>
                <a:latin typeface="+mj-lt"/>
              </a:rPr>
              <a:t> chính số đó</a:t>
            </a:r>
            <a:endParaRPr lang="vi-VN" sz="2800" dirty="0">
              <a:solidFill>
                <a:srgbClr val="00206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750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0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0" y="4175"/>
            <a:ext cx="3886200" cy="13483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42" r="76970" b="15909"/>
          <a:stretch/>
        </p:blipFill>
        <p:spPr>
          <a:xfrm>
            <a:off x="346075" y="1352512"/>
            <a:ext cx="2854325" cy="8572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0350" y="2534968"/>
            <a:ext cx="202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0 + 4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599" y="3373168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3 + 1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349" y="4211368"/>
            <a:ext cx="2025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2 + 2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2150" y="2458768"/>
            <a:ext cx="202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2</a:t>
            </a:r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+ 3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0399" y="3296968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0</a:t>
            </a:r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+ 5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2149" y="4135168"/>
            <a:ext cx="2025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1</a:t>
            </a:r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+ 4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80150" y="2458768"/>
            <a:ext cx="202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3 + 3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8399" y="3296968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4 + 2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58027" y="4098946"/>
            <a:ext cx="2524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6 + </a:t>
            </a:r>
            <a:r>
              <a:rPr lang="en-US" sz="40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0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23209" y="2502958"/>
            <a:ext cx="1337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 </a:t>
            </a:r>
            <a:r>
              <a:rPr lang="en-US" sz="4000" dirty="0" smtClean="0">
                <a:solidFill>
                  <a:srgbClr val="FF0000"/>
                </a:solidFill>
                <a:latin typeface="HP001 4 hàng" panose="020B0603050302020204" pitchFamily="34" charset="-93"/>
                <a:cs typeface="Arial-SGK-TV" pitchFamily="2" charset="0"/>
              </a:rPr>
              <a:t>đ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33022" y="3351082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33022" y="4211368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04822" y="2436682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67010" y="3296968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04822" y="4113082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87458" y="2458768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52822" y="3296968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23325" y="4098946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667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t="42050" r="71515" b="48249"/>
          <a:stretch/>
        </p:blipFill>
        <p:spPr>
          <a:xfrm>
            <a:off x="0" y="0"/>
            <a:ext cx="2029360" cy="99060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806939"/>
              </p:ext>
            </p:extLst>
          </p:nvPr>
        </p:nvGraphicFramePr>
        <p:xfrm>
          <a:off x="1524000" y="1397000"/>
          <a:ext cx="6096000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+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6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5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4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3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2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1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0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1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2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3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4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5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6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7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2303908" y="2689051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89288" y="2692052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75908" y="2689051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64463" y="2684289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30926" y="2684289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53688" y="2684289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10589" y="2684289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73988" y="2689051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28544" y="2692052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363212" y="2692052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18298" y="2692052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9687" y="3711714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6 + 1 = 7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99687" y="4451628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5 + 2 = 7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12387" y="5159514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4 + 3 = 7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59992" y="3711714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1 + 6 = 7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59992" y="4451628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2 + 5 = 7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72692" y="5159514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3 + 4 = 7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5-Point Star 1"/>
          <p:cNvSpPr/>
          <p:nvPr/>
        </p:nvSpPr>
        <p:spPr>
          <a:xfrm>
            <a:off x="2029360" y="35593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/>
          <p:cNvSpPr/>
          <p:nvPr/>
        </p:nvSpPr>
        <p:spPr>
          <a:xfrm>
            <a:off x="1064748" y="4239241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5-Point Star 27"/>
          <p:cNvSpPr/>
          <p:nvPr/>
        </p:nvSpPr>
        <p:spPr>
          <a:xfrm>
            <a:off x="2987065" y="50071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5-Point Star 28"/>
          <p:cNvSpPr/>
          <p:nvPr/>
        </p:nvSpPr>
        <p:spPr>
          <a:xfrm>
            <a:off x="5724391" y="34831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4829341" y="4239241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5-Point Star 30"/>
          <p:cNvSpPr/>
          <p:nvPr/>
        </p:nvSpPr>
        <p:spPr>
          <a:xfrm>
            <a:off x="5793953" y="49309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5-Point Star 31"/>
          <p:cNvSpPr/>
          <p:nvPr/>
        </p:nvSpPr>
        <p:spPr>
          <a:xfrm>
            <a:off x="2991256" y="3429000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5-Point Star 32"/>
          <p:cNvSpPr/>
          <p:nvPr/>
        </p:nvSpPr>
        <p:spPr>
          <a:xfrm>
            <a:off x="2993972" y="4223028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5-Point Star 33"/>
          <p:cNvSpPr/>
          <p:nvPr/>
        </p:nvSpPr>
        <p:spPr>
          <a:xfrm>
            <a:off x="6704304" y="50071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5-Point Star 34"/>
          <p:cNvSpPr/>
          <p:nvPr/>
        </p:nvSpPr>
        <p:spPr>
          <a:xfrm>
            <a:off x="6708495" y="34831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5-Point Star 35"/>
          <p:cNvSpPr/>
          <p:nvPr/>
        </p:nvSpPr>
        <p:spPr>
          <a:xfrm>
            <a:off x="6711211" y="4223028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082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/>
      <p:bldP spid="22" grpId="0"/>
      <p:bldP spid="23" grpId="0"/>
      <p:bldP spid="24" grpId="0"/>
      <p:bldP spid="25" grpId="0"/>
      <p:bldP spid="26" grpId="0"/>
      <p:bldP spid="2" grpId="0" animBg="1"/>
      <p:bldP spid="2" grpId="1" animBg="1"/>
      <p:bldP spid="27" grpId="0" animBg="1"/>
      <p:bldP spid="27" grpId="1" animBg="1"/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ackground template with school kids Royalty Free Vector">
            <a:extLst>
              <a:ext uri="{FF2B5EF4-FFF2-40B4-BE49-F238E27FC236}">
                <a16:creationId xmlns:a16="http://schemas.microsoft.com/office/drawing/2014/main" id="{89AD7DD1-2472-4510-84B4-59353321F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9"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>
            <a:extLst>
              <a:ext uri="{FF2B5EF4-FFF2-40B4-BE49-F238E27FC236}">
                <a16:creationId xmlns:a16="http://schemas.microsoft.com/office/drawing/2014/main" id="{FFEA77D9-2E7A-45DE-BDF6-3F11BFB60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457451"/>
            <a:ext cx="5975350" cy="1094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53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- Nhạc thiếu nhi_Trim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2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t="36121" r="70303" b="53099"/>
          <a:stretch/>
        </p:blipFill>
        <p:spPr>
          <a:xfrm>
            <a:off x="0" y="31820"/>
            <a:ext cx="2667000" cy="121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1" t="29114" r="42727" b="35443"/>
          <a:stretch/>
        </p:blipFill>
        <p:spPr>
          <a:xfrm>
            <a:off x="296655" y="1143000"/>
            <a:ext cx="4141338" cy="20116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t="36121" r="70303" b="53099"/>
          <a:stretch/>
        </p:blipFill>
        <p:spPr>
          <a:xfrm>
            <a:off x="0" y="0"/>
            <a:ext cx="2667000" cy="1219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9438" y="76200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a.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Arial-SGK-TV" pitchFamily="2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6" t="23941" r="37651" b="23941"/>
          <a:stretch/>
        </p:blipFill>
        <p:spPr>
          <a:xfrm>
            <a:off x="716879" y="3967069"/>
            <a:ext cx="3702721" cy="235753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28600" y="327660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b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Arial-SGK-TV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4532010" y="914400"/>
            <a:ext cx="4443380" cy="1371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53000" y="1295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5</a:t>
            </a:r>
            <a:endParaRPr lang="en-US" sz="4000" b="1"/>
          </a:p>
        </p:txBody>
      </p:sp>
      <p:sp>
        <p:nvSpPr>
          <p:cNvPr id="11" name="Rectangle 10"/>
          <p:cNvSpPr/>
          <p:nvPr/>
        </p:nvSpPr>
        <p:spPr>
          <a:xfrm>
            <a:off x="6324600" y="1295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0</a:t>
            </a:r>
            <a:endParaRPr lang="en-US" sz="4000" b="1"/>
          </a:p>
        </p:txBody>
      </p:sp>
      <p:sp>
        <p:nvSpPr>
          <p:cNvPr id="12" name="Rectangle 11"/>
          <p:cNvSpPr/>
          <p:nvPr/>
        </p:nvSpPr>
        <p:spPr>
          <a:xfrm>
            <a:off x="7543800" y="1295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5</a:t>
            </a:r>
            <a:endParaRPr lang="en-US" sz="4000" b="1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4518872" y="2209800"/>
            <a:ext cx="4443380" cy="13716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939862" y="2590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/>
              <a:t>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311462" y="2590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5</a:t>
            </a:r>
            <a:endParaRPr lang="en-US" sz="4000" b="1"/>
          </a:p>
        </p:txBody>
      </p:sp>
      <p:sp>
        <p:nvSpPr>
          <p:cNvPr id="27" name="Rectangle 26"/>
          <p:cNvSpPr/>
          <p:nvPr/>
        </p:nvSpPr>
        <p:spPr>
          <a:xfrm>
            <a:off x="7530662" y="2590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5</a:t>
            </a:r>
            <a:endParaRPr lang="en-US" sz="4000" b="1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4557710" y="3962400"/>
            <a:ext cx="4443380" cy="1371600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4978700" y="4343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3</a:t>
            </a:r>
            <a:endParaRPr lang="en-US" sz="4000" b="1"/>
          </a:p>
        </p:txBody>
      </p:sp>
      <p:sp>
        <p:nvSpPr>
          <p:cNvPr id="54" name="Rectangle 53"/>
          <p:cNvSpPr/>
          <p:nvPr/>
        </p:nvSpPr>
        <p:spPr>
          <a:xfrm>
            <a:off x="6350300" y="4343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4</a:t>
            </a:r>
            <a:endParaRPr lang="en-US" sz="4000" b="1"/>
          </a:p>
        </p:txBody>
      </p:sp>
      <p:sp>
        <p:nvSpPr>
          <p:cNvPr id="55" name="Rectangle 54"/>
          <p:cNvSpPr/>
          <p:nvPr/>
        </p:nvSpPr>
        <p:spPr>
          <a:xfrm>
            <a:off x="7569500" y="4343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7</a:t>
            </a:r>
            <a:endParaRPr lang="en-US" sz="4000" b="1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4518872" y="5334000"/>
            <a:ext cx="4443380" cy="1371600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4939862" y="57150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4</a:t>
            </a:r>
            <a:endParaRPr lang="en-US" sz="4000" b="1"/>
          </a:p>
        </p:txBody>
      </p:sp>
      <p:sp>
        <p:nvSpPr>
          <p:cNvPr id="58" name="Rectangle 57"/>
          <p:cNvSpPr/>
          <p:nvPr/>
        </p:nvSpPr>
        <p:spPr>
          <a:xfrm>
            <a:off x="6311462" y="57150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/>
              <a:t>3</a:t>
            </a:r>
          </a:p>
        </p:txBody>
      </p:sp>
      <p:sp>
        <p:nvSpPr>
          <p:cNvPr id="59" name="Rectangle 58"/>
          <p:cNvSpPr/>
          <p:nvPr/>
        </p:nvSpPr>
        <p:spPr>
          <a:xfrm>
            <a:off x="7530662" y="57150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/>
              <a:t>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544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25" grpId="0" animBg="1"/>
      <p:bldP spid="26" grpId="0" animBg="1"/>
      <p:bldP spid="27" grpId="0" animBg="1"/>
      <p:bldP spid="53" grpId="0" animBg="1"/>
      <p:bldP spid="54" grpId="0" animBg="1"/>
      <p:bldP spid="55" grpId="0" animBg="1"/>
      <p:bldP spid="57" grpId="0" animBg="1"/>
      <p:bldP spid="58" grpId="0" animBg="1"/>
      <p:bldP spid="5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53693" r="40160" b="12933"/>
          <a:stretch/>
        </p:blipFill>
        <p:spPr>
          <a:xfrm>
            <a:off x="2854036" y="4876799"/>
            <a:ext cx="2327564" cy="1447801"/>
          </a:xfrm>
          <a:prstGeom prst="rect">
            <a:avLst/>
          </a:prstGeom>
          <a:solidFill>
            <a:srgbClr val="FF0000"/>
          </a:solidFill>
          <a:ln w="38100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27228" r="68940" b="40972"/>
          <a:stretch/>
        </p:blipFill>
        <p:spPr>
          <a:xfrm>
            <a:off x="983673" y="1929740"/>
            <a:ext cx="1529486" cy="13468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t="30861" r="63788" b="58595"/>
          <a:stretch/>
        </p:blipFill>
        <p:spPr>
          <a:xfrm>
            <a:off x="76200" y="0"/>
            <a:ext cx="5486400" cy="114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8" t="27228" r="39848" b="40972"/>
          <a:stretch/>
        </p:blipFill>
        <p:spPr>
          <a:xfrm>
            <a:off x="3657600" y="1905000"/>
            <a:ext cx="1529486" cy="1346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4" t="27571" r="9213" b="40629"/>
          <a:stretch/>
        </p:blipFill>
        <p:spPr>
          <a:xfrm>
            <a:off x="6477000" y="1929740"/>
            <a:ext cx="1529486" cy="13468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1" t="62509" r="4462" b="10060"/>
          <a:stretch/>
        </p:blipFill>
        <p:spPr>
          <a:xfrm>
            <a:off x="1295400" y="3714996"/>
            <a:ext cx="6539344" cy="11618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55525" r="70000" b="11597"/>
          <a:stretch/>
        </p:blipFill>
        <p:spPr>
          <a:xfrm>
            <a:off x="868890" y="4876800"/>
            <a:ext cx="1484772" cy="14263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5" t="55663" r="9562" b="11459"/>
          <a:stretch/>
        </p:blipFill>
        <p:spPr>
          <a:xfrm>
            <a:off x="6477000" y="4898283"/>
            <a:ext cx="1484772" cy="142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3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53693" r="40160" b="12933"/>
          <a:stretch/>
        </p:blipFill>
        <p:spPr>
          <a:xfrm>
            <a:off x="2854036" y="4876799"/>
            <a:ext cx="2327564" cy="1447801"/>
          </a:xfrm>
          <a:prstGeom prst="rect">
            <a:avLst/>
          </a:prstGeom>
          <a:solidFill>
            <a:srgbClr val="FF0000"/>
          </a:solidFill>
          <a:ln w="38100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27228" r="68940" b="40972"/>
          <a:stretch/>
        </p:blipFill>
        <p:spPr>
          <a:xfrm>
            <a:off x="983673" y="1929740"/>
            <a:ext cx="1529486" cy="13468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t="30861" r="63788" b="58595"/>
          <a:stretch/>
        </p:blipFill>
        <p:spPr>
          <a:xfrm>
            <a:off x="76200" y="0"/>
            <a:ext cx="5486400" cy="114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8" t="27228" r="39848" b="40972"/>
          <a:stretch/>
        </p:blipFill>
        <p:spPr>
          <a:xfrm>
            <a:off x="3657600" y="1905000"/>
            <a:ext cx="1529486" cy="1346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4" t="27571" r="9213" b="40629"/>
          <a:stretch/>
        </p:blipFill>
        <p:spPr>
          <a:xfrm>
            <a:off x="6477000" y="1929740"/>
            <a:ext cx="1529486" cy="13468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1" t="62509" r="4462" b="10060"/>
          <a:stretch/>
        </p:blipFill>
        <p:spPr>
          <a:xfrm>
            <a:off x="1295400" y="3714996"/>
            <a:ext cx="6539344" cy="11618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55525" r="70000" b="11597"/>
          <a:stretch/>
        </p:blipFill>
        <p:spPr>
          <a:xfrm>
            <a:off x="868890" y="4876800"/>
            <a:ext cx="1484772" cy="14263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5" t="55663" r="9562" b="11459"/>
          <a:stretch/>
        </p:blipFill>
        <p:spPr>
          <a:xfrm>
            <a:off x="6477000" y="4898283"/>
            <a:ext cx="1484772" cy="1426317"/>
          </a:xfrm>
          <a:prstGeom prst="rect">
            <a:avLst/>
          </a:prstGeom>
        </p:spPr>
      </p:pic>
      <p:cxnSp>
        <p:nvCxnSpPr>
          <p:cNvPr id="13" name="Curved Connector 12"/>
          <p:cNvCxnSpPr/>
          <p:nvPr/>
        </p:nvCxnSpPr>
        <p:spPr>
          <a:xfrm flipV="1">
            <a:off x="2209800" y="4876799"/>
            <a:ext cx="2040324" cy="734642"/>
          </a:xfrm>
          <a:prstGeom prst="curvedConnector3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086600" y="4876799"/>
            <a:ext cx="0" cy="7346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905000" y="3124200"/>
            <a:ext cx="0" cy="838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>
            <a:off x="4565072" y="3048000"/>
            <a:ext cx="1683328" cy="914400"/>
          </a:xfrm>
          <a:prstGeom prst="curvedConnector3">
            <a:avLst>
              <a:gd name="adj1" fmla="val 34362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rot="10800000" flipV="1">
            <a:off x="5181600" y="3048000"/>
            <a:ext cx="1905000" cy="914400"/>
          </a:xfrm>
          <a:prstGeom prst="curvedConnector3">
            <a:avLst>
              <a:gd name="adj1" fmla="val 44909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908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b.f8.photo.talk.zdn.vn/1605389524047397361/ca1d24d44e768628df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3" y="77490"/>
            <a:ext cx="6433087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09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8FCDC4A8-4305-4DF5-917F-7A54FD13008C}"/>
              </a:ext>
            </a:extLst>
          </p:cNvPr>
          <p:cNvSpPr txBox="1">
            <a:spLocks/>
          </p:cNvSpPr>
          <p:nvPr/>
        </p:nvSpPr>
        <p:spPr>
          <a:xfrm>
            <a:off x="2404418" y="2208519"/>
            <a:ext cx="4326219" cy="200989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6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0616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56D828-5701-4CA1-9585-75ABA8984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AD33F0-7381-4B87-BE3C-F46F0D200A16}"/>
              </a:ext>
            </a:extLst>
          </p:cNvPr>
          <p:cNvSpPr txBox="1"/>
          <p:nvPr/>
        </p:nvSpPr>
        <p:spPr>
          <a:xfrm>
            <a:off x="429759" y="3884184"/>
            <a:ext cx="783678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5200">
                <a:solidFill>
                  <a:srgbClr val="4472C4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5200" b="1" smtClean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Sitka Small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CỦNG CỐ - DẶN </a:t>
            </a:r>
            <a:r>
              <a:rPr lang="en-US" sz="52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Sitka Small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DÒ</a:t>
            </a:r>
            <a:endParaRPr lang="en-US" sz="5200" dirty="0">
              <a:solidFill>
                <a:srgbClr val="4472C4">
                  <a:lumMod val="75000"/>
                </a:srgbClr>
              </a:solidFill>
              <a:latin typeface="Sitka Small" panose="02000505000000020004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05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170" y="979133"/>
            <a:ext cx="587573" cy="47625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671614">
            <a:off x="7312340" y="275671"/>
            <a:ext cx="1914525" cy="1178719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860" y="486354"/>
            <a:ext cx="1384148" cy="134763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8178" y="928127"/>
            <a:ext cx="954444" cy="1144361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8969" y="4013405"/>
            <a:ext cx="5391997" cy="167538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478764"/>
            <a:ext cx="9144000" cy="137923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942934" y="2566669"/>
            <a:ext cx="74440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</a:t>
            </a:r>
            <a:r>
              <a:rPr lang="vi-VN" altLang="zh-CN" sz="5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lại!</a:t>
            </a:r>
            <a:endParaRPr lang="en-US" altLang="zh-CN" sz="5000" b="1" dirty="0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017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43DF43-B6F7-425E-8276-999CE3FBE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29" name="Ghen-Co-Vy-MIN-ERIK">
            <a:hlinkClick r:id="" action="ppaction://media"/>
            <a:extLst>
              <a:ext uri="{FF2B5EF4-FFF2-40B4-BE49-F238E27FC236}">
                <a16:creationId xmlns:a16="http://schemas.microsoft.com/office/drawing/2014/main" id="{A165C587-C185-454F-9968-B20130E6B8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82938" y="838200"/>
            <a:ext cx="457200" cy="457200"/>
          </a:xfrm>
          <a:prstGeom prst="rect">
            <a:avLst/>
          </a:prstGeom>
        </p:spPr>
      </p:pic>
      <p:pic>
        <p:nvPicPr>
          <p:cNvPr id="31" name="Picture 30">
            <a:hlinkClick r:id="rId6" action="ppaction://hlinksldjump"/>
            <a:extLst>
              <a:ext uri="{FF2B5EF4-FFF2-40B4-BE49-F238E27FC236}">
                <a16:creationId xmlns:a16="http://schemas.microsoft.com/office/drawing/2014/main" id="{80E3ADB4-6837-4F51-B3B2-FB7C939C4B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/>
        </p:blipFill>
        <p:spPr>
          <a:xfrm>
            <a:off x="3575588" y="3029596"/>
            <a:ext cx="1992824" cy="95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3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61" mute="1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2" objId="29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B5267-2B5C-4621-8EBE-9A6426887C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42473" y="3292051"/>
            <a:ext cx="1299126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445421" y="3190847"/>
            <a:ext cx="1109691" cy="1044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65316" y="3576078"/>
            <a:ext cx="1299126" cy="1044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4201035" y="3229255"/>
            <a:ext cx="1109691" cy="1044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6577" y="2187765"/>
            <a:ext cx="1299126" cy="1044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7313267" y="1873284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2768496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8401987" y="2768496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99456" y="4042248"/>
            <a:ext cx="1512737" cy="1819399"/>
          </a:xfrm>
          <a:prstGeom prst="rect">
            <a:avLst/>
          </a:prstGeo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31" y="3797753"/>
            <a:ext cx="5944286" cy="3219031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4849276" y="4969869"/>
            <a:ext cx="1627556" cy="325049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. 2 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4755133" y="3853141"/>
            <a:ext cx="3344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quả của phép tinh 1 + 2 = ?</a:t>
            </a:r>
            <a:endParaRPr lang="en-US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6781800" y="4953000"/>
            <a:ext cx="1832827" cy="313194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5617420" y="5563815"/>
            <a:ext cx="2519948" cy="373722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581400" y="6129902"/>
            <a:ext cx="1801895" cy="5756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4343400" y="6162559"/>
            <a:ext cx="814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115405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6875 -0.13935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0" y="-7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125 -0.38217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5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250"/>
                            </p:stCondLst>
                            <p:childTnLst>
                              <p:par>
                                <p:cTn id="8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6915 -0.13194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750"/>
                            </p:stCondLst>
                            <p:childTnLst>
                              <p:par>
                                <p:cTn id="12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6" grpId="0" animBg="1"/>
      <p:bldP spid="37" grpId="0" animBg="1"/>
      <p:bldP spid="21" grpId="0"/>
    </p:bldLst>
  </p:timing>
  <p:extLst mod="1">
    <p:ext uri="{E180D4A7-C9FB-4DFB-919C-405C955672EB}">
      <p14:showEvtLst xmlns:p14="http://schemas.microsoft.com/office/powerpoint/2010/main">
        <p14:triggerEvt type="onClick" time="24064" objId="37"/>
        <p14:triggerEvt type="onClick" time="24162" objId="37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0F6648-1968-40F7-86D2-D5EF6F85FA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9182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6151" y="4199290"/>
            <a:ext cx="1299126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3829100" y="4098086"/>
            <a:ext cx="1109691" cy="1044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72961" y="1633421"/>
            <a:ext cx="1299126" cy="1044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408680" y="1286599"/>
            <a:ext cx="1109691" cy="1044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5605" y="1286599"/>
            <a:ext cx="1299126" cy="1044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7292296" y="972118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2768496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8501443" y="2843314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99456" y="4042248"/>
            <a:ext cx="1512737" cy="1819399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787612" y="6206102"/>
            <a:ext cx="1622588" cy="575698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13" y="1672576"/>
            <a:ext cx="8015750" cy="4340799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3791269" y="3761775"/>
            <a:ext cx="1498019" cy="420143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3928147" y="2186347"/>
            <a:ext cx="406402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Con hãy điền dấu thích hợp vào chỗ chấm:</a:t>
            </a:r>
          </a:p>
          <a:p>
            <a:pPr algn="ctr"/>
            <a:r>
              <a:rPr lang="en-US" sz="2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….. 2 + 5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6063761" y="3786353"/>
            <a:ext cx="1506084" cy="415592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B. =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4876800" y="4732924"/>
            <a:ext cx="1506084" cy="36875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C. &lt;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4548283" y="6260068"/>
            <a:ext cx="71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2968460774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248 -0.58495 " pathEditMode="relative" rAng="0" ptsTypes="AA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17" y="-2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75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250"/>
                            </p:stCondLst>
                            <p:childTnLst>
                              <p:par>
                                <p:cTn id="8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1849 0.02315 " pathEditMode="relative" rAng="0" ptsTypes="AA">
                                      <p:cBhvr>
                                        <p:cTn id="10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750"/>
                            </p:stCondLst>
                            <p:childTnLst>
                              <p:par>
                                <p:cTn id="1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0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7" grpId="0" animBg="1"/>
      <p:bldP spid="51" grpId="0"/>
    </p:bldLst>
  </p:timing>
  <p:extLst mod="1">
    <p:ext uri="{E180D4A7-C9FB-4DFB-919C-405C955672EB}">
      <p14:showEvtLst xmlns:p14="http://schemas.microsoft.com/office/powerpoint/2010/main">
        <p14:triggerEvt type="onClick" time="29793" objId="3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DEECC5-C825-4A9E-9A89-9A3E47777D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7" y="60335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5530" y="2516678"/>
            <a:ext cx="1299126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838478" y="2415475"/>
            <a:ext cx="1109691" cy="1044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4656" y="4496076"/>
            <a:ext cx="1299126" cy="1044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3179919" y="4042247"/>
            <a:ext cx="1109691" cy="1044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6374" y="1954689"/>
            <a:ext cx="1299126" cy="1044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6773065" y="1640208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2768496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8200489" y="2684225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99456" y="4042248"/>
            <a:ext cx="1512737" cy="1819399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760707" y="6358502"/>
            <a:ext cx="1622588" cy="575698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26" y="2743200"/>
            <a:ext cx="7236929" cy="3919039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3474081" y="4532115"/>
            <a:ext cx="1791356" cy="522008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3056190" y="3176826"/>
            <a:ext cx="560417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3: &gt; &lt; =</a:t>
            </a:r>
          </a:p>
          <a:p>
            <a:pPr algn="ctr"/>
            <a:r>
              <a:rPr lang="en-US" sz="2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4 + 1 ….. 1 + 4</a:t>
            </a:r>
            <a:endParaRPr lang="en-US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4561563" y="5314739"/>
            <a:ext cx="2144038" cy="539588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C. &lt;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6321569" y="4536641"/>
            <a:ext cx="1878920" cy="512956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B. =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4464446" y="6412468"/>
            <a:ext cx="71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837015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-0.47083 1.85185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3959 0.01274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64792 -0.44884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96" y="-2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"/>
                            </p:stCondLst>
                            <p:childTnLst>
                              <p:par>
                                <p:cTn id="8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12136 -0.29189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6" grpId="0" animBg="1"/>
      <p:bldP spid="37" grpId="0" animBg="1"/>
      <p:bldP spid="51" grpId="0"/>
    </p:bldLst>
  </p:timing>
  <p:extLst mod="1">
    <p:ext uri="{E180D4A7-C9FB-4DFB-919C-405C955672EB}">
      <p14:showEvtLst xmlns:p14="http://schemas.microsoft.com/office/powerpoint/2010/main">
        <p14:triggerEvt type="onClick" time="34907" objId="3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3441BCD2-B0CD-4AF3-AFA4-8567E1A89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06"/>
          <a:stretch/>
        </p:blipFill>
        <p:spPr bwMode="auto">
          <a:xfrm>
            <a:off x="0" y="857251"/>
            <a:ext cx="4572000" cy="99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B424B65-E731-4BE3-8855-016235DFD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06"/>
          <a:stretch/>
        </p:blipFill>
        <p:spPr bwMode="auto">
          <a:xfrm flipH="1">
            <a:off x="4572000" y="857251"/>
            <a:ext cx="4572000" cy="99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66526B6-D764-46B3-90AF-66E48863624D}"/>
              </a:ext>
            </a:extLst>
          </p:cNvPr>
          <p:cNvSpPr/>
          <p:nvPr/>
        </p:nvSpPr>
        <p:spPr>
          <a:xfrm>
            <a:off x="239316" y="2428598"/>
            <a:ext cx="8665369" cy="2524217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accent6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spcBef>
                <a:spcPts val="375"/>
              </a:spcBef>
              <a:defRPr/>
            </a:pPr>
            <a:endParaRPr lang="en-US" sz="6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3059648"/>
            <a:ext cx="9143999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SỐ O </a:t>
            </a:r>
            <a:r>
              <a:rPr lang="en-US" sz="6000" b="1" cap="none" spc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TRONG </a:t>
            </a:r>
            <a:r>
              <a:rPr lang="en-US" sz="60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PHÉP CỘNG</a:t>
            </a:r>
            <a:endParaRPr lang="en-US" sz="6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248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32" r="62576" b="29104"/>
          <a:stretch/>
        </p:blipFill>
        <p:spPr>
          <a:xfrm>
            <a:off x="0" y="0"/>
            <a:ext cx="3422073" cy="1247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8724" l="24597" r="456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2" t="28845" r="54545" b="37738"/>
          <a:stretch/>
        </p:blipFill>
        <p:spPr>
          <a:xfrm>
            <a:off x="1039273" y="1683593"/>
            <a:ext cx="3332020" cy="28106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250" b="58073" l="46486" r="677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6" t="28037" r="32121" b="38546"/>
          <a:stretch/>
        </p:blipFill>
        <p:spPr>
          <a:xfrm>
            <a:off x="4876800" y="1812148"/>
            <a:ext cx="3027219" cy="25535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71800" y="451602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66102" y="4516028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54314" y="4499712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48616" y="4483396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393" y="446708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998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8" t="19951" r="55038" b="20760"/>
          <a:stretch/>
        </p:blipFill>
        <p:spPr>
          <a:xfrm>
            <a:off x="1013076" y="1219200"/>
            <a:ext cx="2962722" cy="40801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8" t="20355" r="31478" b="28600"/>
          <a:stretch/>
        </p:blipFill>
        <p:spPr>
          <a:xfrm>
            <a:off x="4419600" y="1398935"/>
            <a:ext cx="3138054" cy="3720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45532" r="65909" b="30204"/>
          <a:stretch/>
        </p:blipFill>
        <p:spPr>
          <a:xfrm>
            <a:off x="0" y="0"/>
            <a:ext cx="3422073" cy="12473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4600" y="5417402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08902" y="5417403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97114" y="540108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91416" y="5384771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9193" y="5368455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4600" y="609808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08902" y="6098088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97114" y="6081772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91416" y="6065456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39193" y="604914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400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53.3|1.2|0.8|0.8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.8|64.3|1.1|0.7|0.6|32.6|1.4|0.9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2.1|18.3|2.7|65.5|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2.1|18.3|2.7|65.5|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2.4|3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3|22.3|27.1|2.2|37.2|8|7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2|3|34.1|2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1117</TotalTime>
  <Words>299</Words>
  <Application>Microsoft Office PowerPoint</Application>
  <PresentationFormat>On-screen Show (4:3)</PresentationFormat>
  <Paragraphs>129</Paragraphs>
  <Slides>21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宋体</vt:lpstr>
      <vt:lpstr>.VnAvant</vt:lpstr>
      <vt:lpstr>Arial</vt:lpstr>
      <vt:lpstr>Arial-Rounded</vt:lpstr>
      <vt:lpstr>Arial-SGK-TV</vt:lpstr>
      <vt:lpstr>Calibri</vt:lpstr>
      <vt:lpstr>HP001 4 hàng</vt:lpstr>
      <vt:lpstr>Sitka Small</vt:lpstr>
      <vt:lpstr>Tahoma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rg-adguard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MyPC</cp:lastModifiedBy>
  <cp:revision>119</cp:revision>
  <cp:lastPrinted>2020-11-10T04:40:23Z</cp:lastPrinted>
  <dcterms:created xsi:type="dcterms:W3CDTF">2020-08-24T16:53:57Z</dcterms:created>
  <dcterms:modified xsi:type="dcterms:W3CDTF">2023-11-10T03:50:06Z</dcterms:modified>
</cp:coreProperties>
</file>