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73" r:id="rId3"/>
    <p:sldId id="256" r:id="rId4"/>
    <p:sldId id="259" r:id="rId5"/>
    <p:sldId id="265" r:id="rId6"/>
    <p:sldId id="266" r:id="rId7"/>
    <p:sldId id="267" r:id="rId8"/>
    <p:sldId id="268" r:id="rId9"/>
    <p:sldId id="271" r:id="rId10"/>
    <p:sldId id="274" r:id="rId11"/>
    <p:sldId id="27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59" autoAdjust="0"/>
    <p:restoredTop sz="94660"/>
  </p:normalViewPr>
  <p:slideViewPr>
    <p:cSldViewPr snapToGrid="0">
      <p:cViewPr varScale="1">
        <p:scale>
          <a:sx n="69" d="100"/>
          <a:sy n="69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955B0-ED4B-402E-A6DE-F97F1365147C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99F35F-143C-4FE0-AF2C-6FA71B598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392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F6751-3D2C-47CF-A847-0DBCD5BDB51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214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err="1"/>
              <a:t>Nhận</a:t>
            </a:r>
            <a:r>
              <a:rPr lang="en-US" baseline="0" dirty="0"/>
              <a:t> </a:t>
            </a:r>
            <a:r>
              <a:rPr lang="en-US" baseline="0" dirty="0" err="1"/>
              <a:t>xét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“9 </a:t>
            </a:r>
            <a:r>
              <a:rPr lang="en-US" baseline="0" dirty="0" err="1"/>
              <a:t>cộng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một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” (</a:t>
            </a:r>
            <a:r>
              <a:rPr lang="en-US" baseline="0" dirty="0" err="1"/>
              <a:t>hàng</a:t>
            </a:r>
            <a:r>
              <a:rPr lang="en-US" baseline="0" dirty="0"/>
              <a:t> </a:t>
            </a:r>
            <a:r>
              <a:rPr lang="en-US" baseline="0" dirty="0" err="1"/>
              <a:t>thứ</a:t>
            </a:r>
            <a:r>
              <a:rPr lang="en-US" baseline="0" dirty="0"/>
              <a:t> </a:t>
            </a:r>
            <a:r>
              <a:rPr lang="en-US" baseline="0" dirty="0" err="1"/>
              <a:t>nhất</a:t>
            </a:r>
            <a:r>
              <a:rPr lang="en-US" baseline="0" dirty="0"/>
              <a:t>, </a:t>
            </a:r>
            <a:r>
              <a:rPr lang="en-US" baseline="0" dirty="0" err="1"/>
              <a:t>hàng</a:t>
            </a:r>
            <a:r>
              <a:rPr lang="en-US" baseline="0" dirty="0"/>
              <a:t> </a:t>
            </a:r>
            <a:r>
              <a:rPr lang="en-US" baseline="0" dirty="0" err="1"/>
              <a:t>thứ</a:t>
            </a:r>
            <a:r>
              <a:rPr lang="en-US" baseline="0" dirty="0"/>
              <a:t> 2, </a:t>
            </a:r>
            <a:r>
              <a:rPr lang="en-US" baseline="0" dirty="0" err="1"/>
              <a:t>hàng</a:t>
            </a:r>
            <a:r>
              <a:rPr lang="en-US" baseline="0" dirty="0"/>
              <a:t> </a:t>
            </a:r>
            <a:r>
              <a:rPr lang="en-US" baseline="0" dirty="0" err="1"/>
              <a:t>thứ</a:t>
            </a:r>
            <a:r>
              <a:rPr lang="en-US" baseline="0" dirty="0"/>
              <a:t> 3, </a:t>
            </a:r>
            <a:r>
              <a:rPr lang="en-US" baseline="0" dirty="0" err="1"/>
              <a:t>phân</a:t>
            </a:r>
            <a:r>
              <a:rPr lang="en-US" baseline="0" dirty="0"/>
              <a:t> </a:t>
            </a:r>
            <a:r>
              <a:rPr lang="en-US" baseline="0" dirty="0" err="1"/>
              <a:t>tích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phép</a:t>
            </a:r>
            <a:r>
              <a:rPr lang="en-US" baseline="0" dirty="0"/>
              <a:t> </a:t>
            </a:r>
            <a:r>
              <a:rPr lang="en-US" baseline="0" dirty="0" err="1"/>
              <a:t>tính</a:t>
            </a:r>
            <a:r>
              <a:rPr lang="en-US" baseline="0" dirty="0"/>
              <a:t> </a:t>
            </a:r>
            <a:r>
              <a:rPr lang="en-US" baseline="0" dirty="0" err="1"/>
              <a:t>mẫu</a:t>
            </a:r>
            <a:r>
              <a:rPr lang="en-US" baseline="0" dirty="0"/>
              <a:t>)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GV </a:t>
            </a:r>
            <a:r>
              <a:rPr lang="en-US" baseline="0" dirty="0" err="1"/>
              <a:t>giúp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thành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cộng</a:t>
            </a:r>
            <a:r>
              <a:rPr lang="en-US" baseline="0" dirty="0"/>
              <a:t> </a:t>
            </a:r>
            <a:r>
              <a:rPr lang="en-US" baseline="0" dirty="0" err="1"/>
              <a:t>bảy</a:t>
            </a:r>
            <a:r>
              <a:rPr lang="en-US" baseline="0" dirty="0"/>
              <a:t> </a:t>
            </a:r>
            <a:r>
              <a:rPr lang="en-US" baseline="0" dirty="0" err="1"/>
              <a:t>cộng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một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F35F-143C-4FE0-AF2C-6FA71B59843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25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/>
              <a:t>HS </a:t>
            </a:r>
            <a:r>
              <a:rPr lang="en-US" baseline="0" dirty="0" err="1"/>
              <a:t>thao</a:t>
            </a:r>
            <a:r>
              <a:rPr lang="en-US" baseline="0" dirty="0"/>
              <a:t> </a:t>
            </a:r>
            <a:r>
              <a:rPr lang="en-US" baseline="0" dirty="0" err="1"/>
              <a:t>tác</a:t>
            </a:r>
            <a:r>
              <a:rPr lang="en-US" baseline="0" dirty="0"/>
              <a:t> </a:t>
            </a:r>
            <a:r>
              <a:rPr lang="en-US" baseline="0" dirty="0" err="1"/>
              <a:t>trên</a:t>
            </a:r>
            <a:r>
              <a:rPr lang="en-US" baseline="0" dirty="0"/>
              <a:t> que </a:t>
            </a:r>
            <a:r>
              <a:rPr lang="en-US" baseline="0" dirty="0" err="1"/>
              <a:t>tính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điền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còn</a:t>
            </a:r>
            <a:r>
              <a:rPr lang="en-US" baseline="0" dirty="0"/>
              <a:t> </a:t>
            </a:r>
            <a:r>
              <a:rPr lang="en-US" baseline="0" dirty="0" err="1"/>
              <a:t>thiếu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vở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F35F-143C-4FE0-AF2C-6FA71B59843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334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err="1"/>
              <a:t>Nhận</a:t>
            </a:r>
            <a:r>
              <a:rPr lang="en-US" baseline="0" dirty="0"/>
              <a:t> </a:t>
            </a:r>
            <a:r>
              <a:rPr lang="en-US" baseline="0" dirty="0" err="1"/>
              <a:t>xét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“8 </a:t>
            </a:r>
            <a:r>
              <a:rPr lang="en-US" baseline="0" dirty="0" err="1"/>
              <a:t>cộng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một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” (</a:t>
            </a:r>
            <a:r>
              <a:rPr lang="en-US" baseline="0" dirty="0" err="1"/>
              <a:t>hàng</a:t>
            </a:r>
            <a:r>
              <a:rPr lang="en-US" baseline="0" dirty="0"/>
              <a:t> </a:t>
            </a:r>
            <a:r>
              <a:rPr lang="en-US" baseline="0" dirty="0" err="1"/>
              <a:t>thứ</a:t>
            </a:r>
            <a:r>
              <a:rPr lang="en-US" baseline="0" dirty="0"/>
              <a:t> </a:t>
            </a:r>
            <a:r>
              <a:rPr lang="en-US" baseline="0" dirty="0" err="1"/>
              <a:t>nhất</a:t>
            </a:r>
            <a:r>
              <a:rPr lang="en-US" baseline="0" dirty="0"/>
              <a:t>, </a:t>
            </a:r>
            <a:r>
              <a:rPr lang="en-US" baseline="0" dirty="0" err="1"/>
              <a:t>hàng</a:t>
            </a:r>
            <a:r>
              <a:rPr lang="en-US" baseline="0" dirty="0"/>
              <a:t> </a:t>
            </a:r>
            <a:r>
              <a:rPr lang="en-US" baseline="0" dirty="0" err="1"/>
              <a:t>thứ</a:t>
            </a:r>
            <a:r>
              <a:rPr lang="en-US" baseline="0" dirty="0"/>
              <a:t> 2, </a:t>
            </a:r>
            <a:r>
              <a:rPr lang="en-US" baseline="0" dirty="0" err="1"/>
              <a:t>hàng</a:t>
            </a:r>
            <a:r>
              <a:rPr lang="en-US" baseline="0" dirty="0"/>
              <a:t> </a:t>
            </a:r>
            <a:r>
              <a:rPr lang="en-US" baseline="0" dirty="0" err="1"/>
              <a:t>thứ</a:t>
            </a:r>
            <a:r>
              <a:rPr lang="en-US" baseline="0" dirty="0"/>
              <a:t> 3, </a:t>
            </a:r>
            <a:r>
              <a:rPr lang="en-US" baseline="0" dirty="0" err="1"/>
              <a:t>phân</a:t>
            </a:r>
            <a:r>
              <a:rPr lang="en-US" baseline="0" dirty="0"/>
              <a:t> </a:t>
            </a:r>
            <a:r>
              <a:rPr lang="en-US" baseline="0" dirty="0" err="1"/>
              <a:t>tích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phép</a:t>
            </a:r>
            <a:r>
              <a:rPr lang="en-US" baseline="0" dirty="0"/>
              <a:t> </a:t>
            </a:r>
            <a:r>
              <a:rPr lang="en-US" baseline="0" dirty="0" err="1"/>
              <a:t>tính</a:t>
            </a:r>
            <a:r>
              <a:rPr lang="en-US" baseline="0" dirty="0"/>
              <a:t> </a:t>
            </a:r>
            <a:r>
              <a:rPr lang="en-US" baseline="0" dirty="0" err="1"/>
              <a:t>mẫu</a:t>
            </a:r>
            <a:r>
              <a:rPr lang="en-US" baseline="0" dirty="0"/>
              <a:t>)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GV </a:t>
            </a:r>
            <a:r>
              <a:rPr lang="en-US" baseline="0" dirty="0" err="1"/>
              <a:t>giúp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thành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cộng</a:t>
            </a:r>
            <a:r>
              <a:rPr lang="en-US" baseline="0" dirty="0"/>
              <a:t> 8 </a:t>
            </a:r>
            <a:r>
              <a:rPr lang="en-US" baseline="0" dirty="0" err="1"/>
              <a:t>cộng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một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F35F-143C-4FE0-AF2C-6FA71B59843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646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F35F-143C-4FE0-AF2C-6FA71B59843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419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F35F-143C-4FE0-AF2C-6FA71B59843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7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F6751-3D2C-47CF-A847-0DBCD5BDB51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35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5926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6A8C-3DCF-46B4-ACBD-287EF9F6D474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DFE5-64E2-486F-9612-3C63755DB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338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6A8C-3DCF-46B4-ACBD-287EF9F6D474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DFE5-64E2-486F-9612-3C63755DB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825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6A8C-3DCF-46B4-ACBD-287EF9F6D474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DFE5-64E2-486F-9612-3C63755DB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307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6A8C-3DCF-46B4-ACBD-287EF9F6D474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DFE5-64E2-486F-9612-3C63755DB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957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6A8C-3DCF-46B4-ACBD-287EF9F6D474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DFE5-64E2-486F-9612-3C63755DB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379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6A8C-3DCF-46B4-ACBD-287EF9F6D474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DFE5-64E2-486F-9612-3C63755DB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466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6A8C-3DCF-46B4-ACBD-287EF9F6D474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DFE5-64E2-486F-9612-3C63755DB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147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6A8C-3DCF-46B4-ACBD-287EF9F6D474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DFE5-64E2-486F-9612-3C63755DB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676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6A8C-3DCF-46B4-ACBD-287EF9F6D474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DFE5-64E2-486F-9612-3C63755DB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90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6A8C-3DCF-46B4-ACBD-287EF9F6D474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DFE5-64E2-486F-9612-3C63755DB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115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6A8C-3DCF-46B4-ACBD-287EF9F6D474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DFE5-64E2-486F-9612-3C63755DB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85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56A8C-3DCF-46B4-ACBD-287EF9F6D474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2DFE5-64E2-486F-9612-3C63755DB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93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3.xml"/><Relationship Id="rId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5" Type="http://schemas.openxmlformats.org/officeDocument/2006/relationships/image" Target="../media/image5.emf"/><Relationship Id="rId4" Type="http://schemas.openxmlformats.org/officeDocument/2006/relationships/image" Target="../media/image4.png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5.emf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980" cy="68630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63782" y="738908"/>
            <a:ext cx="104324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 ĐỀ 2: PHÉP CỘNG, PHÉP TRỪ TRONG PHẠM VI 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156910" y="2140638"/>
            <a:ext cx="1249679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3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3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(qua 10) </a:t>
            </a:r>
            <a:r>
              <a:rPr lang="en-US" sz="3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phạm</a:t>
            </a:r>
            <a:r>
              <a:rPr lang="en-US" sz="3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3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en-US" sz="3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iết </a:t>
            </a:r>
            <a:r>
              <a:rPr lang="en-US" sz="3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en-US" sz="38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(trang 29)</a:t>
            </a:r>
            <a:endParaRPr lang="en-US" sz="3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00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22">
            <a:extLst>
              <a:ext uri="{FF2B5EF4-FFF2-40B4-BE49-F238E27FC236}">
                <a16:creationId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4110858" y="217753"/>
            <a:ext cx="46281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85763" y="1141083"/>
            <a:ext cx="11442419" cy="1145930"/>
            <a:chOff x="1993494" y="1167015"/>
            <a:chExt cx="10786590" cy="1145930"/>
          </a:xfrm>
        </p:grpSpPr>
        <p:pic>
          <p:nvPicPr>
            <p:cNvPr id="4" name="图片 2">
              <a:extLst>
                <a:ext uri="{FF2B5EF4-FFF2-40B4-BE49-F238E27FC236}">
                  <a16:creationId xmlns:a16="http://schemas.microsoft.com/office/drawing/2014/main" id="{B06E5B05-78FD-42D8-85C1-633B581D3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3494" y="1167015"/>
              <a:ext cx="724156" cy="722200"/>
            </a:xfrm>
            <a:prstGeom prst="rect">
              <a:avLst/>
            </a:prstGeom>
          </p:spPr>
        </p:pic>
        <p:sp>
          <p:nvSpPr>
            <p:cNvPr id="12" name="文本框 22">
              <a:extLst>
                <a:ext uri="{FF2B5EF4-FFF2-40B4-BE49-F238E27FC236}">
                  <a16:creationId xmlns:a16="http://schemas.microsoft.com/office/drawing/2014/main" id="{AB5745BD-0E13-4A2C-B56B-81F76B9E9B79}"/>
                </a:ext>
              </a:extLst>
            </p:cNvPr>
            <p:cNvSpPr txBox="1"/>
            <p:nvPr/>
          </p:nvSpPr>
          <p:spPr>
            <a:xfrm>
              <a:off x="2819493" y="1235727"/>
              <a:ext cx="996059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Hoàn thiện được bảng “7 cộng với một số” và “8 cộng với một số”.</a:t>
              </a:r>
              <a:endParaRPr lang="zh-CN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85762" y="2362161"/>
            <a:ext cx="11442419" cy="722200"/>
            <a:chOff x="1993494" y="1167015"/>
            <a:chExt cx="10505510" cy="722200"/>
          </a:xfrm>
        </p:grpSpPr>
        <p:pic>
          <p:nvPicPr>
            <p:cNvPr id="15" name="图片 2">
              <a:extLst>
                <a:ext uri="{FF2B5EF4-FFF2-40B4-BE49-F238E27FC236}">
                  <a16:creationId xmlns:a16="http://schemas.microsoft.com/office/drawing/2014/main" id="{B06E5B05-78FD-42D8-85C1-633B581D3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3494" y="1167015"/>
              <a:ext cx="724156" cy="722200"/>
            </a:xfrm>
            <a:prstGeom prst="rect">
              <a:avLst/>
            </a:prstGeom>
          </p:spPr>
        </p:pic>
        <p:sp>
          <p:nvSpPr>
            <p:cNvPr id="16" name="文本框 22">
              <a:extLst>
                <a:ext uri="{FF2B5EF4-FFF2-40B4-BE49-F238E27FC236}">
                  <a16:creationId xmlns:a16="http://schemas.microsoft.com/office/drawing/2014/main" id="{AB5745BD-0E13-4A2C-B56B-81F76B9E9B79}"/>
                </a:ext>
              </a:extLst>
            </p:cNvPr>
            <p:cNvSpPr txBox="1"/>
            <p:nvPr/>
          </p:nvSpPr>
          <p:spPr>
            <a:xfrm>
              <a:off x="2874085" y="1235727"/>
              <a:ext cx="96249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altLang="zh-CN" sz="3200" b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Vận dụng vào làm bài tập và giải các bài toán thực tế.</a:t>
              </a:r>
              <a:endParaRPr lang="zh-CN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404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51" y="893"/>
            <a:ext cx="10367845" cy="685621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4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5973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22">
            <a:extLst>
              <a:ext uri="{FF2B5EF4-FFF2-40B4-BE49-F238E27FC236}">
                <a16:creationId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4110858" y="217753"/>
            <a:ext cx="46281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85763" y="1141083"/>
            <a:ext cx="11442419" cy="1145930"/>
            <a:chOff x="1993494" y="1167015"/>
            <a:chExt cx="10786590" cy="1145930"/>
          </a:xfrm>
        </p:grpSpPr>
        <p:pic>
          <p:nvPicPr>
            <p:cNvPr id="4" name="图片 2">
              <a:extLst>
                <a:ext uri="{FF2B5EF4-FFF2-40B4-BE49-F238E27FC236}">
                  <a16:creationId xmlns:a16="http://schemas.microsoft.com/office/drawing/2014/main" id="{B06E5B05-78FD-42D8-85C1-633B581D3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3494" y="1167015"/>
              <a:ext cx="724156" cy="722200"/>
            </a:xfrm>
            <a:prstGeom prst="rect">
              <a:avLst/>
            </a:prstGeom>
          </p:spPr>
        </p:pic>
        <p:sp>
          <p:nvSpPr>
            <p:cNvPr id="12" name="文本框 22">
              <a:extLst>
                <a:ext uri="{FF2B5EF4-FFF2-40B4-BE49-F238E27FC236}">
                  <a16:creationId xmlns:a16="http://schemas.microsoft.com/office/drawing/2014/main" id="{AB5745BD-0E13-4A2C-B56B-81F76B9E9B79}"/>
                </a:ext>
              </a:extLst>
            </p:cNvPr>
            <p:cNvSpPr txBox="1"/>
            <p:nvPr/>
          </p:nvSpPr>
          <p:spPr>
            <a:xfrm>
              <a:off x="2819493" y="1235727"/>
              <a:ext cx="996059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Hoàn thiện được bảng “7 cộng với một số” và “8 cộng với một số”.</a:t>
              </a:r>
              <a:endParaRPr lang="zh-CN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85762" y="2362161"/>
            <a:ext cx="11442419" cy="722200"/>
            <a:chOff x="1993494" y="1167015"/>
            <a:chExt cx="10505510" cy="722200"/>
          </a:xfrm>
        </p:grpSpPr>
        <p:pic>
          <p:nvPicPr>
            <p:cNvPr id="15" name="图片 2">
              <a:extLst>
                <a:ext uri="{FF2B5EF4-FFF2-40B4-BE49-F238E27FC236}">
                  <a16:creationId xmlns:a16="http://schemas.microsoft.com/office/drawing/2014/main" id="{B06E5B05-78FD-42D8-85C1-633B581D3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3494" y="1167015"/>
              <a:ext cx="724156" cy="722200"/>
            </a:xfrm>
            <a:prstGeom prst="rect">
              <a:avLst/>
            </a:prstGeom>
          </p:spPr>
        </p:pic>
        <p:sp>
          <p:nvSpPr>
            <p:cNvPr id="16" name="文本框 22">
              <a:extLst>
                <a:ext uri="{FF2B5EF4-FFF2-40B4-BE49-F238E27FC236}">
                  <a16:creationId xmlns:a16="http://schemas.microsoft.com/office/drawing/2014/main" id="{AB5745BD-0E13-4A2C-B56B-81F76B9E9B79}"/>
                </a:ext>
              </a:extLst>
            </p:cNvPr>
            <p:cNvSpPr txBox="1"/>
            <p:nvPr/>
          </p:nvSpPr>
          <p:spPr>
            <a:xfrm>
              <a:off x="2874085" y="1235727"/>
              <a:ext cx="96249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altLang="zh-CN" sz="3200" b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Vận dụng vào làm bài tập và giải các bài toán thực tế.</a:t>
              </a:r>
              <a:endParaRPr lang="zh-CN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914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748938" y="1682584"/>
            <a:ext cx="2448732" cy="4925179"/>
          </a:xfrm>
          <a:prstGeom prst="rect">
            <a:avLst/>
          </a:prstGeom>
        </p:spPr>
      </p:pic>
      <p:pic>
        <p:nvPicPr>
          <p:cNvPr id="37" name="图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07" b="1639"/>
          <a:stretch/>
        </p:blipFill>
        <p:spPr>
          <a:xfrm>
            <a:off x="2444110" y="4577633"/>
            <a:ext cx="7085352" cy="2067434"/>
          </a:xfrm>
          <a:prstGeom prst="rect">
            <a:avLst/>
          </a:prstGeom>
        </p:spPr>
      </p:pic>
      <p:grpSp>
        <p:nvGrpSpPr>
          <p:cNvPr id="4" name="组合 23"/>
          <p:cNvGrpSpPr/>
          <p:nvPr/>
        </p:nvGrpSpPr>
        <p:grpSpPr>
          <a:xfrm>
            <a:off x="-13656" y="5604591"/>
            <a:ext cx="12203723" cy="1123362"/>
            <a:chOff x="-17585" y="5729324"/>
            <a:chExt cx="12203723" cy="1123362"/>
          </a:xfrm>
        </p:grpSpPr>
        <p:pic>
          <p:nvPicPr>
            <p:cNvPr id="5" name="图片 24"/>
            <p:cNvPicPr>
              <a:picLocks noChangeAspect="1"/>
            </p:cNvPicPr>
            <p:nvPr/>
          </p:nvPicPr>
          <p:blipFill rotWithShape="1">
            <a:blip r:embed="rId5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6" name="图片 25"/>
            <p:cNvPicPr>
              <a:picLocks noChangeAspect="1"/>
            </p:cNvPicPr>
            <p:nvPr/>
          </p:nvPicPr>
          <p:blipFill rotWithShape="1">
            <a:blip r:embed="rId5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7" name="图片 6" descr="图片包含 事情&#10;&#10;已生成高可信度的说明">
            <a:extLst>
              <a:ext uri="{FF2B5EF4-FFF2-40B4-BE49-F238E27FC236}">
                <a16:creationId xmlns:a16="http://schemas.microsoft.com/office/drawing/2014/main" id="{A2A40CBB-AC3C-47FA-A121-69CFF30A3B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667" y="0"/>
            <a:ext cx="2059590" cy="2059590"/>
          </a:xfrm>
          <a:prstGeom prst="rect">
            <a:avLst/>
          </a:prstGeom>
        </p:spPr>
      </p:pic>
      <p:pic>
        <p:nvPicPr>
          <p:cNvPr id="8" name="图片 18">
            <a:extLst>
              <a:ext uri="{FF2B5EF4-FFF2-40B4-BE49-F238E27FC236}">
                <a16:creationId xmlns:a16="http://schemas.microsoft.com/office/drawing/2014/main" id="{414701C5-B57D-43E9-9B2F-45D581C3315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638" y="4997552"/>
            <a:ext cx="1865116" cy="16972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2566876" cy="1149125"/>
          </a:xfrm>
          <a:prstGeom prst="rect">
            <a:avLst/>
          </a:prstGeom>
        </p:spPr>
      </p:pic>
      <p:sp>
        <p:nvSpPr>
          <p:cNvPr id="11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25976" y="112548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1924" y="1220919"/>
            <a:ext cx="2524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7 + 5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71926" y="1805332"/>
            <a:ext cx="913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450369" y="1782401"/>
            <a:ext cx="484386" cy="47006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934231" y="2158938"/>
            <a:ext cx="1309588" cy="678719"/>
            <a:chOff x="2073708" y="2210381"/>
            <a:chExt cx="1309588" cy="678719"/>
          </a:xfrm>
        </p:grpSpPr>
        <p:cxnSp>
          <p:nvCxnSpPr>
            <p:cNvPr id="3" name="Straight Connector 2"/>
            <p:cNvCxnSpPr/>
            <p:nvPr/>
          </p:nvCxnSpPr>
          <p:spPr>
            <a:xfrm flipH="1">
              <a:off x="2382982" y="2210381"/>
              <a:ext cx="397163" cy="274201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780145" y="2210381"/>
              <a:ext cx="341601" cy="274201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2073708" y="2454991"/>
              <a:ext cx="434109" cy="434109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2949187" y="2454991"/>
              <a:ext cx="434109" cy="434109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803982" y="1790801"/>
            <a:ext cx="1342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= 10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6248933" y="1825381"/>
            <a:ext cx="1797759" cy="470065"/>
            <a:chOff x="6248933" y="1825381"/>
            <a:chExt cx="1797759" cy="470065"/>
          </a:xfrm>
        </p:grpSpPr>
        <p:sp>
          <p:nvSpPr>
            <p:cNvPr id="23" name="TextBox 22"/>
            <p:cNvSpPr txBox="1"/>
            <p:nvPr/>
          </p:nvSpPr>
          <p:spPr>
            <a:xfrm>
              <a:off x="6248933" y="1827022"/>
              <a:ext cx="1797759" cy="461665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7 + 5 = </a:t>
              </a: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7417515" y="1825381"/>
              <a:ext cx="484386" cy="470065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39" name="Rounded Rectangle 38"/>
          <p:cNvSpPr/>
          <p:nvPr/>
        </p:nvSpPr>
        <p:spPr>
          <a:xfrm>
            <a:off x="7413537" y="1840088"/>
            <a:ext cx="492341" cy="45535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3442395" y="1790014"/>
            <a:ext cx="492341" cy="45535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pic>
        <p:nvPicPr>
          <p:cNvPr id="41" name="图片 18">
            <a:extLst>
              <a:ext uri="{FF2B5EF4-FFF2-40B4-BE49-F238E27FC236}">
                <a16:creationId xmlns:a16="http://schemas.microsoft.com/office/drawing/2014/main" id="{414701C5-B57D-43E9-9B2F-45D581C3315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555" y="6939424"/>
            <a:ext cx="1865116" cy="1697256"/>
          </a:xfrm>
          <a:prstGeom prst="rect">
            <a:avLst/>
          </a:prstGeom>
        </p:spPr>
      </p:pic>
      <p:sp>
        <p:nvSpPr>
          <p:cNvPr id="42" name="Text Box 1"/>
          <p:cNvSpPr txBox="1"/>
          <p:nvPr/>
        </p:nvSpPr>
        <p:spPr>
          <a:xfrm>
            <a:off x="4139220" y="8331158"/>
            <a:ext cx="7836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https://www.facebook.com/nhat.linh.3557440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81756" y="3142886"/>
            <a:ext cx="2524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7 + 6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976843" y="3747204"/>
            <a:ext cx="908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455286" y="3724273"/>
            <a:ext cx="484386" cy="47006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939148" y="4100810"/>
            <a:ext cx="1309588" cy="678719"/>
            <a:chOff x="2073708" y="2210381"/>
            <a:chExt cx="1309588" cy="678719"/>
          </a:xfrm>
        </p:grpSpPr>
        <p:cxnSp>
          <p:nvCxnSpPr>
            <p:cNvPr id="48" name="Straight Connector 47"/>
            <p:cNvCxnSpPr/>
            <p:nvPr/>
          </p:nvCxnSpPr>
          <p:spPr>
            <a:xfrm flipH="1">
              <a:off x="2382982" y="2210381"/>
              <a:ext cx="397163" cy="274201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2780145" y="2210381"/>
              <a:ext cx="341601" cy="274201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0" name="Oval 49"/>
            <p:cNvSpPr/>
            <p:nvPr/>
          </p:nvSpPr>
          <p:spPr>
            <a:xfrm>
              <a:off x="2073708" y="2454991"/>
              <a:ext cx="434109" cy="434109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51" name="Oval 50"/>
            <p:cNvSpPr/>
            <p:nvPr/>
          </p:nvSpPr>
          <p:spPr>
            <a:xfrm>
              <a:off x="2949187" y="2454991"/>
              <a:ext cx="434109" cy="434109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1770420" y="3732673"/>
            <a:ext cx="1335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= 10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6253850" y="3767253"/>
            <a:ext cx="1797759" cy="470065"/>
            <a:chOff x="6248933" y="1825381"/>
            <a:chExt cx="1797759" cy="470065"/>
          </a:xfrm>
        </p:grpSpPr>
        <p:sp>
          <p:nvSpPr>
            <p:cNvPr id="54" name="TextBox 53"/>
            <p:cNvSpPr txBox="1"/>
            <p:nvPr/>
          </p:nvSpPr>
          <p:spPr>
            <a:xfrm>
              <a:off x="6248933" y="1827022"/>
              <a:ext cx="1797759" cy="461665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7 </a:t>
              </a:r>
              <a:r>
                <a:rPr lang="en-US" sz="2400">
                  <a:latin typeface="Arial" panose="020B0604020202020204" pitchFamily="34" charset="0"/>
                  <a:cs typeface="Arial" panose="020B0604020202020204" pitchFamily="34" charset="0"/>
                </a:rPr>
                <a:t>+ </a:t>
              </a:r>
              <a:r>
                <a:rPr lang="en-US" sz="2400" smtClean="0">
                  <a:latin typeface="Arial" panose="020B0604020202020204" pitchFamily="34" charset="0"/>
                  <a:cs typeface="Arial" panose="020B0604020202020204" pitchFamily="34" charset="0"/>
                </a:rPr>
                <a:t>6 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= </a:t>
              </a:r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7417515" y="1825381"/>
              <a:ext cx="484386" cy="470065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56" name="Rounded Rectangle 55"/>
          <p:cNvSpPr/>
          <p:nvPr/>
        </p:nvSpPr>
        <p:spPr>
          <a:xfrm>
            <a:off x="7418454" y="3781960"/>
            <a:ext cx="492341" cy="45535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3447312" y="3731886"/>
            <a:ext cx="492341" cy="45535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028963" y="1825381"/>
            <a:ext cx="458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028963" y="3752909"/>
            <a:ext cx="458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81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9" grpId="0" animBg="1"/>
      <p:bldP spid="40" grpId="0" animBg="1"/>
      <p:bldP spid="42" grpId="1"/>
      <p:bldP spid="52" grpId="0"/>
      <p:bldP spid="56" grpId="0" animBg="1"/>
      <p:bldP spid="57" grpId="0" animBg="1"/>
      <p:bldP spid="43" grpId="0"/>
      <p:bldP spid="5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694168" y="1882655"/>
            <a:ext cx="2448732" cy="4925179"/>
          </a:xfrm>
          <a:prstGeom prst="rect">
            <a:avLst/>
          </a:prstGeom>
        </p:spPr>
      </p:pic>
      <p:pic>
        <p:nvPicPr>
          <p:cNvPr id="40" name="图片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07" b="1639"/>
          <a:stretch/>
        </p:blipFill>
        <p:spPr>
          <a:xfrm>
            <a:off x="2444110" y="4577633"/>
            <a:ext cx="7085352" cy="2067434"/>
          </a:xfrm>
          <a:prstGeom prst="rect">
            <a:avLst/>
          </a:prstGeom>
        </p:spPr>
      </p:pic>
      <p:grpSp>
        <p:nvGrpSpPr>
          <p:cNvPr id="41" name="组合 23"/>
          <p:cNvGrpSpPr/>
          <p:nvPr/>
        </p:nvGrpSpPr>
        <p:grpSpPr>
          <a:xfrm>
            <a:off x="-60823" y="5734638"/>
            <a:ext cx="12203723" cy="1123362"/>
            <a:chOff x="-17585" y="5729324"/>
            <a:chExt cx="12203723" cy="1123362"/>
          </a:xfrm>
        </p:grpSpPr>
        <p:pic>
          <p:nvPicPr>
            <p:cNvPr id="42" name="图片 24"/>
            <p:cNvPicPr>
              <a:picLocks noChangeAspect="1"/>
            </p:cNvPicPr>
            <p:nvPr/>
          </p:nvPicPr>
          <p:blipFill rotWithShape="1">
            <a:blip r:embed="rId6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43" name="图片 25"/>
            <p:cNvPicPr>
              <a:picLocks noChangeAspect="1"/>
            </p:cNvPicPr>
            <p:nvPr/>
          </p:nvPicPr>
          <p:blipFill rotWithShape="1">
            <a:blip r:embed="rId6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27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08855" y="41321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212783" y="510139"/>
            <a:ext cx="1164657" cy="517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211672"/>
              </p:ext>
            </p:extLst>
          </p:nvPr>
        </p:nvGraphicFramePr>
        <p:xfrm>
          <a:off x="785614" y="1523454"/>
          <a:ext cx="8743847" cy="2072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9121">
                  <a:extLst>
                    <a:ext uri="{9D8B030D-6E8A-4147-A177-3AD203B41FA5}">
                      <a16:colId xmlns:a16="http://schemas.microsoft.com/office/drawing/2014/main" val="348649247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2351777407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2855970045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1467045867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3564079418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2692669110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3629723950"/>
                    </a:ext>
                  </a:extLst>
                </a:gridCol>
              </a:tblGrid>
              <a:tr h="690834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576100"/>
                  </a:ext>
                </a:extLst>
              </a:tr>
              <a:tr h="69083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623076"/>
                  </a:ext>
                </a:extLst>
              </a:tr>
              <a:tr h="690834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803962"/>
                  </a:ext>
                </a:extLst>
              </a:tr>
            </a:tbl>
          </a:graphicData>
        </a:graphic>
      </p:graphicFrame>
      <p:sp>
        <p:nvSpPr>
          <p:cNvPr id="33" name="Rounded Rectangle 32"/>
          <p:cNvSpPr/>
          <p:nvPr/>
        </p:nvSpPr>
        <p:spPr>
          <a:xfrm>
            <a:off x="3430868" y="2930617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4795685" y="2954050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6076122" y="2971873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8611690" y="2961599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pic>
        <p:nvPicPr>
          <p:cNvPr id="44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256" y="-224842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955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124814"/>
              </p:ext>
            </p:extLst>
          </p:nvPr>
        </p:nvGraphicFramePr>
        <p:xfrm>
          <a:off x="1110041" y="1656101"/>
          <a:ext cx="4765274" cy="3484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2637">
                  <a:extLst>
                    <a:ext uri="{9D8B030D-6E8A-4147-A177-3AD203B41FA5}">
                      <a16:colId xmlns:a16="http://schemas.microsoft.com/office/drawing/2014/main" val="1203823934"/>
                    </a:ext>
                  </a:extLst>
                </a:gridCol>
                <a:gridCol w="2382637">
                  <a:extLst>
                    <a:ext uri="{9D8B030D-6E8A-4147-A177-3AD203B41FA5}">
                      <a16:colId xmlns:a16="http://schemas.microsoft.com/office/drawing/2014/main" val="48267287"/>
                    </a:ext>
                  </a:extLst>
                </a:gridCol>
              </a:tblGrid>
              <a:tr h="69689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Nhóm</a:t>
                      </a:r>
                      <a:r>
                        <a:rPr lang="en-US" sz="2400" b="0" i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1</a:t>
                      </a:r>
                      <a:endParaRPr lang="en-US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Nhóm</a:t>
                      </a:r>
                      <a:r>
                        <a:rPr lang="en-US" sz="2400" b="0" i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2</a:t>
                      </a:r>
                      <a:endParaRPr lang="en-US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410991"/>
                  </a:ext>
                </a:extLst>
              </a:tr>
              <a:tr h="69689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0383201"/>
                  </a:ext>
                </a:extLst>
              </a:tr>
              <a:tr h="69689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614039"/>
                  </a:ext>
                </a:extLst>
              </a:tr>
              <a:tr h="69689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136706"/>
                  </a:ext>
                </a:extLst>
              </a:tr>
              <a:tr h="69689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2844538"/>
                  </a:ext>
                </a:extLst>
              </a:tr>
            </a:tbl>
          </a:graphicData>
        </a:graphic>
      </p:graphicFrame>
      <p:pic>
        <p:nvPicPr>
          <p:cNvPr id="40" name="图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07" b="1639"/>
          <a:stretch/>
        </p:blipFill>
        <p:spPr>
          <a:xfrm>
            <a:off x="-233903" y="5083938"/>
            <a:ext cx="5447058" cy="1589396"/>
          </a:xfrm>
          <a:prstGeom prst="rect">
            <a:avLst/>
          </a:prstGeom>
        </p:spPr>
      </p:pic>
      <p:grpSp>
        <p:nvGrpSpPr>
          <p:cNvPr id="41" name="组合 23"/>
          <p:cNvGrpSpPr/>
          <p:nvPr/>
        </p:nvGrpSpPr>
        <p:grpSpPr>
          <a:xfrm>
            <a:off x="-60823" y="5734638"/>
            <a:ext cx="12203723" cy="1123362"/>
            <a:chOff x="-17585" y="5729324"/>
            <a:chExt cx="12203723" cy="1123362"/>
          </a:xfrm>
        </p:grpSpPr>
        <p:pic>
          <p:nvPicPr>
            <p:cNvPr id="42" name="图片 24"/>
            <p:cNvPicPr>
              <a:picLocks noChangeAspect="1"/>
            </p:cNvPicPr>
            <p:nvPr/>
          </p:nvPicPr>
          <p:blipFill rotWithShape="1">
            <a:blip r:embed="rId5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43" name="图片 25"/>
            <p:cNvPicPr>
              <a:picLocks noChangeAspect="1"/>
            </p:cNvPicPr>
            <p:nvPr/>
          </p:nvPicPr>
          <p:blipFill rotWithShape="1">
            <a:blip r:embed="rId5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27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7210" y="595232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110041" y="510139"/>
            <a:ext cx="9420970" cy="90769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Mai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 que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4318152" y="3071001"/>
            <a:ext cx="666750" cy="57751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4257383" y="3756022"/>
            <a:ext cx="779263" cy="57751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4328801" y="4451304"/>
            <a:ext cx="666750" cy="57751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pic>
        <p:nvPicPr>
          <p:cNvPr id="44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256" y="-224842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2130" b="59074" l="59896" r="84844">
                        <a14:foregroundMark x1="74010" y1="23796" x2="74010" y2="47870"/>
                        <a14:foregroundMark x1="74271" y1="38148" x2="77292" y2="42222"/>
                        <a14:foregroundMark x1="72188" y1="36944" x2="72917" y2="40370"/>
                        <a14:foregroundMark x1="71771" y1="31944" x2="72448" y2="32593"/>
                        <a14:foregroundMark x1="74271" y1="31759" x2="74271" y2="32593"/>
                      </a14:backgroundRemoval>
                    </a14:imgEffect>
                  </a14:imgLayer>
                </a14:imgProps>
              </a:ext>
            </a:extLst>
          </a:blip>
          <a:srcRect l="59735" t="21813" r="15001" b="40604"/>
          <a:stretch/>
        </p:blipFill>
        <p:spPr>
          <a:xfrm>
            <a:off x="7383555" y="1794143"/>
            <a:ext cx="3834063" cy="320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15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748938" y="1682584"/>
            <a:ext cx="2448732" cy="4925179"/>
          </a:xfrm>
          <a:prstGeom prst="rect">
            <a:avLst/>
          </a:prstGeom>
        </p:spPr>
      </p:pic>
      <p:grpSp>
        <p:nvGrpSpPr>
          <p:cNvPr id="4" name="组合 23"/>
          <p:cNvGrpSpPr/>
          <p:nvPr/>
        </p:nvGrpSpPr>
        <p:grpSpPr>
          <a:xfrm>
            <a:off x="-13656" y="5604591"/>
            <a:ext cx="12203723" cy="1123362"/>
            <a:chOff x="-17585" y="5729324"/>
            <a:chExt cx="12203723" cy="1123362"/>
          </a:xfrm>
        </p:grpSpPr>
        <p:pic>
          <p:nvPicPr>
            <p:cNvPr id="5" name="图片 2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6" name="图片 2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7" name="图片 6" descr="图片包含 事情&#10;&#10;已生成高可信度的说明">
            <a:extLst>
              <a:ext uri="{FF2B5EF4-FFF2-40B4-BE49-F238E27FC236}">
                <a16:creationId xmlns:a16="http://schemas.microsoft.com/office/drawing/2014/main" id="{A2A40CBB-AC3C-47FA-A121-69CFF30A3B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667" y="0"/>
            <a:ext cx="2059590" cy="2059590"/>
          </a:xfrm>
          <a:prstGeom prst="rect">
            <a:avLst/>
          </a:prstGeom>
        </p:spPr>
      </p:pic>
      <p:pic>
        <p:nvPicPr>
          <p:cNvPr id="8" name="图片 18">
            <a:extLst>
              <a:ext uri="{FF2B5EF4-FFF2-40B4-BE49-F238E27FC236}">
                <a16:creationId xmlns:a16="http://schemas.microsoft.com/office/drawing/2014/main" id="{414701C5-B57D-43E9-9B2F-45D581C3315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638" y="4997552"/>
            <a:ext cx="1865116" cy="1697256"/>
          </a:xfrm>
          <a:prstGeom prst="rect">
            <a:avLst/>
          </a:prstGeom>
        </p:spPr>
      </p:pic>
      <p:sp>
        <p:nvSpPr>
          <p:cNvPr id="11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77850" y="414967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1924" y="1220919"/>
            <a:ext cx="2524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8 + 7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235665" y="1680053"/>
            <a:ext cx="2017400" cy="1432167"/>
            <a:chOff x="1235665" y="1680053"/>
            <a:chExt cx="2017400" cy="1432167"/>
          </a:xfrm>
        </p:grpSpPr>
        <p:sp>
          <p:nvSpPr>
            <p:cNvPr id="14" name="TextBox 13"/>
            <p:cNvSpPr txBox="1"/>
            <p:nvPr/>
          </p:nvSpPr>
          <p:spPr>
            <a:xfrm>
              <a:off x="1424957" y="1792066"/>
              <a:ext cx="11495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8 + 7 =</a:t>
              </a: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1235665" y="2182869"/>
              <a:ext cx="1664808" cy="929351"/>
              <a:chOff x="1919960" y="2210381"/>
              <a:chExt cx="1664808" cy="929351"/>
            </a:xfrm>
          </p:grpSpPr>
          <p:cxnSp>
            <p:nvCxnSpPr>
              <p:cNvPr id="3" name="Straight Connector 2"/>
              <p:cNvCxnSpPr/>
              <p:nvPr/>
            </p:nvCxnSpPr>
            <p:spPr>
              <a:xfrm flipH="1">
                <a:off x="2382982" y="2210381"/>
                <a:ext cx="397163" cy="274201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2780145" y="2210381"/>
                <a:ext cx="341601" cy="274201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9" name="Oval 18"/>
              <p:cNvSpPr/>
              <p:nvPr/>
            </p:nvSpPr>
            <p:spPr>
              <a:xfrm>
                <a:off x="1919960" y="2454989"/>
                <a:ext cx="751522" cy="684743"/>
              </a:xfrm>
              <a:prstGeom prst="ellips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949187" y="2454991"/>
                <a:ext cx="635581" cy="635581"/>
              </a:xfrm>
              <a:prstGeom prst="ellips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sp>
          <p:nvSpPr>
            <p:cNvPr id="58" name="Oval 57"/>
            <p:cNvSpPr/>
            <p:nvPr/>
          </p:nvSpPr>
          <p:spPr>
            <a:xfrm>
              <a:off x="2571631" y="1680053"/>
              <a:ext cx="681434" cy="607875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59" name="Oval 58"/>
          <p:cNvSpPr/>
          <p:nvPr/>
        </p:nvSpPr>
        <p:spPr>
          <a:xfrm>
            <a:off x="2211114" y="2435519"/>
            <a:ext cx="711523" cy="63471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386852" y="1266438"/>
            <a:ext cx="2524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8 + 5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5650593" y="1735674"/>
            <a:ext cx="1989012" cy="1422065"/>
            <a:chOff x="1235665" y="1690155"/>
            <a:chExt cx="1989012" cy="1422065"/>
          </a:xfrm>
        </p:grpSpPr>
        <p:sp>
          <p:nvSpPr>
            <p:cNvPr id="70" name="TextBox 69"/>
            <p:cNvSpPr txBox="1"/>
            <p:nvPr/>
          </p:nvSpPr>
          <p:spPr>
            <a:xfrm>
              <a:off x="1412433" y="1793526"/>
              <a:ext cx="11495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8 + 5 =</a:t>
              </a:r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1235665" y="2182869"/>
              <a:ext cx="1664808" cy="929351"/>
              <a:chOff x="1919960" y="2210381"/>
              <a:chExt cx="1664808" cy="929351"/>
            </a:xfrm>
          </p:grpSpPr>
          <p:cxnSp>
            <p:nvCxnSpPr>
              <p:cNvPr id="73" name="Straight Connector 72"/>
              <p:cNvCxnSpPr/>
              <p:nvPr/>
            </p:nvCxnSpPr>
            <p:spPr>
              <a:xfrm flipH="1">
                <a:off x="2382982" y="2210381"/>
                <a:ext cx="397163" cy="274201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2780145" y="2210381"/>
                <a:ext cx="341601" cy="274201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75" name="Oval 74"/>
              <p:cNvSpPr/>
              <p:nvPr/>
            </p:nvSpPr>
            <p:spPr>
              <a:xfrm>
                <a:off x="1919960" y="2454989"/>
                <a:ext cx="751522" cy="684743"/>
              </a:xfrm>
              <a:prstGeom prst="ellips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2949187" y="2454991"/>
                <a:ext cx="635581" cy="635581"/>
              </a:xfrm>
              <a:prstGeom prst="ellips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sp>
          <p:nvSpPr>
            <p:cNvPr id="72" name="Oval 71"/>
            <p:cNvSpPr/>
            <p:nvPr/>
          </p:nvSpPr>
          <p:spPr>
            <a:xfrm>
              <a:off x="2543243" y="1690155"/>
              <a:ext cx="681434" cy="607875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971408" y="3529751"/>
            <a:ext cx="2524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8 + 8</a:t>
            </a:r>
          </a:p>
        </p:txBody>
      </p:sp>
      <p:grpSp>
        <p:nvGrpSpPr>
          <p:cNvPr id="78" name="Group 77"/>
          <p:cNvGrpSpPr/>
          <p:nvPr/>
        </p:nvGrpSpPr>
        <p:grpSpPr>
          <a:xfrm>
            <a:off x="1235149" y="4000218"/>
            <a:ext cx="1961401" cy="1420834"/>
            <a:chOff x="1235665" y="1691386"/>
            <a:chExt cx="1961401" cy="1420834"/>
          </a:xfrm>
        </p:grpSpPr>
        <p:sp>
          <p:nvSpPr>
            <p:cNvPr id="79" name="TextBox 78"/>
            <p:cNvSpPr txBox="1"/>
            <p:nvPr/>
          </p:nvSpPr>
          <p:spPr>
            <a:xfrm>
              <a:off x="1435138" y="1792066"/>
              <a:ext cx="11495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8 + 8 =</a:t>
              </a:r>
            </a:p>
          </p:txBody>
        </p:sp>
        <p:grpSp>
          <p:nvGrpSpPr>
            <p:cNvPr id="80" name="Group 79"/>
            <p:cNvGrpSpPr/>
            <p:nvPr/>
          </p:nvGrpSpPr>
          <p:grpSpPr>
            <a:xfrm>
              <a:off x="1235665" y="2182869"/>
              <a:ext cx="1664808" cy="929351"/>
              <a:chOff x="1919960" y="2210381"/>
              <a:chExt cx="1664808" cy="929351"/>
            </a:xfrm>
          </p:grpSpPr>
          <p:cxnSp>
            <p:nvCxnSpPr>
              <p:cNvPr id="82" name="Straight Connector 81"/>
              <p:cNvCxnSpPr/>
              <p:nvPr/>
            </p:nvCxnSpPr>
            <p:spPr>
              <a:xfrm flipH="1">
                <a:off x="2382982" y="2210381"/>
                <a:ext cx="397163" cy="274201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2780145" y="2210381"/>
                <a:ext cx="341601" cy="274201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84" name="Oval 83"/>
              <p:cNvSpPr/>
              <p:nvPr/>
            </p:nvSpPr>
            <p:spPr>
              <a:xfrm>
                <a:off x="1919960" y="2454989"/>
                <a:ext cx="751522" cy="684743"/>
              </a:xfrm>
              <a:prstGeom prst="ellips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2949187" y="2454991"/>
                <a:ext cx="635581" cy="635581"/>
              </a:xfrm>
              <a:prstGeom prst="ellips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sp>
          <p:nvSpPr>
            <p:cNvPr id="81" name="Oval 80"/>
            <p:cNvSpPr/>
            <p:nvPr/>
          </p:nvSpPr>
          <p:spPr>
            <a:xfrm>
              <a:off x="2515632" y="1691386"/>
              <a:ext cx="681434" cy="607875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5417757" y="3647804"/>
            <a:ext cx="2524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6 + 5</a:t>
            </a:r>
          </a:p>
        </p:txBody>
      </p:sp>
      <p:grpSp>
        <p:nvGrpSpPr>
          <p:cNvPr id="87" name="Group 86"/>
          <p:cNvGrpSpPr/>
          <p:nvPr/>
        </p:nvGrpSpPr>
        <p:grpSpPr>
          <a:xfrm>
            <a:off x="5681498" y="4107887"/>
            <a:ext cx="1974620" cy="1431218"/>
            <a:chOff x="1235665" y="1681002"/>
            <a:chExt cx="1974620" cy="1431218"/>
          </a:xfrm>
        </p:grpSpPr>
        <p:sp>
          <p:nvSpPr>
            <p:cNvPr id="88" name="TextBox 87"/>
            <p:cNvSpPr txBox="1"/>
            <p:nvPr/>
          </p:nvSpPr>
          <p:spPr>
            <a:xfrm>
              <a:off x="1448648" y="1806621"/>
              <a:ext cx="11495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6 + 5 =</a:t>
              </a:r>
            </a:p>
          </p:txBody>
        </p:sp>
        <p:grpSp>
          <p:nvGrpSpPr>
            <p:cNvPr id="89" name="Group 88"/>
            <p:cNvGrpSpPr/>
            <p:nvPr/>
          </p:nvGrpSpPr>
          <p:grpSpPr>
            <a:xfrm>
              <a:off x="1235665" y="2182869"/>
              <a:ext cx="1664808" cy="929351"/>
              <a:chOff x="1919960" y="2210381"/>
              <a:chExt cx="1664808" cy="929351"/>
            </a:xfrm>
          </p:grpSpPr>
          <p:cxnSp>
            <p:nvCxnSpPr>
              <p:cNvPr id="91" name="Straight Connector 90"/>
              <p:cNvCxnSpPr/>
              <p:nvPr/>
            </p:nvCxnSpPr>
            <p:spPr>
              <a:xfrm flipH="1">
                <a:off x="2382982" y="2210381"/>
                <a:ext cx="397163" cy="274201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2780145" y="2210381"/>
                <a:ext cx="341601" cy="274201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93" name="Oval 92"/>
              <p:cNvSpPr/>
              <p:nvPr/>
            </p:nvSpPr>
            <p:spPr>
              <a:xfrm>
                <a:off x="1919960" y="2454989"/>
                <a:ext cx="751522" cy="684743"/>
              </a:xfrm>
              <a:prstGeom prst="ellips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2949187" y="2454991"/>
                <a:ext cx="635581" cy="635581"/>
              </a:xfrm>
              <a:prstGeom prst="ellips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sp>
          <p:nvSpPr>
            <p:cNvPr id="90" name="Oval 89"/>
            <p:cNvSpPr/>
            <p:nvPr/>
          </p:nvSpPr>
          <p:spPr>
            <a:xfrm>
              <a:off x="2528851" y="1681002"/>
              <a:ext cx="681434" cy="607875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95" name="Oval 94"/>
          <p:cNvSpPr/>
          <p:nvPr/>
        </p:nvSpPr>
        <p:spPr>
          <a:xfrm>
            <a:off x="2562130" y="1661548"/>
            <a:ext cx="711523" cy="63471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96" name="Oval 95"/>
          <p:cNvSpPr/>
          <p:nvPr/>
        </p:nvSpPr>
        <p:spPr>
          <a:xfrm>
            <a:off x="6636767" y="2468910"/>
            <a:ext cx="711523" cy="63471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7" name="Oval 96"/>
          <p:cNvSpPr/>
          <p:nvPr/>
        </p:nvSpPr>
        <p:spPr>
          <a:xfrm>
            <a:off x="6915452" y="1714595"/>
            <a:ext cx="711523" cy="63471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98" name="Oval 97"/>
          <p:cNvSpPr/>
          <p:nvPr/>
        </p:nvSpPr>
        <p:spPr>
          <a:xfrm>
            <a:off x="1235497" y="4741741"/>
            <a:ext cx="739460" cy="71184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9" name="Oval 98"/>
          <p:cNvSpPr/>
          <p:nvPr/>
        </p:nvSpPr>
        <p:spPr>
          <a:xfrm>
            <a:off x="2220026" y="4739087"/>
            <a:ext cx="711523" cy="63471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00" name="Oval 99"/>
          <p:cNvSpPr/>
          <p:nvPr/>
        </p:nvSpPr>
        <p:spPr>
          <a:xfrm>
            <a:off x="2504575" y="3986201"/>
            <a:ext cx="711523" cy="63471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101" name="Oval 100"/>
          <p:cNvSpPr/>
          <p:nvPr/>
        </p:nvSpPr>
        <p:spPr>
          <a:xfrm>
            <a:off x="5689026" y="4830105"/>
            <a:ext cx="749560" cy="738583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2" name="Oval 101"/>
          <p:cNvSpPr/>
          <p:nvPr/>
        </p:nvSpPr>
        <p:spPr>
          <a:xfrm>
            <a:off x="6679704" y="4850276"/>
            <a:ext cx="711523" cy="63471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3" name="Oval 102"/>
          <p:cNvSpPr/>
          <p:nvPr/>
        </p:nvSpPr>
        <p:spPr>
          <a:xfrm>
            <a:off x="6974100" y="4105419"/>
            <a:ext cx="711523" cy="63471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47407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694168" y="1882655"/>
            <a:ext cx="2448732" cy="4925179"/>
          </a:xfrm>
          <a:prstGeom prst="rect">
            <a:avLst/>
          </a:prstGeom>
        </p:spPr>
      </p:pic>
      <p:pic>
        <p:nvPicPr>
          <p:cNvPr id="40" name="图片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07" b="1639"/>
          <a:stretch/>
        </p:blipFill>
        <p:spPr>
          <a:xfrm>
            <a:off x="2444110" y="4577633"/>
            <a:ext cx="7085352" cy="2067434"/>
          </a:xfrm>
          <a:prstGeom prst="rect">
            <a:avLst/>
          </a:prstGeom>
        </p:spPr>
      </p:pic>
      <p:grpSp>
        <p:nvGrpSpPr>
          <p:cNvPr id="41" name="组合 23"/>
          <p:cNvGrpSpPr/>
          <p:nvPr/>
        </p:nvGrpSpPr>
        <p:grpSpPr>
          <a:xfrm>
            <a:off x="-60823" y="5734638"/>
            <a:ext cx="12203723" cy="1123362"/>
            <a:chOff x="-17585" y="5729324"/>
            <a:chExt cx="12203723" cy="1123362"/>
          </a:xfrm>
        </p:grpSpPr>
        <p:pic>
          <p:nvPicPr>
            <p:cNvPr id="42" name="图片 24"/>
            <p:cNvPicPr>
              <a:picLocks noChangeAspect="1"/>
            </p:cNvPicPr>
            <p:nvPr/>
          </p:nvPicPr>
          <p:blipFill rotWithShape="1">
            <a:blip r:embed="rId6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43" name="图片 25"/>
            <p:cNvPicPr>
              <a:picLocks noChangeAspect="1"/>
            </p:cNvPicPr>
            <p:nvPr/>
          </p:nvPicPr>
          <p:blipFill rotWithShape="1">
            <a:blip r:embed="rId6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27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08855" y="41321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212783" y="510139"/>
            <a:ext cx="1164657" cy="517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9718316"/>
              </p:ext>
            </p:extLst>
          </p:nvPr>
        </p:nvGraphicFramePr>
        <p:xfrm>
          <a:off x="785614" y="1523454"/>
          <a:ext cx="8743848" cy="2072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2981">
                  <a:extLst>
                    <a:ext uri="{9D8B030D-6E8A-4147-A177-3AD203B41FA5}">
                      <a16:colId xmlns:a16="http://schemas.microsoft.com/office/drawing/2014/main" val="348649247"/>
                    </a:ext>
                  </a:extLst>
                </a:gridCol>
                <a:gridCol w="1092981">
                  <a:extLst>
                    <a:ext uri="{9D8B030D-6E8A-4147-A177-3AD203B41FA5}">
                      <a16:colId xmlns:a16="http://schemas.microsoft.com/office/drawing/2014/main" val="2351777407"/>
                    </a:ext>
                  </a:extLst>
                </a:gridCol>
                <a:gridCol w="1092981">
                  <a:extLst>
                    <a:ext uri="{9D8B030D-6E8A-4147-A177-3AD203B41FA5}">
                      <a16:colId xmlns:a16="http://schemas.microsoft.com/office/drawing/2014/main" val="2855970045"/>
                    </a:ext>
                  </a:extLst>
                </a:gridCol>
                <a:gridCol w="1092981">
                  <a:extLst>
                    <a:ext uri="{9D8B030D-6E8A-4147-A177-3AD203B41FA5}">
                      <a16:colId xmlns:a16="http://schemas.microsoft.com/office/drawing/2014/main" val="1467045867"/>
                    </a:ext>
                  </a:extLst>
                </a:gridCol>
                <a:gridCol w="1092981">
                  <a:extLst>
                    <a:ext uri="{9D8B030D-6E8A-4147-A177-3AD203B41FA5}">
                      <a16:colId xmlns:a16="http://schemas.microsoft.com/office/drawing/2014/main" val="3564079418"/>
                    </a:ext>
                  </a:extLst>
                </a:gridCol>
                <a:gridCol w="1092981">
                  <a:extLst>
                    <a:ext uri="{9D8B030D-6E8A-4147-A177-3AD203B41FA5}">
                      <a16:colId xmlns:a16="http://schemas.microsoft.com/office/drawing/2014/main" val="2692669110"/>
                    </a:ext>
                  </a:extLst>
                </a:gridCol>
                <a:gridCol w="1092981">
                  <a:extLst>
                    <a:ext uri="{9D8B030D-6E8A-4147-A177-3AD203B41FA5}">
                      <a16:colId xmlns:a16="http://schemas.microsoft.com/office/drawing/2014/main" val="3629723950"/>
                    </a:ext>
                  </a:extLst>
                </a:gridCol>
                <a:gridCol w="1092981">
                  <a:extLst>
                    <a:ext uri="{9D8B030D-6E8A-4147-A177-3AD203B41FA5}">
                      <a16:colId xmlns:a16="http://schemas.microsoft.com/office/drawing/2014/main" val="95756193"/>
                    </a:ext>
                  </a:extLst>
                </a:gridCol>
              </a:tblGrid>
              <a:tr h="690834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576100"/>
                  </a:ext>
                </a:extLst>
              </a:tr>
              <a:tr h="69083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623076"/>
                  </a:ext>
                </a:extLst>
              </a:tr>
              <a:tr h="690834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803962"/>
                  </a:ext>
                </a:extLst>
              </a:tr>
            </a:tbl>
          </a:graphicData>
        </a:graphic>
      </p:graphicFrame>
      <p:sp>
        <p:nvSpPr>
          <p:cNvPr id="33" name="Rounded Rectangle 32"/>
          <p:cNvSpPr/>
          <p:nvPr/>
        </p:nvSpPr>
        <p:spPr>
          <a:xfrm>
            <a:off x="3251739" y="2941412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4296423" y="2931765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5391661" y="2930777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6486899" y="2930776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pic>
        <p:nvPicPr>
          <p:cNvPr id="44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256" y="-224842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7" name="Rounded Rectangle 16"/>
          <p:cNvSpPr/>
          <p:nvPr/>
        </p:nvSpPr>
        <p:spPr>
          <a:xfrm>
            <a:off x="8718304" y="2930776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427507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840" y="67215"/>
            <a:ext cx="10207794" cy="6605320"/>
          </a:xfrm>
          <a:prstGeom prst="rect">
            <a:avLst/>
          </a:prstGeom>
        </p:spPr>
      </p:pic>
      <p:grpSp>
        <p:nvGrpSpPr>
          <p:cNvPr id="5" name="组合 23"/>
          <p:cNvGrpSpPr/>
          <p:nvPr/>
        </p:nvGrpSpPr>
        <p:grpSpPr>
          <a:xfrm>
            <a:off x="7875" y="5734638"/>
            <a:ext cx="12203723" cy="1123362"/>
            <a:chOff x="-17585" y="5729324"/>
            <a:chExt cx="12203723" cy="1123362"/>
          </a:xfrm>
        </p:grpSpPr>
        <p:pic>
          <p:nvPicPr>
            <p:cNvPr id="6" name="图片 24"/>
            <p:cNvPicPr>
              <a:picLocks noChangeAspect="1"/>
            </p:cNvPicPr>
            <p:nvPr/>
          </p:nvPicPr>
          <p:blipFill rotWithShape="1">
            <a:blip r:embed="rId5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7" name="图片 25"/>
            <p:cNvPicPr>
              <a:picLocks noChangeAspect="1"/>
            </p:cNvPicPr>
            <p:nvPr/>
          </p:nvPicPr>
          <p:blipFill rotWithShape="1">
            <a:blip r:embed="rId5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8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36854" y="381956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23340" y="2224964"/>
            <a:ext cx="98902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đỡ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vùng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khăn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quyên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góp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thùng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thùng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vở,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quyên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góp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thùng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31460" y="3516733"/>
            <a:ext cx="1724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28799" y="4069838"/>
            <a:ext cx="9157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vở, </a:t>
            </a:r>
            <a:r>
              <a:rPr lang="en-US" sz="240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quyên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góp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thùng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49230" y="4610195"/>
            <a:ext cx="284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+ 5 = 13 (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thùng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20392" y="5065619"/>
            <a:ext cx="284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13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thùng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2224471" y="2987040"/>
            <a:ext cx="21132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</p:cNvCxnSpPr>
          <p:nvPr/>
        </p:nvCxnSpPr>
        <p:spPr>
          <a:xfrm flipV="1">
            <a:off x="4964430" y="3002280"/>
            <a:ext cx="2091690" cy="152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/>
          </p:cNvCxnSpPr>
          <p:nvPr/>
        </p:nvCxnSpPr>
        <p:spPr>
          <a:xfrm flipV="1">
            <a:off x="7294030" y="3000853"/>
            <a:ext cx="3574630" cy="369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cxnSpLocks/>
          </p:cNvCxnSpPr>
          <p:nvPr/>
        </p:nvCxnSpPr>
        <p:spPr>
          <a:xfrm>
            <a:off x="1395497" y="3413968"/>
            <a:ext cx="548282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1828800" y="2987040"/>
            <a:ext cx="609600" cy="43825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Down Arrow 2"/>
          <p:cNvSpPr/>
          <p:nvPr/>
        </p:nvSpPr>
        <p:spPr>
          <a:xfrm>
            <a:off x="2119745" y="3425293"/>
            <a:ext cx="104726" cy="2461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42616" y="3560131"/>
            <a:ext cx="858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b</a:t>
            </a:r>
            <a:r>
              <a:rPr lang="en-US" sz="2800" smtClean="0">
                <a:solidFill>
                  <a:srgbClr val="FF0000"/>
                </a:solidFill>
              </a:rPr>
              <a:t>ạn</a:t>
            </a:r>
            <a:endParaRPr lang="vi-VN" sz="2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92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2" grpId="0" animBg="1"/>
      <p:bldP spid="3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190" y="291978"/>
            <a:ext cx="11586210" cy="6399870"/>
          </a:xfrm>
          <a:prstGeom prst="rect">
            <a:avLst/>
          </a:prstGeom>
        </p:spPr>
      </p:pic>
      <p:grpSp>
        <p:nvGrpSpPr>
          <p:cNvPr id="5" name="组合 23"/>
          <p:cNvGrpSpPr/>
          <p:nvPr/>
        </p:nvGrpSpPr>
        <p:grpSpPr>
          <a:xfrm>
            <a:off x="7875" y="5734638"/>
            <a:ext cx="12203723" cy="1123362"/>
            <a:chOff x="-17585" y="5729324"/>
            <a:chExt cx="12203723" cy="1123362"/>
          </a:xfrm>
        </p:grpSpPr>
        <p:pic>
          <p:nvPicPr>
            <p:cNvPr id="6" name="图片 2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7" name="图片 2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447040" y="2327689"/>
            <a:ext cx="11308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đỡ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vùng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khăn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quyên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góp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thùng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thùng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khoa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thùng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quyên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góp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thùng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31460" y="3516733"/>
            <a:ext cx="1724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28800" y="4069838"/>
            <a:ext cx="9469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vở, lớp bạn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quyên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góp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thùng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87336" y="4622943"/>
            <a:ext cx="4334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+ 5 + 2 = 15 (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thùng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43295" y="5167442"/>
            <a:ext cx="284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15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thùng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0190" y="122633"/>
            <a:ext cx="21463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BT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986797" y="4630604"/>
            <a:ext cx="3311123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+ 2 + 5 = 15 (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thùng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18" name="Straight Connector 17"/>
          <p:cNvCxnSpPr>
            <a:cxnSpLocks/>
          </p:cNvCxnSpPr>
          <p:nvPr/>
        </p:nvCxnSpPr>
        <p:spPr>
          <a:xfrm flipV="1">
            <a:off x="508000" y="3090224"/>
            <a:ext cx="2171843" cy="85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/>
          </p:cNvCxnSpPr>
          <p:nvPr/>
        </p:nvCxnSpPr>
        <p:spPr>
          <a:xfrm flipV="1">
            <a:off x="6883685" y="3115892"/>
            <a:ext cx="1317223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3241180" y="3090224"/>
            <a:ext cx="3129140" cy="1712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9022079" y="3115892"/>
            <a:ext cx="2189700" cy="647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3A7F076-39D8-40C5-AB06-2ABC6B9C4DC6}"/>
              </a:ext>
            </a:extLst>
          </p:cNvPr>
          <p:cNvCxnSpPr>
            <a:cxnSpLocks/>
          </p:cNvCxnSpPr>
          <p:nvPr/>
        </p:nvCxnSpPr>
        <p:spPr>
          <a:xfrm flipV="1">
            <a:off x="490143" y="3516733"/>
            <a:ext cx="6762827" cy="1128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505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1805</TotalTime>
  <Words>626</Words>
  <Application>Microsoft Office PowerPoint</Application>
  <PresentationFormat>Widescreen</PresentationFormat>
  <Paragraphs>163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微软雅黑</vt:lpstr>
      <vt:lpstr>Arial</vt:lpstr>
      <vt:lpstr>Arial-Rounded</vt:lpstr>
      <vt:lpstr>Calibri</vt:lpstr>
      <vt:lpstr>Calibri Light</vt:lpstr>
      <vt:lpstr>等线</vt:lpstr>
      <vt:lpstr>Times New Roman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MyPC</cp:lastModifiedBy>
  <cp:revision>42</cp:revision>
  <dcterms:created xsi:type="dcterms:W3CDTF">2021-05-29T09:23:51Z</dcterms:created>
  <dcterms:modified xsi:type="dcterms:W3CDTF">2023-06-04T02:55:31Z</dcterms:modified>
</cp:coreProperties>
</file>