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  <p:sldMasterId id="2147483687" r:id="rId3"/>
    <p:sldMasterId id="2147483703" r:id="rId4"/>
    <p:sldMasterId id="2147483719" r:id="rId5"/>
    <p:sldMasterId id="2147483735" r:id="rId6"/>
  </p:sldMasterIdLst>
  <p:notesMasterIdLst>
    <p:notesMasterId r:id="rId23"/>
  </p:notesMasterIdLst>
  <p:sldIdLst>
    <p:sldId id="277" r:id="rId7"/>
    <p:sldId id="279" r:id="rId8"/>
    <p:sldId id="281" r:id="rId9"/>
    <p:sldId id="282" r:id="rId10"/>
    <p:sldId id="258" r:id="rId11"/>
    <p:sldId id="259" r:id="rId12"/>
    <p:sldId id="284" r:id="rId13"/>
    <p:sldId id="289" r:id="rId14"/>
    <p:sldId id="285" r:id="rId15"/>
    <p:sldId id="283" r:id="rId16"/>
    <p:sldId id="261" r:id="rId17"/>
    <p:sldId id="262" r:id="rId18"/>
    <p:sldId id="263" r:id="rId19"/>
    <p:sldId id="264" r:id="rId20"/>
    <p:sldId id="288" r:id="rId21"/>
    <p:sldId id="286" r:id="rId22"/>
  </p:sldIdLst>
  <p:sldSz cx="12192000" cy="6858000"/>
  <p:notesSz cx="6858000" cy="9144000"/>
  <p:embeddedFontLst>
    <p:embeddedFont>
      <p:font typeface="HP001 4 hàng" panose="020B0603050302020204" pitchFamily="34" charset="-93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okie" panose="020B0604020202020204" charset="-93"/>
      <p:regular r:id="rId30"/>
    </p:embeddedFont>
    <p:embeddedFont>
      <p:font typeface="微软雅黑" panose="020B0503020204020204" pitchFamily="34" charset="-122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21" Type="http://schemas.openxmlformats.org/officeDocument/2006/relationships/slide" Target="slides/slide15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107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E08DF-DA78-46F4-852F-0D5173D95A43}" type="slidenum">
              <a: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393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3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4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456" name="Google Shape;456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2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6" y="438264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00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8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1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8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732" name="Google Shape;732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6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7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4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08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57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29"/>
            <a:ext cx="615189" cy="535539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25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4" y="618148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31" y="1603301"/>
            <a:ext cx="9867487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9" y="4047642"/>
            <a:ext cx="2301387" cy="1593767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302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3" y="6418013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12" y="5626805"/>
            <a:ext cx="9320239" cy="1231195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302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1" y="1572169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7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72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6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9" y="3622325"/>
            <a:ext cx="1309691" cy="2486167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54" y="1522377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7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01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76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5" y="1090112"/>
            <a:ext cx="5550035" cy="4730759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62" y="772939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82" y="1029487"/>
            <a:ext cx="1546975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5" y="3950466"/>
            <a:ext cx="1973864" cy="2020087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7" y="1581352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21" y="5038654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74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32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7" y="5541509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81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8" y="3656015"/>
            <a:ext cx="1245605" cy="2486167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26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51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14" y="906828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97" y="9894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911" y="947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606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23" y="152070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906" y="16033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21" y="156141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14" y="153182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33" y="213458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14" y="221719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30" y="217529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23" y="21457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1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8" y="274846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23" y="2831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38" y="278917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33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44" y="3362345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33" y="34449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47" y="340305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42" y="337346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59" y="397622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42" y="40588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57" y="40169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50" y="398734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69" y="459010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50" y="46727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66" y="46308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52" y="46012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7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78" y="520398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59" y="52865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74" y="52446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68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86" y="5817861"/>
            <a:ext cx="449375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69" y="59004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83" y="58585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78" y="582898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58" y="364717"/>
            <a:ext cx="2069887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2023/6/4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42" y="6492875"/>
            <a:ext cx="16129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2023/6/4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6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75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2023/6/4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893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1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2023/6/4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02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2023/6/4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70">
              <a:buClrTx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</a:rPr>
              <a:pPr defTabSz="1218870">
                <a:buClrTx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912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88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1" indent="-457071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BB9E6C50-F2B0-4117-AF69-C839F5CC2C8C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2023/6/4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Tx/>
              <a:buFontTx/>
              <a:buNone/>
            </a:pPr>
            <a:fld id="{2B6AB1BC-A075-4A18-8F82-2A7D645F5683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微软雅黑"/>
                <a:cs typeface="+mn-cs"/>
              </a:rPr>
              <a:pPr defTabSz="121917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srgbClr val="000000">
                  <a:tint val="75000"/>
                </a:srgb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842992" cy="3049000"/>
            <a:chOff x="3461080" y="-39334"/>
            <a:chExt cx="3632242" cy="228675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632242" cy="87581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Arial" panose="020B0604020202020204" pitchFamily="34" charset="0"/>
                  <a:ea typeface="华康方圆体W7(P)" pitchFamily="82" charset="-122"/>
                  <a:cs typeface="Arial" panose="020B0604020202020204" pitchFamily="34" charset="0"/>
                </a:rPr>
                <a:t>HOẠT ĐỘNG</a:t>
              </a:r>
              <a:endParaRPr lang="zh-CN" altLang="en-US" sz="6000" dirty="0">
                <a:solidFill>
                  <a:srgbClr val="FFFFFF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F51C48-E809-457E-844B-CFD1F5C91FD7}"/>
              </a:ext>
            </a:extLst>
          </p:cNvPr>
          <p:cNvSpPr/>
          <p:nvPr/>
        </p:nvSpPr>
        <p:spPr>
          <a:xfrm>
            <a:off x="366987" y="1503833"/>
            <a:ext cx="10552992" cy="388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54" name="Google Shape;3254;p6"/>
          <p:cNvGrpSpPr/>
          <p:nvPr/>
        </p:nvGrpSpPr>
        <p:grpSpPr>
          <a:xfrm>
            <a:off x="791506" y="1052297"/>
            <a:ext cx="2025471" cy="707846"/>
            <a:chOff x="1296327" y="1694956"/>
            <a:chExt cx="2025471" cy="707846"/>
          </a:xfrm>
        </p:grpSpPr>
        <p:sp>
          <p:nvSpPr>
            <p:cNvPr id="3255" name="Google Shape;3255;p6"/>
            <p:cNvSpPr txBox="1"/>
            <p:nvPr/>
          </p:nvSpPr>
          <p:spPr>
            <a:xfrm>
              <a:off x="1866915" y="1694956"/>
              <a:ext cx="145488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0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Tính.</a:t>
              </a:r>
              <a:endParaRPr sz="4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1296327" y="1748470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8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4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57" name="Google Shape;3257;p6"/>
          <p:cNvGrpSpPr/>
          <p:nvPr/>
        </p:nvGrpSpPr>
        <p:grpSpPr>
          <a:xfrm>
            <a:off x="1566482" y="2184633"/>
            <a:ext cx="1147791" cy="1600384"/>
            <a:chOff x="1566470" y="2095726"/>
            <a:chExt cx="1147790" cy="1600384"/>
          </a:xfrm>
        </p:grpSpPr>
        <p:grpSp>
          <p:nvGrpSpPr>
            <p:cNvPr id="3258" name="Google Shape;325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59" name="Google Shape;325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467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240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0" name="Google Shape;3260;p6"/>
              <p:cNvSpPr txBox="1"/>
              <p:nvPr/>
            </p:nvSpPr>
            <p:spPr>
              <a:xfrm>
                <a:off x="1697011" y="2418890"/>
                <a:ext cx="9100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1" name="Google Shape;3261;p6"/>
            <p:cNvCxnSpPr/>
            <p:nvPr/>
          </p:nvCxnSpPr>
          <p:spPr>
            <a:xfrm>
              <a:off x="1777994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2" name="Google Shape;3262;p6"/>
          <p:cNvGrpSpPr/>
          <p:nvPr/>
        </p:nvGrpSpPr>
        <p:grpSpPr>
          <a:xfrm>
            <a:off x="4077699" y="2184633"/>
            <a:ext cx="1147791" cy="1600384"/>
            <a:chOff x="1566470" y="2095726"/>
            <a:chExt cx="1147790" cy="1600384"/>
          </a:xfrm>
        </p:grpSpPr>
        <p:grpSp>
          <p:nvGrpSpPr>
            <p:cNvPr id="3263" name="Google Shape;326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4" name="Google Shape;326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732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412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5" name="Google Shape;326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66" name="Google Shape;3266;p6"/>
            <p:cNvCxnSpPr/>
            <p:nvPr/>
          </p:nvCxnSpPr>
          <p:spPr>
            <a:xfrm>
              <a:off x="1705176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7" name="Google Shape;3267;p6"/>
          <p:cNvGrpSpPr/>
          <p:nvPr/>
        </p:nvGrpSpPr>
        <p:grpSpPr>
          <a:xfrm>
            <a:off x="6588918" y="2184633"/>
            <a:ext cx="1147791" cy="1600384"/>
            <a:chOff x="1566470" y="2095726"/>
            <a:chExt cx="1147790" cy="1600384"/>
          </a:xfrm>
        </p:grpSpPr>
        <p:grpSp>
          <p:nvGrpSpPr>
            <p:cNvPr id="3268" name="Google Shape;3268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69" name="Google Shape;3269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0" name="Google Shape;3270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1" name="Google Shape;3271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2" name="Google Shape;3272;p6"/>
          <p:cNvGrpSpPr/>
          <p:nvPr/>
        </p:nvGrpSpPr>
        <p:grpSpPr>
          <a:xfrm>
            <a:off x="8932482" y="2184633"/>
            <a:ext cx="1147791" cy="1600384"/>
            <a:chOff x="1566470" y="2095726"/>
            <a:chExt cx="1147790" cy="1600384"/>
          </a:xfrm>
        </p:grpSpPr>
        <p:grpSp>
          <p:nvGrpSpPr>
            <p:cNvPr id="3273" name="Google Shape;3273;p6"/>
            <p:cNvGrpSpPr/>
            <p:nvPr/>
          </p:nvGrpSpPr>
          <p:grpSpPr>
            <a:xfrm>
              <a:off x="1566470" y="2095726"/>
              <a:ext cx="1147790" cy="1600384"/>
              <a:chOff x="1697011" y="2095726"/>
              <a:chExt cx="1147790" cy="1600384"/>
            </a:xfrm>
          </p:grpSpPr>
          <p:sp>
            <p:nvSpPr>
              <p:cNvPr id="3274" name="Google Shape;3274;p6"/>
              <p:cNvSpPr txBox="1"/>
              <p:nvPr/>
            </p:nvSpPr>
            <p:spPr>
              <a:xfrm>
                <a:off x="1934771" y="2095726"/>
                <a:ext cx="910030" cy="1600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991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530</a:t>
                </a:r>
                <a:endParaRPr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5" name="Google Shape;3275;p6"/>
              <p:cNvSpPr txBox="1"/>
              <p:nvPr/>
            </p:nvSpPr>
            <p:spPr>
              <a:xfrm>
                <a:off x="1697011" y="2418890"/>
                <a:ext cx="363930" cy="86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sz="320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76" name="Google Shape;3276;p6"/>
            <p:cNvCxnSpPr/>
            <p:nvPr/>
          </p:nvCxnSpPr>
          <p:spPr>
            <a:xfrm>
              <a:off x="1689100" y="3492493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77" name="Google Shape;3277;p6"/>
          <p:cNvSpPr txBox="1"/>
          <p:nvPr/>
        </p:nvSpPr>
        <p:spPr>
          <a:xfrm>
            <a:off x="1825056" y="3591025"/>
            <a:ext cx="910031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" name="Google Shape;3278;p6"/>
          <p:cNvSpPr txBox="1"/>
          <p:nvPr/>
        </p:nvSpPr>
        <p:spPr>
          <a:xfrm>
            <a:off x="4336273" y="3608869"/>
            <a:ext cx="82534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" name="Google Shape;3279;p6"/>
          <p:cNvSpPr txBox="1"/>
          <p:nvPr/>
        </p:nvSpPr>
        <p:spPr>
          <a:xfrm>
            <a:off x="6816143" y="360886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" name="Google Shape;3280;p6"/>
          <p:cNvSpPr txBox="1"/>
          <p:nvPr/>
        </p:nvSpPr>
        <p:spPr>
          <a:xfrm>
            <a:off x="9169059" y="3608869"/>
            <a:ext cx="97263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461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986" y="4855321"/>
            <a:ext cx="11444013" cy="1694827"/>
            <a:chOff x="1192436" y="5105400"/>
            <a:chExt cx="8347258" cy="1694827"/>
          </a:xfrm>
        </p:grpSpPr>
        <p:grpSp>
          <p:nvGrpSpPr>
            <p:cNvPr id="31" name="Group 30"/>
            <p:cNvGrpSpPr/>
            <p:nvPr/>
          </p:nvGrpSpPr>
          <p:grpSpPr>
            <a:xfrm>
              <a:off x="1192436" y="5105400"/>
              <a:ext cx="7922004" cy="1694827"/>
              <a:chOff x="1403131" y="4918957"/>
              <a:chExt cx="4954137" cy="1474675"/>
            </a:xfrm>
          </p:grpSpPr>
          <p:sp>
            <p:nvSpPr>
              <p:cNvPr id="32" name="Horizontal Scroll 31"/>
              <p:cNvSpPr/>
              <p:nvPr/>
            </p:nvSpPr>
            <p:spPr>
              <a:xfrm>
                <a:off x="1403131" y="4918957"/>
                <a:ext cx="4954137" cy="1474675"/>
              </a:xfrm>
              <a:prstGeom prst="horizontalScroll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58132" y="5129805"/>
                <a:ext cx="4380931" cy="50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sang </a:t>
                </a:r>
                <a:r>
                  <a:rPr lang="en-US" sz="32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trái, bắt đầu từ hàng đơn vị.</a:t>
                </a:r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97887" y="5867400"/>
              <a:ext cx="7941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Kết quả ở mỗi lượt tính ghi thẳng cột.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481762" y="1676400"/>
            <a:ext cx="994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5FFCEF9-676E-4746-990E-D071AC9E4483}"/>
              </a:ext>
            </a:extLst>
          </p:cNvPr>
          <p:cNvSpPr/>
          <p:nvPr/>
        </p:nvSpPr>
        <p:spPr>
          <a:xfrm>
            <a:off x="407571" y="1295407"/>
            <a:ext cx="11196119" cy="15924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20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6" name="Google Shape;3286;p7"/>
          <p:cNvGrpSpPr/>
          <p:nvPr/>
        </p:nvGrpSpPr>
        <p:grpSpPr>
          <a:xfrm>
            <a:off x="326495" y="975905"/>
            <a:ext cx="4256696" cy="632103"/>
            <a:chOff x="1296327" y="1647588"/>
            <a:chExt cx="4256695" cy="632103"/>
          </a:xfrm>
        </p:grpSpPr>
        <p:sp>
          <p:nvSpPr>
            <p:cNvPr id="3287" name="Google Shape;3287;p7"/>
            <p:cNvSpPr txBox="1"/>
            <p:nvPr/>
          </p:nvSpPr>
          <p:spPr>
            <a:xfrm>
              <a:off x="1866915" y="1694956"/>
              <a:ext cx="368610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tính rồi tính ?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13" name="Google Shape;3313;p7"/>
          <p:cNvSpPr txBox="1"/>
          <p:nvPr/>
        </p:nvSpPr>
        <p:spPr>
          <a:xfrm>
            <a:off x="1281179" y="1828803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 – 403       619 – 207              758 - 727           347 - 120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5167935"/>
            <a:ext cx="1461471" cy="146147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30742" y="2773187"/>
            <a:ext cx="10927864" cy="3856219"/>
            <a:chOff x="1230914" y="2751410"/>
            <a:chExt cx="10214539" cy="33283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95776" y="5421387"/>
            <a:ext cx="1215397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140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0518" y="3160227"/>
            <a:ext cx="1976823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 dirty="0" err="1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Bài</a:t>
            </a:r>
            <a:r>
              <a:rPr lang="en-US" sz="40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2: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43000" y="3659786"/>
            <a:ext cx="1508760" cy="1669771"/>
            <a:chOff x="1722120" y="3424645"/>
            <a:chExt cx="1508760" cy="1669770"/>
          </a:xfrm>
        </p:grpSpPr>
        <p:sp>
          <p:nvSpPr>
            <p:cNvPr id="39" name="TextBox 38"/>
            <p:cNvSpPr txBox="1"/>
            <p:nvPr/>
          </p:nvSpPr>
          <p:spPr>
            <a:xfrm>
              <a:off x="1979631" y="4171085"/>
              <a:ext cx="10430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403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2609" y="3424645"/>
              <a:ext cx="1268271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543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22120" y="3762272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135025" y="50198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482748" y="3581401"/>
            <a:ext cx="1470253" cy="1771891"/>
            <a:chOff x="1777928" y="3277047"/>
            <a:chExt cx="1470253" cy="1771890"/>
          </a:xfrm>
        </p:grpSpPr>
        <p:sp>
          <p:nvSpPr>
            <p:cNvPr id="44" name="TextBox 43"/>
            <p:cNvSpPr txBox="1"/>
            <p:nvPr/>
          </p:nvSpPr>
          <p:spPr>
            <a:xfrm>
              <a:off x="2020213" y="4125607"/>
              <a:ext cx="12279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5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207         </a:t>
              </a:r>
              <a:endParaRPr lang="en-US" sz="35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69289" y="3277047"/>
              <a:ext cx="1102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619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7928" y="3693051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80745" y="494367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817164" y="3641125"/>
            <a:ext cx="1390936" cy="1700791"/>
            <a:chOff x="1686488" y="3439885"/>
            <a:chExt cx="1390936" cy="1700791"/>
          </a:xfrm>
        </p:grpSpPr>
        <p:sp>
          <p:nvSpPr>
            <p:cNvPr id="49" name="TextBox 48"/>
            <p:cNvSpPr txBox="1"/>
            <p:nvPr/>
          </p:nvSpPr>
          <p:spPr>
            <a:xfrm>
              <a:off x="1889124" y="4186568"/>
              <a:ext cx="118651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727         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6889" y="3439885"/>
              <a:ext cx="11605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758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86488" y="3796169"/>
              <a:ext cx="35072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58825" y="5065591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53400" y="3642096"/>
            <a:ext cx="1905000" cy="1747105"/>
            <a:chOff x="1788049" y="3500845"/>
            <a:chExt cx="1905000" cy="1747104"/>
          </a:xfrm>
        </p:grpSpPr>
        <p:sp>
          <p:nvSpPr>
            <p:cNvPr id="54" name="TextBox 53"/>
            <p:cNvSpPr txBox="1"/>
            <p:nvPr/>
          </p:nvSpPr>
          <p:spPr>
            <a:xfrm>
              <a:off x="2062725" y="4232287"/>
              <a:ext cx="1630324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9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120         </a:t>
              </a:r>
              <a:endParaRPr lang="en-US" sz="39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93089" y="3500845"/>
              <a:ext cx="1364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36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347</a:t>
              </a:r>
              <a:endParaRPr lang="en-US" sz="36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88049" y="3856161"/>
              <a:ext cx="350729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6700" b="1" kern="1200">
                  <a:solidFill>
                    <a:srgbClr val="800080"/>
                  </a:solidFill>
                  <a:latin typeface="HP001 4 hàng" pitchFamily="34" charset="0"/>
                  <a:ea typeface="微软雅黑"/>
                  <a:cs typeface="Times New Roman" pitchFamily="18" charset="0"/>
                </a:rPr>
                <a:t>-</a:t>
              </a:r>
              <a:endParaRPr lang="en-US" sz="6700" b="1" kern="1200" dirty="0">
                <a:solidFill>
                  <a:srgbClr val="800080"/>
                </a:solidFill>
                <a:latin typeface="HP001 4 hàng" pitchFamily="34" charset="0"/>
                <a:ea typeface="微软雅黑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169069" y="5125583"/>
              <a:ext cx="697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484554" y="5400427"/>
            <a:ext cx="1258679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412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8428" y="5416645"/>
            <a:ext cx="881973" cy="707887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31</a:t>
            </a:r>
            <a:endParaRPr lang="en-US" sz="40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167" y="5416257"/>
            <a:ext cx="1274708" cy="646331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>
                <a:solidFill>
                  <a:srgbClr val="FF0000"/>
                </a:solidFill>
                <a:latin typeface="HP001 4 hàng" pitchFamily="34" charset="0"/>
                <a:ea typeface="微软雅黑"/>
                <a:cs typeface="Times New Roman" pitchFamily="18" charset="0"/>
              </a:rPr>
              <a:t> 227</a:t>
            </a:r>
            <a:endParaRPr lang="en-US" sz="3600" b="1" kern="1200" dirty="0">
              <a:solidFill>
                <a:srgbClr val="FF0000"/>
              </a:solidFill>
              <a:latin typeface="HP001 4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867401" y="3642094"/>
            <a:ext cx="1169115" cy="233619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>
              <a:buClrTx/>
              <a:buFontTx/>
              <a:buNone/>
            </a:pPr>
            <a:endParaRPr lang="en-US" sz="360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978742" y="1524000"/>
            <a:ext cx="1383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98321" y="1524000"/>
            <a:ext cx="735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8" grpId="0"/>
      <p:bldP spid="59" grpId="0"/>
      <p:bldP spid="60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05004" y="304800"/>
            <a:ext cx="12016004" cy="60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8" name="Google Shape;3318;p8"/>
          <p:cNvGrpSpPr/>
          <p:nvPr/>
        </p:nvGrpSpPr>
        <p:grpSpPr>
          <a:xfrm>
            <a:off x="715584" y="614171"/>
            <a:ext cx="6307529" cy="570588"/>
            <a:chOff x="1296327" y="1647588"/>
            <a:chExt cx="6039918" cy="570588"/>
          </a:xfrm>
        </p:grpSpPr>
        <p:sp>
          <p:nvSpPr>
            <p:cNvPr id="3319" name="Google Shape;3319;p8"/>
            <p:cNvSpPr txBox="1"/>
            <p:nvPr/>
          </p:nvSpPr>
          <p:spPr>
            <a:xfrm>
              <a:off x="1866915" y="1694956"/>
              <a:ext cx="54693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nhẩm (theo mẫu).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21" name="Google Shape;3321;p8"/>
          <p:cNvSpPr txBox="1"/>
          <p:nvPr/>
        </p:nvSpPr>
        <p:spPr>
          <a:xfrm>
            <a:off x="2310749" y="1232129"/>
            <a:ext cx="571166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600 - 200 = 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2" name="Google Shape;3322;p8"/>
          <p:cNvSpPr txBox="1"/>
          <p:nvPr/>
        </p:nvSpPr>
        <p:spPr>
          <a:xfrm>
            <a:off x="1884411" y="36576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700 - 300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3" name="Google Shape;3323;p8"/>
          <p:cNvSpPr txBox="1"/>
          <p:nvPr/>
        </p:nvSpPr>
        <p:spPr>
          <a:xfrm>
            <a:off x="1884411" y="44577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800 - 500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4" name="Google Shape;3324;p8"/>
          <p:cNvSpPr txBox="1"/>
          <p:nvPr/>
        </p:nvSpPr>
        <p:spPr>
          <a:xfrm>
            <a:off x="7066011" y="36576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600 - 400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5" name="Google Shape;3325;p8"/>
          <p:cNvSpPr txBox="1"/>
          <p:nvPr/>
        </p:nvSpPr>
        <p:spPr>
          <a:xfrm>
            <a:off x="7066011" y="4457700"/>
            <a:ext cx="3218273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900 - 700 = …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3321;p8"/>
          <p:cNvSpPr txBox="1"/>
          <p:nvPr/>
        </p:nvSpPr>
        <p:spPr>
          <a:xfrm>
            <a:off x="3276600" y="1981201"/>
            <a:ext cx="129540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3321;p8"/>
          <p:cNvSpPr txBox="1"/>
          <p:nvPr/>
        </p:nvSpPr>
        <p:spPr>
          <a:xfrm>
            <a:off x="4499141" y="2514601"/>
            <a:ext cx="5711660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  -   200  =  400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94327" y="3810003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46369" y="1839253"/>
            <a:ext cx="156315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860769" y="1828801"/>
            <a:ext cx="156315" cy="21814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321;p8"/>
          <p:cNvSpPr txBox="1"/>
          <p:nvPr/>
        </p:nvSpPr>
        <p:spPr>
          <a:xfrm>
            <a:off x="4521357" y="1981201"/>
            <a:ext cx="1193643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trăm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321;p8"/>
          <p:cNvSpPr txBox="1"/>
          <p:nvPr/>
        </p:nvSpPr>
        <p:spPr>
          <a:xfrm>
            <a:off x="5784453" y="1981201"/>
            <a:ext cx="1454547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trăm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3321;p8"/>
          <p:cNvSpPr txBox="1"/>
          <p:nvPr/>
        </p:nvSpPr>
        <p:spPr>
          <a:xfrm>
            <a:off x="5566715" y="1803781"/>
            <a:ext cx="300692" cy="10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3321;p8"/>
          <p:cNvSpPr txBox="1"/>
          <p:nvPr/>
        </p:nvSpPr>
        <p:spPr>
          <a:xfrm>
            <a:off x="6778908" y="1981201"/>
            <a:ext cx="1864356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trăm.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8075" y="4583802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167227" y="4602855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67227" y="3783703"/>
            <a:ext cx="1043576" cy="578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7" name="Google Shape;3321;p8"/>
          <p:cNvSpPr txBox="1"/>
          <p:nvPr/>
        </p:nvSpPr>
        <p:spPr>
          <a:xfrm>
            <a:off x="4534923" y="1981201"/>
            <a:ext cx="397881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3321;p8"/>
          <p:cNvSpPr txBox="1"/>
          <p:nvPr/>
        </p:nvSpPr>
        <p:spPr>
          <a:xfrm>
            <a:off x="5793133" y="1970748"/>
            <a:ext cx="577206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3321;p8"/>
          <p:cNvSpPr txBox="1"/>
          <p:nvPr/>
        </p:nvSpPr>
        <p:spPr>
          <a:xfrm>
            <a:off x="7220055" y="1981201"/>
            <a:ext cx="446582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3321;p8"/>
          <p:cNvSpPr txBox="1"/>
          <p:nvPr/>
        </p:nvSpPr>
        <p:spPr>
          <a:xfrm>
            <a:off x="6853728" y="1995689"/>
            <a:ext cx="613874" cy="73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430985" y="1138999"/>
            <a:ext cx="1759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52407"/>
            <a:ext cx="11734800" cy="6493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>
              <a:lnSpc>
                <a:spcPct val="150000"/>
              </a:lnSpc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34" name="Google Shape;3334;p9"/>
          <p:cNvGrpSpPr/>
          <p:nvPr/>
        </p:nvGrpSpPr>
        <p:grpSpPr>
          <a:xfrm>
            <a:off x="685800" y="228600"/>
            <a:ext cx="10515600" cy="1971512"/>
            <a:chOff x="1296327" y="1567956"/>
            <a:chExt cx="10515599" cy="1971512"/>
          </a:xfrm>
        </p:grpSpPr>
        <p:sp>
          <p:nvSpPr>
            <p:cNvPr id="3335" name="Google Shape;3335;p9"/>
            <p:cNvSpPr txBox="1"/>
            <p:nvPr/>
          </p:nvSpPr>
          <p:spPr>
            <a:xfrm>
              <a:off x="1866915" y="1567956"/>
              <a:ext cx="9945011" cy="1971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42857"/>
                </a:lnSpc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 Sơn thu hoạch được 580 kg thóc nếp. Bác </a:t>
              </a:r>
              <a:r>
                <a:rPr lang="en-US" sz="280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 </a:t>
              </a: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 hoạch được ít hơn bác Sơn 40 kg thóc nếp. Hỏi bác Hùng thu hoạch được bao nhiêu ki-lô-gam thóc nếp?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37" name="Google Shape;3337;p9"/>
          <p:cNvSpPr txBox="1"/>
          <p:nvPr/>
        </p:nvSpPr>
        <p:spPr>
          <a:xfrm>
            <a:off x="252031" y="2624707"/>
            <a:ext cx="4167575" cy="22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Sơn             : 580 kg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Hùng ít hơn:   40kg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2857"/>
              </a:lnSpc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Hùng           : … kg?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1" y="2374304"/>
            <a:ext cx="8269515" cy="3429000"/>
            <a:chOff x="1230914" y="2751410"/>
            <a:chExt cx="10214539" cy="3328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14" y="2751410"/>
              <a:ext cx="10214539" cy="332831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230914" y="2760904"/>
              <a:ext cx="0" cy="3318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8" name="Google Shape;3338;p9"/>
          <p:cNvSpPr txBox="1"/>
          <p:nvPr/>
        </p:nvSpPr>
        <p:spPr>
          <a:xfrm>
            <a:off x="3216735" y="45375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580 – 40 = 540 (kg)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Google Shape;3338;p9"/>
          <p:cNvSpPr txBox="1"/>
          <p:nvPr/>
        </p:nvSpPr>
        <p:spPr>
          <a:xfrm>
            <a:off x="6027965" y="2556344"/>
            <a:ext cx="250643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 Bài giải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Google Shape;3338;p9"/>
          <p:cNvSpPr txBox="1"/>
          <p:nvPr/>
        </p:nvSpPr>
        <p:spPr>
          <a:xfrm>
            <a:off x="4207335" y="3200400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Bác Hùng thu hoạch được số ki-lô-gam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Google Shape;3338;p9"/>
          <p:cNvSpPr txBox="1"/>
          <p:nvPr/>
        </p:nvSpPr>
        <p:spPr>
          <a:xfrm>
            <a:off x="5274135" y="5223344"/>
            <a:ext cx="8365671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Đáp số: </a:t>
            </a:r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540kg 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thŉ nếp.</a:t>
            </a:r>
            <a:endParaRPr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Google Shape;3338;p9"/>
          <p:cNvSpPr txBox="1"/>
          <p:nvPr/>
        </p:nvSpPr>
        <p:spPr>
          <a:xfrm>
            <a:off x="3668036" y="3851744"/>
            <a:ext cx="2580365" cy="79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thŉ nếp là:</a:t>
            </a:r>
            <a:endParaRPr sz="16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371600" y="8382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812800"/>
            <a:ext cx="1058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812800"/>
            <a:ext cx="1401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0065" y="960686"/>
            <a:ext cx="1090224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66985" y="1436915"/>
            <a:ext cx="1348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939517" y="1436915"/>
            <a:ext cx="2167619" cy="4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371600" y="2057400"/>
            <a:ext cx="693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12189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12189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 CẦU CẦN ĐẠT</a:t>
            </a:r>
            <a:endParaRPr kumimoji="0" lang="zh-CN" altLang="en-US" sz="6000" b="1" i="0" u="none" strike="noStrike" kern="0" cap="none" spc="0" normalizeH="0" baseline="0" noProof="0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được phép trừ (không nhớ) trong phạm vi 1000.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tính nhẩm các số tròn trăm trong phạm vi 1000.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Giải được các bài toán thực tế liên quan đến phép trừ trong phạm vi đã học.</a:t>
            </a:r>
            <a:endParaRPr kumimoji="0" lang="en-US" sz="1500" b="0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  <a:sym typeface="Arial"/>
              </a:rPr>
              <a:t>3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3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2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240735"/>
            <a:ext cx="6665339" cy="1107990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40">
              <a:buClrTx/>
            </a:pPr>
            <a:r>
              <a:rPr lang="en-US" altLang="zh-CN" sz="6400" kern="1200" spc="67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华康POP3体W12" pitchFamily="81" charset="-122"/>
                <a:cs typeface="Arial" panose="020B0604020202020204" pitchFamily="34" charset="0"/>
              </a:rPr>
              <a:t>CHÀO TAM BIỆT</a:t>
            </a:r>
            <a:endParaRPr lang="zh-CN" altLang="en-US" sz="6400" kern="1200" spc="67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华康POP3体W12" pitchFamily="8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61: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TRỪ (KHÔNG NHỚ) TRONG PHẠM VI 1000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76395" y="3879547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1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Khám phá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76785" y="4601007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được phép trừ (không nhớ)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tính nhẩm các số tròn trăm trong phạm vi 1000.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0" y="-52444"/>
            <a:ext cx="4328536" cy="3204683"/>
            <a:chOff x="3461080" y="-39334"/>
            <a:chExt cx="3246401" cy="240351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46401" cy="9925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FFFF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FFFF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3529885" y="5486407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586 – 254 = ?</a:t>
            </a:r>
            <a:endParaRPr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cách đây 254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124616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15677" y="462728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mình ở xa hơn, cách đây 586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 hơn bao nhiêu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i-lô-mét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alf Frame 13"/>
          <p:cNvSpPr/>
          <p:nvPr/>
        </p:nvSpPr>
        <p:spPr>
          <a:xfrm rot="8106864">
            <a:off x="8457147" y="5144797"/>
            <a:ext cx="832484" cy="789227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</p:sp>
      <p:grpSp>
        <p:nvGrpSpPr>
          <p:cNvPr id="18" name="组合 28"/>
          <p:cNvGrpSpPr/>
          <p:nvPr/>
        </p:nvGrpSpPr>
        <p:grpSpPr>
          <a:xfrm>
            <a:off x="9606496" y="4103870"/>
            <a:ext cx="2344429" cy="2297119"/>
            <a:chOff x="6556157" y="1824135"/>
            <a:chExt cx="1969627" cy="2297119"/>
          </a:xfrm>
          <a:solidFill>
            <a:srgbClr val="FF7443"/>
          </a:solidFill>
          <a:effectLst/>
        </p:grpSpPr>
        <p:sp>
          <p:nvSpPr>
            <p:cNvPr id="19" name="Oval 2"/>
            <p:cNvSpPr>
              <a:spLocks noChangeAspect="1" noChangeArrowheads="1"/>
            </p:cNvSpPr>
            <p:nvPr/>
          </p:nvSpPr>
          <p:spPr bwMode="auto">
            <a:xfrm>
              <a:off x="6556157" y="1824135"/>
              <a:ext cx="1969627" cy="2297119"/>
            </a:xfrm>
            <a:prstGeom prst="ellipse">
              <a:avLst/>
            </a:prstGeom>
            <a:solidFill>
              <a:srgbClr val="E74C2E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 defTabSz="914286">
                <a:buClrTx/>
                <a:defRPr/>
              </a:pPr>
              <a:endParaRPr lang="fr-FR" altLang="zh-CN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6780134" y="2476846"/>
              <a:ext cx="1531793" cy="859651"/>
            </a:xfrm>
            <a:prstGeom prst="rect">
              <a:avLst/>
            </a:prstGeom>
            <a:noFill/>
            <a:ln w="12700" cmpd="sng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defTabSz="914286">
                <a:buClrTx/>
                <a:defRPr/>
              </a:pPr>
              <a:r>
                <a:rPr lang="en-US" altLang="zh-CN" sz="2800" b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Ta cần thực hiện phép tính gì?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2857"/>
          <a:stretch/>
        </p:blipFill>
        <p:spPr bwMode="auto">
          <a:xfrm>
            <a:off x="7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19" name="Google Shape;2619;p4"/>
          <p:cNvGraphicFramePr/>
          <p:nvPr>
            <p:extLst>
              <p:ext uri="{D42A27DB-BD31-4B8C-83A1-F6EECF244321}">
                <p14:modId xmlns:p14="http://schemas.microsoft.com/office/powerpoint/2010/main" val="1379245365"/>
              </p:ext>
            </p:extLst>
          </p:nvPr>
        </p:nvGraphicFramePr>
        <p:xfrm>
          <a:off x="685806" y="214749"/>
          <a:ext cx="4790553" cy="59574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9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 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 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sz="2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351681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74174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8118397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62058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945449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323545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675153" y="683500"/>
            <a:ext cx="447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4800" b="1">
              <a:solidFill>
                <a:srgbClr val="E36C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1019727" y="1050083"/>
            <a:ext cx="901548" cy="90154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1019727" y="2075319"/>
            <a:ext cx="901548" cy="90154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1019727" y="3086699"/>
            <a:ext cx="901548" cy="90154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1019727" y="4111935"/>
            <a:ext cx="901548" cy="901548"/>
            <a:chOff x="4046220" y="2072640"/>
            <a:chExt cx="2590800" cy="2590800"/>
          </a:xfrm>
        </p:grpSpPr>
        <p:sp>
          <p:nvSpPr>
            <p:cNvPr id="2931" name="Google Shape;2931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31" name="Google Shape;3031;p4"/>
          <p:cNvGrpSpPr/>
          <p:nvPr/>
        </p:nvGrpSpPr>
        <p:grpSpPr>
          <a:xfrm>
            <a:off x="1019727" y="5124687"/>
            <a:ext cx="901548" cy="901548"/>
            <a:chOff x="4046220" y="2072640"/>
            <a:chExt cx="2590800" cy="2590800"/>
          </a:xfrm>
        </p:grpSpPr>
        <p:sp>
          <p:nvSpPr>
            <p:cNvPr id="3032" name="Google Shape;3032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32" name="Google Shape;3132;p4"/>
          <p:cNvGrpSpPr/>
          <p:nvPr/>
        </p:nvGrpSpPr>
        <p:grpSpPr>
          <a:xfrm>
            <a:off x="2721784" y="4111935"/>
            <a:ext cx="724576" cy="901548"/>
            <a:chOff x="2846886" y="1604312"/>
            <a:chExt cx="724576" cy="901548"/>
          </a:xfrm>
        </p:grpSpPr>
        <p:grpSp>
          <p:nvGrpSpPr>
            <p:cNvPr id="3133" name="Google Shape;3133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34" name="Google Shape;3134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5" name="Google Shape;3135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6" name="Google Shape;3136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7" name="Google Shape;3137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8" name="Google Shape;3138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9" name="Google Shape;3139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0" name="Google Shape;3140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1" name="Google Shape;3141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2" name="Google Shape;3142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3" name="Google Shape;3143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44" name="Google Shape;3144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145" name="Google Shape;3145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6" name="Google Shape;3146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7" name="Google Shape;3147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8" name="Google Shape;3148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9" name="Google Shape;3149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0" name="Google Shape;3150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1" name="Google Shape;3151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2" name="Google Shape;3152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3" name="Google Shape;3153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" name="Google Shape;3154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55" name="Google Shape;3155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156" name="Google Shape;3156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7" name="Google Shape;3157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8" name="Google Shape;3158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9" name="Google Shape;3159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0" name="Google Shape;3160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1" name="Google Shape;3161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2" name="Google Shape;3162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3" name="Google Shape;3163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4" name="Google Shape;3164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5" name="Google Shape;3165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66" name="Google Shape;3166;p4"/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3167" name="Google Shape;3167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8" name="Google Shape;3168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9" name="Google Shape;3169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0" name="Google Shape;3170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1" name="Google Shape;3171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2" name="Google Shape;3172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3" name="Google Shape;3173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4" name="Google Shape;3174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5" name="Google Shape;3175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6" name="Google Shape;3176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7" name="Google Shape;3177;p4"/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8" name="Google Shape;3178;p4"/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" name="Google Shape;3179;p4"/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0" name="Google Shape;3180;p4"/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1" name="Google Shape;3181;p4"/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" name="Google Shape;3182;p4"/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" name="Google Shape;3183;p4"/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4" name="Google Shape;3184;p4"/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" name="Google Shape;3185;p4"/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6" name="Google Shape;3186;p4"/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7" name="Google Shape;3187;p4"/>
          <p:cNvGrpSpPr/>
          <p:nvPr/>
        </p:nvGrpSpPr>
        <p:grpSpPr>
          <a:xfrm>
            <a:off x="2724513" y="5140539"/>
            <a:ext cx="396067" cy="901548"/>
            <a:chOff x="2846886" y="1604312"/>
            <a:chExt cx="396066" cy="901548"/>
          </a:xfrm>
        </p:grpSpPr>
        <p:grpSp>
          <p:nvGrpSpPr>
            <p:cNvPr id="3188" name="Google Shape;3188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89" name="Google Shape;3189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0" name="Google Shape;3190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1" name="Google Shape;3191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2" name="Google Shape;3192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3" name="Google Shape;3193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4" name="Google Shape;3194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5" name="Google Shape;3195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6" name="Google Shape;3196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7" name="Google Shape;3197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8" name="Google Shape;3198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9" name="Google Shape;3199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200" name="Google Shape;3200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1" name="Google Shape;3201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2" name="Google Shape;3202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3" name="Google Shape;3203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4" name="Google Shape;3204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5" name="Google Shape;3205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6" name="Google Shape;3206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7" name="Google Shape;3207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8" name="Google Shape;3208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9" name="Google Shape;3209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0" name="Google Shape;3210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211" name="Google Shape;3211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2" name="Google Shape;3212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3" name="Google Shape;3213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4" name="Google Shape;3214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5" name="Google Shape;3215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6" name="Google Shape;3216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7" name="Google Shape;3217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8" name="Google Shape;3218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9" name="Google Shape;3219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0" name="Google Shape;3220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21" name="Google Shape;3221;p4"/>
          <p:cNvGrpSpPr/>
          <p:nvPr/>
        </p:nvGrpSpPr>
        <p:grpSpPr>
          <a:xfrm>
            <a:off x="4680333" y="5310989"/>
            <a:ext cx="90155" cy="726843"/>
            <a:chOff x="4824133" y="1438424"/>
            <a:chExt cx="90155" cy="726843"/>
          </a:xfrm>
        </p:grpSpPr>
        <p:sp>
          <p:nvSpPr>
            <p:cNvPr id="3222" name="Google Shape;3222;p4"/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33" name="Google Shape;3233;p4"/>
          <p:cNvCxnSpPr/>
          <p:nvPr/>
        </p:nvCxnSpPr>
        <p:spPr>
          <a:xfrm flipH="1">
            <a:off x="4635256" y="526381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4"/>
          <p:cNvCxnSpPr/>
          <p:nvPr/>
        </p:nvCxnSpPr>
        <p:spPr>
          <a:xfrm flipH="1">
            <a:off x="4635256" y="5402764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4"/>
          <p:cNvCxnSpPr/>
          <p:nvPr/>
        </p:nvCxnSpPr>
        <p:spPr>
          <a:xfrm flipH="1">
            <a:off x="4635256" y="5529616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4"/>
          <p:cNvCxnSpPr/>
          <p:nvPr/>
        </p:nvCxnSpPr>
        <p:spPr>
          <a:xfrm flipH="1">
            <a:off x="4635256" y="5649632"/>
            <a:ext cx="180309" cy="1803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4"/>
          <p:cNvCxnSpPr/>
          <p:nvPr/>
        </p:nvCxnSpPr>
        <p:spPr>
          <a:xfrm flipH="1">
            <a:off x="2566178" y="408530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9" name="Google Shape;3239;p4"/>
          <p:cNvCxnSpPr/>
          <p:nvPr/>
        </p:nvCxnSpPr>
        <p:spPr>
          <a:xfrm flipH="1">
            <a:off x="974662" y="1013228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4"/>
          <p:cNvCxnSpPr/>
          <p:nvPr/>
        </p:nvCxnSpPr>
        <p:spPr>
          <a:xfrm flipH="1">
            <a:off x="974662" y="2030240"/>
            <a:ext cx="991703" cy="9917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42" name="Google Shape;3242;p4"/>
          <p:cNvGrpSpPr/>
          <p:nvPr/>
        </p:nvGrpSpPr>
        <p:grpSpPr>
          <a:xfrm>
            <a:off x="6723977" y="5354392"/>
            <a:ext cx="3900931" cy="954053"/>
            <a:chOff x="6881370" y="4098709"/>
            <a:chExt cx="3900930" cy="954053"/>
          </a:xfrm>
        </p:grpSpPr>
        <p:sp>
          <p:nvSpPr>
            <p:cNvPr id="3243" name="Google Shape;3243;p4"/>
            <p:cNvSpPr txBox="1"/>
            <p:nvPr/>
          </p:nvSpPr>
          <p:spPr>
            <a:xfrm>
              <a:off x="7021029" y="4098709"/>
              <a:ext cx="3748571" cy="95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3185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0" name="Down Arrow 629"/>
          <p:cNvSpPr/>
          <p:nvPr/>
        </p:nvSpPr>
        <p:spPr>
          <a:xfrm>
            <a:off x="4506127" y="5965887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1" name="Rounded Rectangle 630"/>
          <p:cNvSpPr/>
          <p:nvPr/>
        </p:nvSpPr>
        <p:spPr>
          <a:xfrm>
            <a:off x="3923474" y="628616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đơn vị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2" name="Down Arrow 631"/>
          <p:cNvSpPr/>
          <p:nvPr/>
        </p:nvSpPr>
        <p:spPr>
          <a:xfrm>
            <a:off x="3148483" y="594786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" name="Rounded Rectangle 632"/>
          <p:cNvSpPr/>
          <p:nvPr/>
        </p:nvSpPr>
        <p:spPr>
          <a:xfrm>
            <a:off x="2311760" y="629042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chục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Down Arrow 633"/>
          <p:cNvSpPr/>
          <p:nvPr/>
        </p:nvSpPr>
        <p:spPr>
          <a:xfrm>
            <a:off x="1408251" y="5943603"/>
            <a:ext cx="129132" cy="2825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" name="Rounded Rectangle 634"/>
          <p:cNvSpPr/>
          <p:nvPr/>
        </p:nvSpPr>
        <p:spPr>
          <a:xfrm>
            <a:off x="571527" y="6286167"/>
            <a:ext cx="1527485" cy="50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trăm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C60D5E7B-B85A-43DF-8829-6358A1422397}"/>
              </a:ext>
            </a:extLst>
          </p:cNvPr>
          <p:cNvSpPr txBox="1"/>
          <p:nvPr/>
        </p:nvSpPr>
        <p:spPr>
          <a:xfrm>
            <a:off x="7767876" y="1805104"/>
            <a:ext cx="4775045" cy="195149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 trừ 4 bằng 2, viết 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trừ 5 bằng 3, viết 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17" indent="-2857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 trừ 2 bằng 3, viết 3.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7" name="Picture 6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3" t="34375" r="5795"/>
          <a:stretch/>
        </p:blipFill>
        <p:spPr>
          <a:xfrm>
            <a:off x="5690042" y="1557028"/>
            <a:ext cx="1816355" cy="3515705"/>
          </a:xfrm>
          <a:prstGeom prst="rect">
            <a:avLst/>
          </a:prstGeom>
        </p:spPr>
      </p:pic>
      <p:sp>
        <p:nvSpPr>
          <p:cNvPr id="638" name="TextBox 637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28022" y="1916482"/>
            <a:ext cx="1592057" cy="120506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BB4A6C76-970F-4F89-94A1-9B6D69F685C7}"/>
              </a:ext>
            </a:extLst>
          </p:cNvPr>
          <p:cNvSpPr txBox="1"/>
          <p:nvPr/>
        </p:nvSpPr>
        <p:spPr>
          <a:xfrm>
            <a:off x="5953589" y="2667006"/>
            <a:ext cx="447211" cy="76944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ECBAFE36-42E1-4EEA-AA88-F7E744EC8C06}"/>
              </a:ext>
            </a:extLst>
          </p:cNvPr>
          <p:cNvCxnSpPr/>
          <p:nvPr/>
        </p:nvCxnSpPr>
        <p:spPr>
          <a:xfrm>
            <a:off x="6254693" y="4181207"/>
            <a:ext cx="958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extBox 640">
            <a:extLst>
              <a:ext uri="{FF2B5EF4-FFF2-40B4-BE49-F238E27FC236}">
                <a16:creationId xmlns:a16="http://schemas.microsoft.com/office/drawing/2014/main" id="{A3B686A5-D57B-4C51-8162-6050859D4F11}"/>
              </a:ext>
            </a:extLst>
          </p:cNvPr>
          <p:cNvSpPr txBox="1"/>
          <p:nvPr/>
        </p:nvSpPr>
        <p:spPr>
          <a:xfrm>
            <a:off x="6114805" y="4265700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4030CC6C-3ACB-4C4F-8CCA-2075B5C8DD53}"/>
              </a:ext>
            </a:extLst>
          </p:cNvPr>
          <p:cNvSpPr txBox="1"/>
          <p:nvPr/>
        </p:nvSpPr>
        <p:spPr>
          <a:xfrm>
            <a:off x="6495780" y="4268096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355F7020-4079-40CE-8962-F0D22F3CC954}"/>
              </a:ext>
            </a:extLst>
          </p:cNvPr>
          <p:cNvSpPr txBox="1"/>
          <p:nvPr/>
        </p:nvSpPr>
        <p:spPr>
          <a:xfrm>
            <a:off x="6865841" y="4267988"/>
            <a:ext cx="447211" cy="93358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3EF8A0F-AA65-41D7-B6C4-A63B739A8F71}"/>
              </a:ext>
            </a:extLst>
          </p:cNvPr>
          <p:cNvSpPr txBox="1"/>
          <p:nvPr/>
        </p:nvSpPr>
        <p:spPr>
          <a:xfrm>
            <a:off x="6136559" y="2953440"/>
            <a:ext cx="1904956" cy="120506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" name="Down Arrow 644"/>
          <p:cNvSpPr/>
          <p:nvPr/>
        </p:nvSpPr>
        <p:spPr>
          <a:xfrm rot="5400000">
            <a:off x="6571127" y="1281654"/>
            <a:ext cx="433719" cy="92842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6" name="Rectangle 645"/>
          <p:cNvSpPr/>
          <p:nvPr/>
        </p:nvSpPr>
        <p:spPr>
          <a:xfrm>
            <a:off x="6920819" y="2410892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7" name="Rectangle 646"/>
          <p:cNvSpPr/>
          <p:nvPr/>
        </p:nvSpPr>
        <p:spPr>
          <a:xfrm>
            <a:off x="6598218" y="2398857"/>
            <a:ext cx="798279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8" name="Rectangle 647"/>
          <p:cNvSpPr/>
          <p:nvPr/>
        </p:nvSpPr>
        <p:spPr>
          <a:xfrm>
            <a:off x="6221831" y="2386864"/>
            <a:ext cx="331372" cy="2661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Oval Callout 649"/>
          <p:cNvSpPr/>
          <p:nvPr/>
        </p:nvSpPr>
        <p:spPr>
          <a:xfrm>
            <a:off x="-636841" y="4875290"/>
            <a:ext cx="12190067" cy="961475"/>
          </a:xfrm>
          <a:prstGeom prst="wedgeEllipseCallout">
            <a:avLst>
              <a:gd name="adj1" fmla="val 8940"/>
              <a:gd name="adj2" fmla="val -113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trừ (không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trong phạm vi 1000.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0" grpId="0"/>
      <p:bldP spid="2621" grpId="0"/>
      <p:bldP spid="2622" grpId="0"/>
      <p:bldP spid="2623" grpId="0" build="p"/>
      <p:bldP spid="2623" grpId="1" build="allAtOnce"/>
      <p:bldP spid="2624" grpId="0" build="p"/>
      <p:bldP spid="2624" grpId="1" build="allAtOnce"/>
      <p:bldP spid="2625" grpId="0" build="p"/>
      <p:bldP spid="2625" grpId="1" build="allAtOnce"/>
      <p:bldP spid="2626" grpId="0" build="p"/>
      <p:bldP spid="2626" grpId="1" build="allAtOnce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build="p"/>
      <p:bldP spid="638" grpId="0"/>
      <p:bldP spid="639" grpId="0"/>
      <p:bldP spid="641" grpId="0"/>
      <p:bldP spid="642" grpId="0"/>
      <p:bldP spid="643" grpId="0"/>
      <p:bldP spid="644" grpId="0"/>
      <p:bldP spid="645" grpId="0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2" name="Google Shape;2612;p3"/>
          <p:cNvSpPr txBox="1"/>
          <p:nvPr/>
        </p:nvSpPr>
        <p:spPr>
          <a:xfrm>
            <a:off x="4485832" y="5477357"/>
            <a:ext cx="4013915" cy="58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586 – 254 = 332</a:t>
            </a:r>
            <a:endParaRPr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228607" y="457200"/>
            <a:ext cx="4326447" cy="1429829"/>
          </a:xfrm>
          <a:prstGeom prst="wedgeEllipseCallout">
            <a:avLst>
              <a:gd name="adj1" fmla="val -4250"/>
              <a:gd name="adj2" fmla="val 622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mình cách đây 254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2613;p3" descr="Screen Clipping"/>
          <p:cNvPicPr preferRelativeResize="0"/>
          <p:nvPr/>
        </p:nvPicPr>
        <p:blipFill rotWithShape="1">
          <a:blip r:embed="rId4">
            <a:alphaModFix/>
          </a:blip>
          <a:srcRect l="61680" t="46830" r="24203" b="-1"/>
          <a:stretch/>
        </p:blipFill>
        <p:spPr>
          <a:xfrm>
            <a:off x="7434691" y="2310333"/>
            <a:ext cx="2438400" cy="2876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914400" y="2124616"/>
            <a:ext cx="2697288" cy="3029485"/>
            <a:chOff x="1417512" y="1733610"/>
            <a:chExt cx="2697288" cy="3029485"/>
          </a:xfrm>
        </p:grpSpPr>
        <p:pic>
          <p:nvPicPr>
            <p:cNvPr id="2613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7310" t="50003" r="57463"/>
            <a:stretch/>
          </p:blipFill>
          <p:spPr>
            <a:xfrm>
              <a:off x="1417512" y="1733610"/>
              <a:ext cx="2697288" cy="3029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417512" y="1733610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4655" y="2484864"/>
            <a:ext cx="2209800" cy="2621757"/>
            <a:chOff x="4593055" y="1998805"/>
            <a:chExt cx="2209800" cy="2621757"/>
          </a:xfrm>
        </p:grpSpPr>
        <p:pic>
          <p:nvPicPr>
            <p:cNvPr id="8" name="Google Shape;2613;p3" descr="Screen Clipping"/>
            <p:cNvPicPr preferRelativeResize="0"/>
            <p:nvPr/>
          </p:nvPicPr>
          <p:blipFill rotWithShape="1">
            <a:blip r:embed="rId4">
              <a:alphaModFix/>
            </a:blip>
            <a:srcRect l="42263" t="53254" r="46034"/>
            <a:stretch/>
          </p:blipFill>
          <p:spPr>
            <a:xfrm>
              <a:off x="4593055" y="2029562"/>
              <a:ext cx="2209800" cy="259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391567" y="1998805"/>
              <a:ext cx="411288" cy="628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4657224" y="566111"/>
            <a:ext cx="3842523" cy="1752600"/>
          </a:xfrm>
          <a:prstGeom prst="wedgeEllipseCallout">
            <a:avLst>
              <a:gd name="adj1" fmla="val -21188"/>
              <a:gd name="adj2" fmla="val 623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mình ở xa hơn, cách đây 586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3">
            <a:extLst>
              <a:ext uri="{FF2B5EF4-FFF2-40B4-BE49-F238E27FC236}">
                <a16:creationId xmlns:a16="http://schemas.microsoft.com/office/drawing/2014/main" id="{D12FD0DC-44AE-4D02-B762-1D299264C465}"/>
              </a:ext>
            </a:extLst>
          </p:cNvPr>
          <p:cNvSpPr/>
          <p:nvPr/>
        </p:nvSpPr>
        <p:spPr>
          <a:xfrm>
            <a:off x="8610607" y="462729"/>
            <a:ext cx="3505199" cy="1835651"/>
          </a:xfrm>
          <a:prstGeom prst="wedgeEllipseCallout">
            <a:avLst>
              <a:gd name="adj1" fmla="val -36923"/>
              <a:gd name="adj2" fmla="val 613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 hơn 332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i-lô-mét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" y="0"/>
            <a:ext cx="976540" cy="97654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5B59A53-F532-4E4E-A6CC-C430FF4ED818}"/>
              </a:ext>
            </a:extLst>
          </p:cNvPr>
          <p:cNvSpPr/>
          <p:nvPr/>
        </p:nvSpPr>
        <p:spPr>
          <a:xfrm>
            <a:off x="980525" y="1787607"/>
            <a:ext cx="5115476" cy="3784159"/>
          </a:xfrm>
          <a:prstGeom prst="cloudCallout">
            <a:avLst>
              <a:gd name="adj1" fmla="val -50583"/>
              <a:gd name="adj2" fmla="val -7285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46A3F-7636-4F67-B8F8-E6E3DE23D398}"/>
              </a:ext>
            </a:extLst>
          </p:cNvPr>
          <p:cNvSpPr txBox="1"/>
          <p:nvPr/>
        </p:nvSpPr>
        <p:spPr>
          <a:xfrm>
            <a:off x="572772" y="2356393"/>
            <a:ext cx="5654286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99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 thực hiện phép </a:t>
            </a:r>
            <a:r>
              <a:rPr lang="en-US" sz="3199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 (không </a:t>
            </a:r>
            <a:r>
              <a:rPr lang="en-US" sz="3199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nhớ) các số có ba chữ số trong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 1000 con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199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E20F89-0550-4620-A519-5145443A087A}"/>
              </a:ext>
            </a:extLst>
          </p:cNvPr>
          <p:cNvGrpSpPr/>
          <p:nvPr/>
        </p:nvGrpSpPr>
        <p:grpSpPr>
          <a:xfrm>
            <a:off x="6896942" y="488269"/>
            <a:ext cx="4631529" cy="2807752"/>
            <a:chOff x="5172891" y="366315"/>
            <a:chExt cx="3474719" cy="16105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C542DC-DD3D-4379-B98F-9F4B5567AF7C}"/>
                </a:ext>
              </a:extLst>
            </p:cNvPr>
            <p:cNvSpPr/>
            <p:nvPr/>
          </p:nvSpPr>
          <p:spPr>
            <a:xfrm>
              <a:off x="5172891" y="366315"/>
              <a:ext cx="3474719" cy="1610531"/>
            </a:xfrm>
            <a:prstGeom prst="roundRect">
              <a:avLst/>
            </a:prstGeom>
            <a:solidFill>
              <a:schemeClr val="bg1"/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FA942F-E22F-4F6C-AB69-8F5474CB278E}"/>
                </a:ext>
              </a:extLst>
            </p:cNvPr>
            <p:cNvSpPr txBox="1"/>
            <p:nvPr/>
          </p:nvSpPr>
          <p:spPr>
            <a:xfrm>
              <a:off x="5329645" y="610326"/>
              <a:ext cx="3204754" cy="99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6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666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1: </a:t>
              </a:r>
              <a:r>
                <a:rPr lang="en-US" sz="2666" b="1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tính </a:t>
              </a:r>
              <a:r>
                <a:rPr lang="en-US" sz="2666" b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cột dọc, sao cho các chữ số trong cùng một hàng thẳng cột với nhau. 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666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90B584-FD0A-4577-8FC3-45201351F7FF}"/>
              </a:ext>
            </a:extLst>
          </p:cNvPr>
          <p:cNvGrpSpPr/>
          <p:nvPr/>
        </p:nvGrpSpPr>
        <p:grpSpPr>
          <a:xfrm>
            <a:off x="6925961" y="3429000"/>
            <a:ext cx="4631529" cy="2940731"/>
            <a:chOff x="5194662" y="2572544"/>
            <a:chExt cx="3474719" cy="220622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CFF226-8457-4EAA-BDB5-C60C53B0A221}"/>
                </a:ext>
              </a:extLst>
            </p:cNvPr>
            <p:cNvSpPr/>
            <p:nvPr/>
          </p:nvSpPr>
          <p:spPr>
            <a:xfrm>
              <a:off x="5194662" y="2572544"/>
              <a:ext cx="3474719" cy="2206229"/>
            </a:xfrm>
            <a:prstGeom prst="roundRect">
              <a:avLst/>
            </a:prstGeom>
            <a:solidFill>
              <a:schemeClr val="bg1"/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507899-B4A7-4A0E-A9B6-2131B9AEF7A6}"/>
                </a:ext>
              </a:extLst>
            </p:cNvPr>
            <p:cNvSpPr txBox="1"/>
            <p:nvPr/>
          </p:nvSpPr>
          <p:spPr>
            <a:xfrm>
              <a:off x="5329645" y="2704062"/>
              <a:ext cx="3204754" cy="99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6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666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en-US" sz="2666" b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Tính </a:t>
              </a:r>
              <a:r>
                <a:rPr lang="en-US" sz="2666" b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 thứ tự từ phải sang trái, bắt đầu từ hàng đơn </a:t>
              </a:r>
              <a:r>
                <a:rPr lang="en-US" sz="2666" b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vị.</a:t>
              </a:r>
              <a:endParaRPr lang="en-US" sz="2666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712"/>
            <a:ext cx="12191999" cy="68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58899" y="1397335"/>
            <a:ext cx="3907245" cy="4689145"/>
            <a:chOff x="1544563" y="1205019"/>
            <a:chExt cx="3907245" cy="5042850"/>
          </a:xfrm>
        </p:grpSpPr>
        <p:sp>
          <p:nvSpPr>
            <p:cNvPr id="16" name="圆角矩形 3"/>
            <p:cNvSpPr/>
            <p:nvPr/>
          </p:nvSpPr>
          <p:spPr>
            <a:xfrm>
              <a:off x="1544564" y="1205019"/>
              <a:ext cx="3886199" cy="2003535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4"/>
            <p:cNvSpPr/>
            <p:nvPr/>
          </p:nvSpPr>
          <p:spPr>
            <a:xfrm>
              <a:off x="1544563" y="2416959"/>
              <a:ext cx="3886200" cy="383091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5"/>
            <p:cNvSpPr/>
            <p:nvPr/>
          </p:nvSpPr>
          <p:spPr>
            <a:xfrm>
              <a:off x="3046264" y="201690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1565609" y="1428978"/>
              <a:ext cx="3886199" cy="89368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rgbClr val="FF0000"/>
                  </a:solidFill>
                  <a:latin typeface="Arial" panose="020B0604020202020204" pitchFamily="34" charset="0"/>
                  <a:ea typeface="张海山锐谐体2.0-授权联系：Samtype@QQ.com" panose="02000000000000000000" pitchFamily="2" charset="-122"/>
                  <a:cs typeface="Arial" panose="020B0604020202020204" pitchFamily="34" charset="0"/>
                </a:rPr>
                <a:t>1. Đặt tính</a:t>
              </a:r>
              <a:endParaRPr lang="zh-HK" altLang="en-US" sz="4800" dirty="0">
                <a:solidFill>
                  <a:srgbClr val="FF0000"/>
                </a:solidFill>
                <a:latin typeface="Arial" panose="020B0604020202020204" pitchFamily="34" charset="0"/>
                <a:ea typeface="张海山锐谐体2.0-授权联系：Samtype@QQ.com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86438" y="1397335"/>
            <a:ext cx="4129087" cy="4689145"/>
            <a:chOff x="6386431" y="1205019"/>
            <a:chExt cx="4129087" cy="5042848"/>
          </a:xfrm>
        </p:grpSpPr>
        <p:sp>
          <p:nvSpPr>
            <p:cNvPr id="23" name="圆角矩形 10"/>
            <p:cNvSpPr/>
            <p:nvPr/>
          </p:nvSpPr>
          <p:spPr>
            <a:xfrm>
              <a:off x="6386431" y="1205019"/>
              <a:ext cx="4129087" cy="2003535"/>
            </a:xfrm>
            <a:prstGeom prst="roundRect">
              <a:avLst>
                <a:gd name="adj" fmla="val 93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任意多边形 11"/>
            <p:cNvSpPr/>
            <p:nvPr/>
          </p:nvSpPr>
          <p:spPr>
            <a:xfrm>
              <a:off x="6386431" y="2416956"/>
              <a:ext cx="4129087" cy="383091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12"/>
            <p:cNvSpPr/>
            <p:nvPr/>
          </p:nvSpPr>
          <p:spPr>
            <a:xfrm>
              <a:off x="8079418" y="2016908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HK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文本框 48"/>
            <p:cNvSpPr txBox="1"/>
            <p:nvPr/>
          </p:nvSpPr>
          <p:spPr>
            <a:xfrm>
              <a:off x="7143750" y="1450343"/>
              <a:ext cx="2571750" cy="92677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4800">
                  <a:solidFill>
                    <a:srgbClr val="FF0000"/>
                  </a:solidFill>
                  <a:latin typeface="Arial" panose="020B0604020202020204" pitchFamily="34" charset="0"/>
                  <a:ea typeface="张海山锐谐体2.0-授权联系：Samtype@QQ.com" panose="02000000000000000000" pitchFamily="2" charset="-122"/>
                  <a:cs typeface="Arial" panose="020B0604020202020204" pitchFamily="34" charset="0"/>
                </a:rPr>
                <a:t>2. Tính</a:t>
              </a:r>
              <a:endParaRPr lang="zh-HK" altLang="en-US" sz="4800" dirty="0">
                <a:solidFill>
                  <a:srgbClr val="FF0000"/>
                </a:solidFill>
                <a:latin typeface="Arial" panose="020B0604020202020204" pitchFamily="34" charset="0"/>
                <a:ea typeface="张海山锐谐体2.0-授权联系：Samtype@QQ.com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1188" y="508135"/>
            <a:ext cx="8260575" cy="584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30" tIns="45718" rIns="91430" bIns="45718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Phép trừ (không nhớ) trong phạm vi 1000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" y="800522"/>
            <a:ext cx="2391188" cy="19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58899" y="2796249"/>
            <a:ext cx="3886200" cy="841577"/>
            <a:chOff x="1858899" y="2796242"/>
            <a:chExt cx="3886200" cy="841577"/>
          </a:xfrm>
        </p:grpSpPr>
        <p:sp>
          <p:nvSpPr>
            <p:cNvPr id="20" name="文本框 64"/>
            <p:cNvSpPr txBox="1"/>
            <p:nvPr/>
          </p:nvSpPr>
          <p:spPr>
            <a:xfrm>
              <a:off x="2030350" y="3065830"/>
              <a:ext cx="37147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 các số thẳng 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899" y="279624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900265" y="3666398"/>
            <a:ext cx="4000479" cy="1058844"/>
            <a:chOff x="1900259" y="3637819"/>
            <a:chExt cx="4000478" cy="1058844"/>
          </a:xfrm>
        </p:grpSpPr>
        <p:sp>
          <p:nvSpPr>
            <p:cNvPr id="29" name="文本框 64"/>
            <p:cNvSpPr txBox="1"/>
            <p:nvPr/>
          </p:nvSpPr>
          <p:spPr>
            <a:xfrm>
              <a:off x="2185988" y="3834888"/>
              <a:ext cx="3714749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 dấu trừ bên trái, </a:t>
              </a:r>
            </a:p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giữa hai số.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4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59" y="36378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852593" y="4828489"/>
            <a:ext cx="3749633" cy="1243193"/>
            <a:chOff x="1852586" y="4828482"/>
            <a:chExt cx="3749633" cy="1243192"/>
          </a:xfrm>
        </p:grpSpPr>
        <p:sp>
          <p:nvSpPr>
            <p:cNvPr id="30" name="文本框 64"/>
            <p:cNvSpPr txBox="1"/>
            <p:nvPr/>
          </p:nvSpPr>
          <p:spPr>
            <a:xfrm>
              <a:off x="2403997" y="4871346"/>
              <a:ext cx="3198222" cy="1200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Kẻ đường gạch ngang thay cho dấu bằng.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6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586" y="4828482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386432" y="3046723"/>
            <a:ext cx="4107045" cy="938036"/>
            <a:chOff x="6386431" y="3046719"/>
            <a:chExt cx="4107045" cy="938036"/>
          </a:xfrm>
        </p:grpSpPr>
        <p:sp>
          <p:nvSpPr>
            <p:cNvPr id="27" name="文本框 66"/>
            <p:cNvSpPr txBox="1"/>
            <p:nvPr/>
          </p:nvSpPr>
          <p:spPr>
            <a:xfrm>
              <a:off x="6850082" y="3122980"/>
              <a:ext cx="364339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Thực hiện theo thứ tự từ phải qua trái.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431" y="3046719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6367520" y="4445271"/>
            <a:ext cx="4049981" cy="927508"/>
            <a:chOff x="6367518" y="4445267"/>
            <a:chExt cx="4049981" cy="927508"/>
          </a:xfrm>
        </p:grpSpPr>
        <p:sp>
          <p:nvSpPr>
            <p:cNvPr id="31" name="文本框 66"/>
            <p:cNvSpPr txBox="1"/>
            <p:nvPr/>
          </p:nvSpPr>
          <p:spPr>
            <a:xfrm>
              <a:off x="6874035" y="4511000"/>
              <a:ext cx="3543464" cy="861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Kết quả tính ở mỗi lượt viết thẳng cột.</a:t>
              </a:r>
              <a:endParaRPr lang="zh-HK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0" name="Picture 2" descr="dấu-tích Phong Thủy Xanh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518" y="4445267"/>
              <a:ext cx="841577" cy="84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1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652</Words>
  <Application>Microsoft Office PowerPoint</Application>
  <PresentationFormat>Widescreen</PresentationFormat>
  <Paragraphs>152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Times New Roman</vt:lpstr>
      <vt:lpstr>HP001 4 hàng</vt:lpstr>
      <vt:lpstr>Calibri</vt:lpstr>
      <vt:lpstr>Cookie</vt:lpstr>
      <vt:lpstr>微软雅黑</vt:lpstr>
      <vt:lpstr>Arial</vt:lpstr>
      <vt:lpstr>幼圆</vt:lpstr>
      <vt:lpstr>Arial-Rounded</vt:lpstr>
      <vt:lpstr>张海山锐谐体2.0-授权联系：Samtype@QQ.com</vt:lpstr>
      <vt:lpstr>Lato Light</vt:lpstr>
      <vt:lpstr>华康POP3体W12</vt:lpstr>
      <vt:lpstr>华康方圆体W7(P)</vt:lpstr>
      <vt:lpstr>Office Theme</vt:lpstr>
      <vt:lpstr>更多模版请关注:尚佳素材公社shop64427429.taobao.com</vt:lpstr>
      <vt:lpstr>1_更多模版请关注:尚佳素材公社shop64427429.taobao.com</vt:lpstr>
      <vt:lpstr>2_更多模版请关注:尚佳素材公社shop64427429.taobao.com</vt:lpstr>
      <vt:lpstr>3_更多模版请关注:尚佳素材公社shop64427429.taobao.com</vt:lpstr>
      <vt:lpstr>4_更多模版请关注:尚佳素材公社shop64427429.taobao.com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63</cp:revision>
  <dcterms:created xsi:type="dcterms:W3CDTF">2021-06-02T01:34:28Z</dcterms:created>
  <dcterms:modified xsi:type="dcterms:W3CDTF">2023-06-04T04:08:32Z</dcterms:modified>
</cp:coreProperties>
</file>