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16"/>
  </p:notesMasterIdLst>
  <p:sldIdLst>
    <p:sldId id="300" r:id="rId6"/>
    <p:sldId id="474" r:id="rId7"/>
    <p:sldId id="570" r:id="rId8"/>
    <p:sldId id="295" r:id="rId9"/>
    <p:sldId id="571" r:id="rId10"/>
    <p:sldId id="557" r:id="rId11"/>
    <p:sldId id="559" r:id="rId12"/>
    <p:sldId id="569" r:id="rId13"/>
    <p:sldId id="573" r:id="rId14"/>
    <p:sldId id="56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42" d="100"/>
          <a:sy n="42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3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1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6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5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53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A6837353-30EB-4A48-80EB-173D804AEFBD}" type="slidenum">
              <a:rPr lang="zh-CN" altLang="en-US" sz="1864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9</a:t>
            </a:fld>
            <a:endParaRPr lang="zh-CN" altLang="en-US"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3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/>
          <p:nvPr/>
        </p:nvSpPr>
        <p:spPr>
          <a:xfrm>
            <a:off x="11087341" y="5133943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527317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2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7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7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75360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11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7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7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25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691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3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1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49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96322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7" y="5457040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9" y="289318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3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7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7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429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45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9" y="289316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9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56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081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61" y="5520407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5">
              <a:solidFill>
                <a:prstClr val="black"/>
              </a:solidFill>
            </a:endParaRPr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5" y="289318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5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374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9" y="179665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33" y="232608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2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504" y="2454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701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53" y="243837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7" y="179660"/>
            <a:ext cx="1797999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81" y="24864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3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endParaRPr sz="1799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4372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4372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3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7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3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186" lvl="0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372" lvl="1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556" lvl="2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744" lvl="3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5930" lvl="4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114" lvl="5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300" lvl="6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486" lvl="7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672" lvl="8" indent="-3809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51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sz="2500" kern="0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2500" ker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sz="2500" kern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1" y="557130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defTabSz="914372">
              <a:buClr>
                <a:srgbClr val="000000"/>
              </a:buClr>
              <a:buFont typeface="Arial"/>
              <a:buNone/>
              <a:defRPr/>
            </a:pPr>
            <a:r>
              <a:rPr lang="en" sz="1300" kern="0">
                <a:solidFill>
                  <a:srgbClr val="96A5E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 kern="0">
              <a:solidFill>
                <a:srgbClr val="96A5E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798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6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799"/>
            </a:lvl3pPr>
            <a:lvl4pPr marL="1371556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4" indent="0" algn="ctr">
              <a:buNone/>
              <a:defRPr sz="1600"/>
            </a:lvl7pPr>
            <a:lvl8pPr marL="3200300" indent="0" algn="ctr">
              <a:buNone/>
              <a:defRPr sz="1600"/>
            </a:lvl8pPr>
            <a:lvl9pPr marL="3657486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3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7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80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25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49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3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7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387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39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1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1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14124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770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998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rgbClr val="F14124">
                      <a:lumMod val="50000"/>
                    </a:srgbClr>
                  </a:solidFill>
                </a:ln>
                <a:solidFill>
                  <a:srgbClr val="F14124">
                    <a:lumMod val="60000"/>
                    <a:lumOff val="40000"/>
                  </a:srgbClr>
                </a:solidFill>
              </a:rPr>
              <a:t>TRÒ CHƠI</a:t>
            </a:r>
            <a:endParaRPr lang="vi-VN" sz="11500" dirty="0">
              <a:ln>
                <a:solidFill>
                  <a:srgbClr val="F14124">
                    <a:lumMod val="50000"/>
                  </a:srgbClr>
                </a:solidFill>
              </a:ln>
              <a:solidFill>
                <a:srgbClr val="F14124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9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77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413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5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3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38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57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vi-VN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739722" y="-1914133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ea typeface="等线" panose="02010600030101010101" pitchFamily="2" charset="-122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410613" y="2052137"/>
            <a:ext cx="9635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5669" r="1857" b="-1211"/>
          <a:stretch/>
        </p:blipFill>
        <p:spPr>
          <a:xfrm>
            <a:off x="28135" y="-168816"/>
            <a:ext cx="12196690" cy="68650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2920456" y="2220826"/>
            <a:ext cx="642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22. LUYỆN TẬP</a:t>
            </a:r>
            <a:endParaRPr 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2920456" y="3382264"/>
            <a:ext cx="640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nghề nghiệp-  Tiết 4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360;p6"/>
          <p:cNvSpPr/>
          <p:nvPr/>
        </p:nvSpPr>
        <p:spPr>
          <a:xfrm>
            <a:off x="5252163" y="5901199"/>
            <a:ext cx="1258367" cy="96383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98/</a:t>
            </a:r>
            <a:endParaRPr sz="2000" b="1" i="0" u="none" strike="noStrike" cap="none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b="1" kern="0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37775" cy="19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 dirty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Tìm </a:t>
              </a:r>
              <a:r>
                <a:rPr lang="en-US" sz="2800" b="1" dirty="0"/>
                <a:t>được từ ngữ chỉ người làm việc trên biển</a:t>
              </a:r>
              <a:r>
                <a:rPr lang="en-US" sz="2800" b="1" dirty="0" smtClean="0"/>
                <a:t>.</a:t>
              </a:r>
              <a:endParaRPr lang="vi-VN" sz="2800" b="1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b="1" dirty="0" smtClean="0"/>
                <a:t>Đặt </a:t>
              </a:r>
              <a:r>
                <a:rPr lang="en-US" sz="2800" b="1" dirty="0"/>
                <a:t>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0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trên </a:t>
            </a:r>
            <a:r>
              <a:rPr lang="en-US" sz="3200" b="1" dirty="0" smtClean="0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B4BB73-3715-4257-B46B-264773628739}"/>
              </a:ext>
            </a:extLst>
          </p:cNvPr>
          <p:cNvCxnSpPr>
            <a:cxnSpLocks/>
          </p:cNvCxnSpPr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4383-7C49-4C4F-8CCC-681D349412B2}"/>
              </a:ext>
            </a:extLst>
          </p:cNvPr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2267634-921A-4F54-AFA1-E015E2B4D195}"/>
              </a:ext>
            </a:extLst>
          </p:cNvPr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C74B6A-CC10-453F-B764-931619221B1B}"/>
              </a:ext>
            </a:extLst>
          </p:cNvPr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49FA981-B049-4651-A1B2-74B2488D8B8C}"/>
              </a:ext>
            </a:extLst>
          </p:cNvPr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6C84C8-C45A-4B99-8EF2-2F4DDA753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57B625C3-E55B-4B2A-A59E-7736BA43C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>
            <a:extLst>
              <a:ext uri="{FF2B5EF4-FFF2-40B4-BE49-F238E27FC236}">
                <a16:creationId xmlns:a16="http://schemas.microsoft.com/office/drawing/2014/main" id="{FA33984A-E588-44DD-828A-254A2AE3E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6A6CF30F-3357-4C6C-A381-68FDC889A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AD05A3B8-8FF8-44EF-932A-0E114EF84B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5ED7EB8-3CAD-4E6E-A9AB-BACC93743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  <p:pic>
        <p:nvPicPr>
          <p:cNvPr id="19" name="Picture 1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16" y="1998258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24" name="Picture 23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38" y="2085676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28" name="Picture 27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13" y="4540096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30" name="Picture 29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89" y="4719615"/>
            <a:ext cx="1043380" cy="1236105"/>
          </a:xfrm>
          <a:prstGeom prst="rect">
            <a:avLst/>
          </a:prstGeom>
          <a:noFill/>
          <a:extLst/>
        </p:spPr>
      </p:pic>
      <p:pic>
        <p:nvPicPr>
          <p:cNvPr id="3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850140" y="2367757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87938" y="4953992"/>
            <a:ext cx="1091663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0" y="6126801"/>
            <a:ext cx="11745023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Các từ ngữ chỉ người làm việc trên biển là từ ngữ chỉ sự vật 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50C7F-F8A7-48B3-ADE9-471AF5ACB84A}"/>
              </a:ext>
            </a:extLst>
          </p:cNvPr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5D3F4F-B654-435C-9221-98B8EF25D7B3}"/>
              </a:ext>
            </a:extLst>
          </p:cNvPr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58C697-E046-4D39-911D-28A3B8B2789D}"/>
              </a:ext>
            </a:extLst>
          </p:cNvPr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4FD28A-5363-4C84-81C2-53F8FC5E6D23}"/>
              </a:ext>
            </a:extLst>
          </p:cNvPr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335A70-98EB-44E5-B55C-568C4931DF3C}"/>
              </a:ext>
            </a:extLst>
          </p:cNvPr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80220D-BF3D-4780-A9A7-7FEC257A97EF}"/>
              </a:ext>
            </a:extLst>
          </p:cNvPr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0420-28ED-45B7-8875-69417E2CA5C0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AA8C7-6D26-49D0-BB10-6792CC249D9C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3B9412-46D6-4E58-B3ED-48A696EF97E4}"/>
              </a:ext>
            </a:extLst>
          </p:cNvPr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22167" y="5891643"/>
            <a:ext cx="11745023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      Từ ngữ ở cột A chỉ gì?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202642" y="5959810"/>
            <a:ext cx="11989358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ừ ngữ ở cột A chỉ hoạt động.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244335" y="5895537"/>
            <a:ext cx="11745023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     T ừ ngữ ở cột B chỉ gì?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101321" y="5972542"/>
            <a:ext cx="11989358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ừ ngữ ở cột B chỉ mục đích.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202642" y="5959810"/>
            <a:ext cx="11745023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Câu tạo được trong bài là các câu nêu mục đích của hoạt động.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0" grpId="0" animBg="1"/>
      <p:bldP spid="20" grpId="1" animBg="1"/>
      <p:bldP spid="22" grpId="0" animBg="1"/>
      <p:bldP spid="22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011E9-916D-42CE-801F-80190316A496}"/>
              </a:ext>
            </a:extLst>
          </p:cNvPr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59213B-DC1B-4DB9-AECD-42E986819CA7}"/>
              </a:ext>
            </a:extLst>
          </p:cNvPr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082B-250E-4048-81ED-B498747AF1B2}"/>
              </a:ext>
            </a:extLst>
          </p:cNvPr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133348-2BC8-4FEA-9A95-70B9DFF9EB05}"/>
              </a:ext>
            </a:extLst>
          </p:cNvPr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3A7807-2B5C-42BB-93DB-E17A51FAB3B1}"/>
              </a:ext>
            </a:extLst>
          </p:cNvPr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Các chú bộ đội hải quân tuần tra </a:t>
            </a:r>
            <a:r>
              <a:rPr lang="en-US" sz="3200" b="1" dirty="0">
                <a:solidFill>
                  <a:srgbClr val="FF0000"/>
                </a:solidFill>
              </a:rPr>
              <a:t>để canh giữ biển đảo.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4F470-8C15-486E-8053-D127A74C6643}"/>
              </a:ext>
            </a:extLst>
          </p:cNvPr>
          <p:cNvSpPr/>
          <p:nvPr/>
        </p:nvSpPr>
        <p:spPr>
          <a:xfrm>
            <a:off x="604576" y="476853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475C79-2EDB-4E1C-89E8-D16C334D9C9C}"/>
              </a:ext>
            </a:extLst>
          </p:cNvPr>
          <p:cNvSpPr/>
          <p:nvPr/>
        </p:nvSpPr>
        <p:spPr>
          <a:xfrm>
            <a:off x="604576" y="54936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</a:rPr>
              <a:t>Những </a:t>
            </a:r>
            <a:r>
              <a:rPr lang="en-US" sz="3200" b="1" dirty="0">
                <a:solidFill>
                  <a:srgbClr val="0000FF"/>
                </a:solidFill>
              </a:rPr>
              <a:t>người dân biển làm lồng bè </a:t>
            </a:r>
            <a:r>
              <a:rPr lang="en-US" sz="3200" b="1" dirty="0">
                <a:solidFill>
                  <a:srgbClr val="FF0000"/>
                </a:solidFill>
              </a:rPr>
              <a:t>để nuôi tôm cá.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7396F894-7748-4193-A2A2-8BCC420A0C07}"/>
              </a:ext>
            </a:extLst>
          </p:cNvPr>
          <p:cNvSpPr/>
          <p:nvPr/>
        </p:nvSpPr>
        <p:spPr>
          <a:xfrm>
            <a:off x="-68085" y="6245346"/>
            <a:ext cx="12260085" cy="70919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 Câu hỏi có cụm từ Để làm gì? là hỏi về mục đích của hoạt động. 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7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219166" y="-516877"/>
            <a:ext cx="813793" cy="2553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3458" y="957271"/>
            <a:ext cx="596607" cy="31115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33" y="353366"/>
            <a:ext cx="559522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400" b="1" kern="0" dirty="0">
                <a:ln w="15875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方正大标宋简体" panose="02010601030101010101" charset="-122"/>
                <a:cs typeface="Arial" panose="020B0604020202020204" pitchFamily="34" charset="0"/>
                <a:sym typeface="Arial"/>
              </a:rPr>
              <a:t>YÊU CẦU CẦN ĐẠT</a:t>
            </a:r>
            <a:endParaRPr lang="zh-CN" altLang="en-US" sz="4400" b="1" kern="0" dirty="0">
              <a:ln w="15875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大标宋简体" panose="02010601030101010101" charset="-122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9606" y="1603576"/>
            <a:ext cx="6588601" cy="1577934"/>
            <a:chOff x="252264" y="1044005"/>
            <a:chExt cx="4320480" cy="6480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b="1" kern="0" dirty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14771" y="1246805"/>
                <a:ext cx="237775" cy="19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altLang="zh-CN" sz="2500" b="1" kern="0" dirty="0">
                    <a:solidFill>
                      <a:srgbClr val="000000"/>
                    </a:solidFill>
                    <a:ea typeface="方正大黑简体" panose="02010601030101010101" pitchFamily="2" charset="-122"/>
                    <a:cs typeface="Arial" panose="020B0604020202020204" pitchFamily="34" charset="0"/>
                    <a:sym typeface="Arial"/>
                  </a:rPr>
                  <a:t>1</a:t>
                </a:r>
                <a:endParaRPr lang="zh-CN" altLang="en-US" sz="2500" b="1" kern="0" dirty="0">
                  <a:solidFill>
                    <a:srgbClr val="000000"/>
                  </a:solidFill>
                  <a:ea typeface="方正大黑简体" panose="02010601030101010101" pitchFamily="2" charset="-122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60288" y="1171891"/>
              <a:ext cx="3401858" cy="391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Tìm </a:t>
              </a:r>
              <a:r>
                <a:rPr lang="en-US" sz="2800" b="1" dirty="0"/>
                <a:t>được từ ngữ chỉ người làm việc trên biển</a:t>
              </a:r>
              <a:r>
                <a:rPr lang="en-US" sz="2800" b="1" dirty="0" smtClean="0"/>
                <a:t>.</a:t>
              </a:r>
              <a:endParaRPr lang="vi-VN" sz="2800" b="1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9226" y="4015380"/>
            <a:ext cx="5916351" cy="1476284"/>
            <a:chOff x="252264" y="1044005"/>
            <a:chExt cx="4320480" cy="648072"/>
          </a:xfrm>
        </p:grpSpPr>
        <p:grpSp>
          <p:nvGrpSpPr>
            <p:cNvPr id="34" name="组合 33"/>
            <p:cNvGrpSpPr/>
            <p:nvPr/>
          </p:nvGrpSpPr>
          <p:grpSpPr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52264" y="1044005"/>
                <a:ext cx="4320480" cy="64807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6280" y="1116013"/>
                <a:ext cx="504056" cy="5040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zh-CN" altLang="en-US" sz="1864" kern="0">
                  <a:solidFill>
                    <a:prstClr val="white"/>
                  </a:solidFill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3430" y="1146269"/>
              <a:ext cx="3356006" cy="41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b="1" dirty="0" smtClean="0"/>
                <a:t>Đặt </a:t>
              </a:r>
              <a:r>
                <a:rPr lang="en-US" sz="2800" b="1" dirty="0"/>
                <a:t>được câu chỉ mục đích</a:t>
              </a:r>
              <a:endParaRPr lang="zh-CN" altLang="en-US" sz="2800" b="1" kern="0" dirty="0">
                <a:solidFill>
                  <a:prstClr val="white"/>
                </a:solidFill>
                <a:ea typeface="微软雅黑" panose="020B0503020204020204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4" name="Picture 5" descr="E:\素材\卡通\c67cbf2b1cdbfca99c62c107b2916c25.pngc67cbf2b1cdbfca99c62c107b2916c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7051" y="1389380"/>
            <a:ext cx="4419600" cy="4362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9096" y="4506638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2500" kern="0" dirty="0">
                <a:solidFill>
                  <a:srgbClr val="000000"/>
                </a:solidFill>
                <a:ea typeface="方正大黑简体" panose="02010601030101010101" pitchFamily="2" charset="-122"/>
                <a:cs typeface="Arial" panose="020B0604020202020204" pitchFamily="34" charset="0"/>
                <a:sym typeface="Arial"/>
              </a:rPr>
              <a:t>2</a:t>
            </a:r>
            <a:endParaRPr lang="zh-CN" altLang="en-US" sz="2500" kern="0" dirty="0">
              <a:solidFill>
                <a:srgbClr val="000000"/>
              </a:solidFill>
              <a:ea typeface="方正大黑简体" panose="02010601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8250019" y="2235847"/>
            <a:ext cx="537356" cy="58322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667" tIns="45833" rIns="91667" bIns="458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9" kern="0">
              <a:solidFill>
                <a:prstClr val="white"/>
              </a:solidFill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4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th Subject for Middle School - 7th Grade: Ratio, Proportion and Percent by Slidesgo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360</Words>
  <Application>Microsoft Office PowerPoint</Application>
  <PresentationFormat>Widescreen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38" baseType="lpstr">
      <vt:lpstr>微软雅黑</vt:lpstr>
      <vt:lpstr>宋体</vt:lpstr>
      <vt:lpstr>宋体</vt:lpstr>
      <vt:lpstr>Anaheim</vt:lpstr>
      <vt:lpstr>Annie Use Your Telescope</vt:lpstr>
      <vt:lpstr>Arial</vt:lpstr>
      <vt:lpstr>Arial-Rounded</vt:lpstr>
      <vt:lpstr>Barlow Condensed</vt:lpstr>
      <vt:lpstr>Barriecito</vt:lpstr>
      <vt:lpstr>Boogaloo</vt:lpstr>
      <vt:lpstr>Calibri</vt:lpstr>
      <vt:lpstr>Calibri Light</vt:lpstr>
      <vt:lpstr>Dekko</vt:lpstr>
      <vt:lpstr>等线</vt:lpstr>
      <vt:lpstr>Exo</vt:lpstr>
      <vt:lpstr>Lato</vt:lpstr>
      <vt:lpstr>Open Sans</vt:lpstr>
      <vt:lpstr>RocknRoll One</vt:lpstr>
      <vt:lpstr>黑体</vt:lpstr>
      <vt:lpstr>Times New Roman</vt:lpstr>
      <vt:lpstr>Wingdings</vt:lpstr>
      <vt:lpstr>方正大标宋简体</vt:lpstr>
      <vt:lpstr>方正大黑简体</vt:lpstr>
      <vt:lpstr>1_Office Theme</vt:lpstr>
      <vt:lpstr>4_Office Theme</vt:lpstr>
      <vt:lpstr>2_Office 主题​​</vt:lpstr>
      <vt:lpstr>7_Office Theme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MyPC</cp:lastModifiedBy>
  <cp:revision>111</cp:revision>
  <dcterms:created xsi:type="dcterms:W3CDTF">2021-05-24T09:52:12Z</dcterms:created>
  <dcterms:modified xsi:type="dcterms:W3CDTF">2023-04-09T11:26:57Z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