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6"/>
  </p:notesMasterIdLst>
  <p:sldIdLst>
    <p:sldId id="256" r:id="rId3"/>
    <p:sldId id="286" r:id="rId4"/>
    <p:sldId id="274" r:id="rId5"/>
    <p:sldId id="279" r:id="rId6"/>
    <p:sldId id="280" r:id="rId7"/>
    <p:sldId id="281" r:id="rId8"/>
    <p:sldId id="282" r:id="rId9"/>
    <p:sldId id="284" r:id="rId10"/>
    <p:sldId id="287" r:id="rId11"/>
    <p:sldId id="291" r:id="rId12"/>
    <p:sldId id="292" r:id="rId13"/>
    <p:sldId id="290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  <a:srgbClr val="FFFF99"/>
    <a:srgbClr val="FFCCFF"/>
    <a:srgbClr val="FF0066"/>
    <a:srgbClr val="0000CC"/>
    <a:srgbClr val="FFCC99"/>
    <a:srgbClr val="CCFFFF"/>
    <a:srgbClr val="FF9999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25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GV </a:t>
            </a:r>
            <a:r>
              <a:rPr lang="en-US" dirty="0" err="1"/>
              <a:t>cho</a:t>
            </a:r>
            <a:r>
              <a:rPr lang="en-US" dirty="0"/>
              <a:t> HS so </a:t>
            </a:r>
            <a:r>
              <a:rPr lang="en-US" dirty="0" err="1"/>
              <a:t>sánh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a,b,c</a:t>
            </a:r>
            <a:r>
              <a:rPr lang="en-US" baseline="0" dirty="0"/>
              <a:t>. =&gt;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87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GV </a:t>
            </a:r>
            <a:r>
              <a:rPr lang="en-US" dirty="0" err="1"/>
              <a:t>đưa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HS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tình</a:t>
            </a:r>
            <a:r>
              <a:rPr lang="en-US" baseline="0" dirty="0"/>
              <a:t> </a:t>
            </a:r>
            <a:r>
              <a:rPr lang="en-US" baseline="0" dirty="0" err="1"/>
              <a:t>huống</a:t>
            </a:r>
            <a:r>
              <a:rPr lang="en-US" baseline="0" dirty="0"/>
              <a:t> (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r>
              <a:rPr lang="en-US" baseline="0" dirty="0"/>
              <a:t>)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đc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người</a:t>
            </a:r>
            <a:r>
              <a:rPr lang="en-US" baseline="0" dirty="0"/>
              <a:t> </a:t>
            </a:r>
            <a:r>
              <a:rPr lang="en-US" baseline="0" dirty="0" err="1"/>
              <a:t>lớn</a:t>
            </a:r>
            <a:r>
              <a:rPr lang="en-US" baseline="0" dirty="0"/>
              <a:t> </a:t>
            </a:r>
            <a:r>
              <a:rPr lang="en-US" baseline="0" dirty="0" err="1"/>
              <a:t>cần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? – </a:t>
            </a:r>
            <a:r>
              <a:rPr lang="en-US" baseline="0" dirty="0" err="1"/>
              <a:t>Nói</a:t>
            </a:r>
            <a:r>
              <a:rPr lang="en-US" baseline="0" dirty="0"/>
              <a:t> </a:t>
            </a:r>
            <a:r>
              <a:rPr lang="en-US" baseline="0" dirty="0" err="1"/>
              <a:t>cảm</a:t>
            </a:r>
            <a:r>
              <a:rPr lang="en-US" baseline="0" dirty="0"/>
              <a:t> </a:t>
            </a:r>
            <a:r>
              <a:rPr lang="en-US" baseline="0" dirty="0" err="1"/>
              <a:t>ơn</a:t>
            </a:r>
            <a:r>
              <a:rPr lang="en-US" baseline="0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GV </a:t>
            </a:r>
            <a:r>
              <a:rPr lang="en-US" baseline="0" dirty="0" err="1"/>
              <a:t>chiếu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- GV </a:t>
            </a:r>
            <a:r>
              <a:rPr lang="en-US" baseline="0" dirty="0" err="1"/>
              <a:t>chiếu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45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7817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0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2023/10/14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145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3E4AD68-C04E-4C30-9AEF-EBC652EC5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62EAA10-EE19-4B5B-B0F5-2EA96089AD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C6D016E-B230-4414-BC1E-93CEF1E33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BA2F-E6B2-4352-B18F-BC62816419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1389369-33F7-45BB-A004-47AFB9E0A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8F0EC4F-E403-473B-A623-C9B25F61B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BC99-F8A5-4104-A387-1B9D844201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363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E76522A-0CEA-4F62-A9BC-BC7202B1A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E1B09F7-D3BE-465B-AE27-2605EF188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6E9F4DC-DF6F-47A6-966A-95CD44598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BA2F-E6B2-4352-B18F-BC62816419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06874F5-BCFC-428F-8A8C-DC8BA534F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A804177-2FFF-436A-888A-4D546CB0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BC99-F8A5-4104-A387-1B9D844201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85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BEEF1D5-9F3C-4DDF-965E-67C818FE1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85E8F8E-2007-4C75-B8CB-C953F6102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A30F111-C46D-4D1D-B82E-BAFF7FDAF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BA2F-E6B2-4352-B18F-BC62816419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B59DFD7-56DF-4CFB-B5EB-8BABAE576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3446295-C256-4C80-B177-770A8B0D6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BC99-F8A5-4104-A387-1B9D844201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683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1B5359B-5BE1-4D50-A95C-54B76247B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89677E2-27AE-4E95-B068-94BDBEA9BA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4C3B98E-CB48-4E0B-889F-8C32F801C1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DEAA276-0404-4188-A6EF-6F2CB70BC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BA2F-E6B2-4352-B18F-BC62816419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B74AE47-C66E-49BD-922A-D6E9DD16A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409E6E5-036C-4BBA-BAD1-2181D3238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BC99-F8A5-4104-A387-1B9D844201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876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F032827-0809-4F11-8930-E2964813D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AF85F1F-B8F1-4396-AE60-8D3B1E030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DD35350-DE56-4C30-B244-9863825103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FDDB2624-DC3F-4FCB-9DDF-40511E4C08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7FAC6092-7BD3-4CF4-8B30-1282ACDF1C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B759F8DE-6E51-4D55-95A9-D92129585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BA2F-E6B2-4352-B18F-BC62816419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8F2F7E4E-E9CB-48C9-A0A9-99D820E32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EE429A9-0A60-4A29-A641-5776265B6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BC99-F8A5-4104-A387-1B9D844201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1654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73B2B03-9DC1-4905-B166-FD47BBA2D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A1C4F033-1B6E-4666-8EEA-F1BE8A559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BA2F-E6B2-4352-B18F-BC62816419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343E278-1555-4E9A-9CD3-B82A8BF7E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71875AF9-9D07-45C3-BECA-9A8CE97AE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BC99-F8A5-4104-A387-1B9D844201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503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FC30AC4A-1092-4165-A117-24A86F51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BA2F-E6B2-4352-B18F-BC62816419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403CCA2F-6136-4B3B-87D2-2DE91B3B4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5AB34916-A37B-4F9C-8415-B1E99CECC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BC99-F8A5-4104-A387-1B9D844201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104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061BEF7-5A07-4406-9BAC-32EDA3BD5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AB8829A-99FB-4294-B5E9-28BD44A2B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B29C7892-570B-4855-8D3E-EBBDEC848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6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E74FE8E-328A-4C8E-82C8-89DD515A1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BA2F-E6B2-4352-B18F-BC62816419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D7D624D-59A9-42EB-900A-F4FDD6286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474E4D9-731D-4E5A-A26D-69A9C26FF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BC99-F8A5-4104-A387-1B9D844201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432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A892C8F-B5E3-445D-80C6-35A396C0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874BA73E-2C5B-4633-89F6-1A5E82B719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8A18D08-B5E1-46AB-A2BE-D43371E4AA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6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2F3CD5A-0B5B-4F1D-9D55-FDC289BD1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BA2F-E6B2-4352-B18F-BC62816419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99B3651-27CC-46C8-B0C7-68E706955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21EA471-642E-41C2-BB26-7636A626E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BC99-F8A5-4104-A387-1B9D844201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095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11B3C3D-A3F3-49B3-9FA5-99F4DB6E6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A8E89E84-9AEB-4A34-881C-9D1741511C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7BC4504-09CA-4624-8DBD-B565C3818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BA2F-E6B2-4352-B18F-BC62816419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7CBBAE1-F89F-436C-B91B-9D2339C67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A4EA226-D448-42FE-A27E-D1F246FA3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BC99-F8A5-4104-A387-1B9D844201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287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BEFBE8C-B3DD-47A4-919A-49A7F14197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6"/>
            <a:ext cx="2628900" cy="5811839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3E493F2-AC18-4F11-A5B5-AD8B6ADD2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6"/>
            <a:ext cx="7734300" cy="5811839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3EA50CD-1590-4FE2-A9AA-42BB63065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BA2F-E6B2-4352-B18F-BC62816419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AE6A03B-85E7-40EF-8818-0CD5FD0CD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A505106-4B18-4CC2-90A2-F75E1A7FA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BC99-F8A5-4104-A387-1B9D844201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455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F8DF1DA6-26E5-4DBF-9940-E8B2CA465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5F4CCAC-6E0D-4C90-BC3F-CE1BCAEFC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E235AF1-C9E8-4BA7-A6E1-2DAAC54037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9BA2F-E6B2-4352-B18F-BC6281641914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10/14/2023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22D774A-51F5-4A45-A36A-D6F0070662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4B02A71-0E50-413A-98AF-610EFF9AE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9BC99-F8A5-4104-A387-1B9D844201DE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398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9261" y="2303187"/>
            <a:ext cx="1207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11: Phép trừ (qua 10) trong phạm 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(tiết 5)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6975" y="3273553"/>
            <a:ext cx="6514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(trang 46)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12816"/>
            <a:ext cx="1207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TIỂU HỌC NGỌC LÂM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51181" y="920702"/>
            <a:ext cx="6514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 TOÁN LỚP 2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04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940446" y="644203"/>
            <a:ext cx="6281931" cy="141991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9937" y="815552"/>
            <a:ext cx="60629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Khi thực hiện giải bài toán có lời văn, cần làm theo mấy bước?</a:t>
            </a:r>
            <a:endParaRPr lang="en-US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27167" y="2221211"/>
            <a:ext cx="9189325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+ Bước 1: Tìm hiểu, phân tích, tóm tắt đề bài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27167" y="3120167"/>
            <a:ext cx="9189325" cy="107721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+ Bước 2: Tìm cách giải bài toán </a:t>
            </a:r>
          </a:p>
          <a:p>
            <a:r>
              <a:rPr lang="en-US" sz="3200">
                <a:latin typeface="Arial" pitchFamily="34" charset="0"/>
                <a:cs typeface="Arial" pitchFamily="34" charset="0"/>
              </a:rPr>
              <a:t> </a:t>
            </a:r>
            <a:r>
              <a:rPr lang="en-US" sz="3200" smtClean="0">
                <a:latin typeface="Arial" pitchFamily="34" charset="0"/>
                <a:cs typeface="Arial" pitchFamily="34" charset="0"/>
              </a:rPr>
              <a:t>                (tìm phép tính, câu lời giải)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27166" y="4511566"/>
            <a:ext cx="9189325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+ Bước 3: Trình bày bài giải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79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894034" y="630448"/>
            <a:ext cx="6281931" cy="141991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25466" y="801797"/>
            <a:ext cx="63291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Khi trình bày bài giải của bài toán có lời văn, cần viết mấy phần?</a:t>
            </a:r>
            <a:endParaRPr lang="en-US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52803" y="2377965"/>
            <a:ext cx="5074524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1) Viết câu lời giải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52803" y="3276921"/>
            <a:ext cx="5074524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2) Phép tính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52802" y="4237245"/>
            <a:ext cx="5074524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3) Đáp số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07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47206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87506" y="1997198"/>
            <a:ext cx="4005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6284" y="2513812"/>
            <a:ext cx="5762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hiện được </a:t>
            </a:r>
            <a:r>
              <a:rPr lang="en-US" sz="2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en-US" sz="2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 cộng, phép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 (qua 10)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học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37565" y="3590088"/>
            <a:ext cx="5467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và trình bày được bài giải của bài toán có lời văn liên quan đến phép trừ (qua 10) trong phạm vi 20.</a:t>
            </a:r>
            <a:endParaRPr lang="en-US" sz="24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8234" y="3571530"/>
            <a:ext cx="501119" cy="4489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02601" y="2532296"/>
            <a:ext cx="49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1</a:t>
            </a:r>
            <a:endParaRPr lang="vi-VN"/>
          </a:p>
        </p:txBody>
      </p:sp>
      <p:sp>
        <p:nvSpPr>
          <p:cNvPr id="16" name="TextBox 15"/>
          <p:cNvSpPr txBox="1"/>
          <p:nvPr/>
        </p:nvSpPr>
        <p:spPr>
          <a:xfrm>
            <a:off x="2940024" y="3612916"/>
            <a:ext cx="49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2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297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089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0F53E9E-BCC6-4B2F-8A3E-FBCDFB98E7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8C3CFFA-2C09-49ED-8C07-90584DE159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FDE38CCF-0D04-4978-A934-0C35A03A1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77164"/>
            <a:ext cx="9144000" cy="5125535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5A82BFE-8A32-4958-BD39-D75DBC1DFE2D}"/>
              </a:ext>
            </a:extLst>
          </p:cNvPr>
          <p:cNvSpPr txBox="1"/>
          <p:nvPr/>
        </p:nvSpPr>
        <p:spPr>
          <a:xfrm>
            <a:off x="2517366" y="1137682"/>
            <a:ext cx="6300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Thứ hai </a:t>
            </a: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ngày </a:t>
            </a:r>
            <a:r>
              <a:rPr lang="en-US" sz="2400" b="1" smtClean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16 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tháng 10 </a:t>
            </a: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năm </a:t>
            </a:r>
            <a:r>
              <a:rPr lang="en-US" sz="2400" b="1" smtClean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2023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AA8C0E9-0A35-4197-8528-C71F3CCEAB59}"/>
              </a:ext>
            </a:extLst>
          </p:cNvPr>
          <p:cNvSpPr txBox="1"/>
          <p:nvPr/>
        </p:nvSpPr>
        <p:spPr>
          <a:xfrm>
            <a:off x="4627785" y="1589720"/>
            <a:ext cx="1876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-93"/>
              </a:rPr>
              <a:t>Ǩ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0CE53A3-8605-4847-B080-F3AF17A7F188}"/>
              </a:ext>
            </a:extLst>
          </p:cNvPr>
          <p:cNvSpPr txBox="1"/>
          <p:nvPr/>
        </p:nvSpPr>
        <p:spPr>
          <a:xfrm>
            <a:off x="3749040" y="1962169"/>
            <a:ext cx="3976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Tiết 5: Luyện </a:t>
            </a:r>
            <a:r>
              <a:rPr lang="en-US" sz="2400" b="1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tập (tr 46)</a:t>
            </a:r>
            <a:endParaRPr lang="en-US" sz="2400" b="1" dirty="0">
              <a:solidFill>
                <a:srgbClr val="FFFF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545521" y="993909"/>
            <a:ext cx="0" cy="489204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49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47206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87506" y="1997198"/>
            <a:ext cx="4005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6284" y="2513812"/>
            <a:ext cx="5762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hiện được </a:t>
            </a:r>
            <a:r>
              <a:rPr lang="en-US" sz="2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en-US" sz="2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 cộng, phép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 (qua 10) </a:t>
            </a:r>
            <a:r>
              <a:rPr lang="en-US" sz="2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học.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37565" y="3590088"/>
            <a:ext cx="5467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và trình bày được bài giải của bài toán có lời văn liên quan đến phép trừ (qua 10) trong phạm vi 20.</a:t>
            </a:r>
            <a:endParaRPr lang="en-US" sz="24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8234" y="3571530"/>
            <a:ext cx="501119" cy="4489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02601" y="2532296"/>
            <a:ext cx="49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1</a:t>
            </a:r>
            <a:endParaRPr lang="vi-VN"/>
          </a:p>
        </p:txBody>
      </p:sp>
      <p:sp>
        <p:nvSpPr>
          <p:cNvPr id="16" name="TextBox 15"/>
          <p:cNvSpPr txBox="1"/>
          <p:nvPr/>
        </p:nvSpPr>
        <p:spPr>
          <a:xfrm>
            <a:off x="2940024" y="3612916"/>
            <a:ext cx="49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2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597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13905" y="12380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07104" y="1315331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973105" y="2295901"/>
            <a:ext cx="10199857" cy="3480231"/>
            <a:chOff x="903691" y="981757"/>
            <a:chExt cx="10199857" cy="3480231"/>
          </a:xfrm>
        </p:grpSpPr>
        <p:sp>
          <p:nvSpPr>
            <p:cNvPr id="9" name="Cloud 8"/>
            <p:cNvSpPr/>
            <p:nvPr/>
          </p:nvSpPr>
          <p:spPr>
            <a:xfrm rot="11028509">
              <a:off x="6282144" y="1130953"/>
              <a:ext cx="2014086" cy="1351141"/>
            </a:xfrm>
            <a:prstGeom prst="cloud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loud 9"/>
            <p:cNvSpPr/>
            <p:nvPr/>
          </p:nvSpPr>
          <p:spPr>
            <a:xfrm rot="11028509">
              <a:off x="8778176" y="981757"/>
              <a:ext cx="2072747" cy="1340244"/>
            </a:xfrm>
            <a:prstGeom prst="cloud">
              <a:avLst/>
            </a:prstGeom>
            <a:solidFill>
              <a:srgbClr val="FFCC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loud 10"/>
            <p:cNvSpPr/>
            <p:nvPr/>
          </p:nvSpPr>
          <p:spPr>
            <a:xfrm rot="11028509">
              <a:off x="903905" y="3201877"/>
              <a:ext cx="2070241" cy="1256771"/>
            </a:xfrm>
            <a:prstGeom prst="cloud">
              <a:avLst/>
            </a:prstGeom>
            <a:solidFill>
              <a:srgbClr val="CCFFFF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loud 11"/>
            <p:cNvSpPr/>
            <p:nvPr/>
          </p:nvSpPr>
          <p:spPr>
            <a:xfrm rot="11028509">
              <a:off x="3669088" y="3153027"/>
              <a:ext cx="1971392" cy="1308961"/>
            </a:xfrm>
            <a:prstGeom prst="cloud">
              <a:avLst/>
            </a:prstGeom>
            <a:solidFill>
              <a:srgbClr val="FF9999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loud 12"/>
            <p:cNvSpPr/>
            <p:nvPr/>
          </p:nvSpPr>
          <p:spPr>
            <a:xfrm rot="11028509">
              <a:off x="6283073" y="3032177"/>
              <a:ext cx="2113994" cy="1382413"/>
            </a:xfrm>
            <a:prstGeom prst="cloud">
              <a:avLst/>
            </a:prstGeom>
            <a:solidFill>
              <a:srgbClr val="FFCCFF"/>
            </a:solidFill>
            <a:ln>
              <a:solidFill>
                <a:srgbClr val="CC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loud 13"/>
            <p:cNvSpPr/>
            <p:nvPr/>
          </p:nvSpPr>
          <p:spPr>
            <a:xfrm rot="11028509">
              <a:off x="8944615" y="3063939"/>
              <a:ext cx="2083163" cy="1318887"/>
            </a:xfrm>
            <a:prstGeom prst="cloud">
              <a:avLst/>
            </a:prstGeom>
            <a:solidFill>
              <a:srgbClr val="CCFFCC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903691" y="1190169"/>
              <a:ext cx="2187297" cy="1253391"/>
              <a:chOff x="903691" y="1190169"/>
              <a:chExt cx="2187297" cy="1253391"/>
            </a:xfrm>
          </p:grpSpPr>
          <p:sp>
            <p:nvSpPr>
              <p:cNvPr id="7" name="Cloud 6"/>
              <p:cNvSpPr/>
              <p:nvPr/>
            </p:nvSpPr>
            <p:spPr>
              <a:xfrm rot="11028509">
                <a:off x="903691" y="1190169"/>
                <a:ext cx="2161941" cy="1253391"/>
              </a:xfrm>
              <a:prstGeom prst="cloud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947705" y="1544913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11 – 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 =  </a:t>
                </a:r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2444217" y="1493478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063090" y="1143501"/>
              <a:ext cx="10040458" cy="3048452"/>
              <a:chOff x="1063090" y="1143501"/>
              <a:chExt cx="10040458" cy="3048452"/>
            </a:xfrm>
          </p:grpSpPr>
          <p:sp>
            <p:nvSpPr>
              <p:cNvPr id="8" name="Cloud 7"/>
              <p:cNvSpPr/>
              <p:nvPr/>
            </p:nvSpPr>
            <p:spPr>
              <a:xfrm rot="11028509">
                <a:off x="3601611" y="1143501"/>
                <a:ext cx="2141142" cy="1196043"/>
              </a:xfrm>
              <a:prstGeom prst="cloud">
                <a:avLst/>
              </a:prstGeom>
              <a:solidFill>
                <a:srgbClr val="FFCCFF"/>
              </a:solidFill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703592" y="1493478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13 – 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 =  </a:t>
                </a:r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5111204" y="1442043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360696" y="1554061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15 – 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 =  </a:t>
                </a:r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7806408" y="1502626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360696" y="3510540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11 – 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 =  </a:t>
                </a:r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7806408" y="3459105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798844" y="3596617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14 – 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 =  </a:t>
                </a:r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5257256" y="3545182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063090" y="3575936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17 – 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 =  </a:t>
                </a:r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2496102" y="3524501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8998365" y="3499029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12 – 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 =  </a:t>
                </a:r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10456777" y="3447594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8841604" y="1442978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18 – 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9 =  </a:t>
                </a:r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10388916" y="1391543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66876" cy="1149125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2500930" y="2774727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863121" y="2787668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2582347" y="4802130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339369" y="4836772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887898" y="4741796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0538890" y="4727754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0458330" y="2707263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5180855" y="2717423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68258" y="888274"/>
            <a:ext cx="7094301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phép trừ nào có cùng kết quả?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68787" y="2365302"/>
            <a:ext cx="2405350" cy="14916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Oval 43"/>
          <p:cNvSpPr/>
          <p:nvPr/>
        </p:nvSpPr>
        <p:spPr>
          <a:xfrm>
            <a:off x="3620784" y="2345415"/>
            <a:ext cx="2405350" cy="14916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Rectangle 34"/>
          <p:cNvSpPr/>
          <p:nvPr/>
        </p:nvSpPr>
        <p:spPr>
          <a:xfrm>
            <a:off x="6246400" y="2375283"/>
            <a:ext cx="2338702" cy="144565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Rectangle 44"/>
          <p:cNvSpPr/>
          <p:nvPr/>
        </p:nvSpPr>
        <p:spPr>
          <a:xfrm>
            <a:off x="8919695" y="4264164"/>
            <a:ext cx="2338702" cy="144565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Flowchart: Decision 45"/>
          <p:cNvSpPr/>
          <p:nvPr/>
        </p:nvSpPr>
        <p:spPr>
          <a:xfrm>
            <a:off x="8679078" y="2192483"/>
            <a:ext cx="2795454" cy="1651012"/>
          </a:xfrm>
          <a:prstGeom prst="flowChartDecision">
            <a:avLst/>
          </a:prstGeom>
          <a:noFill/>
          <a:ln w="28575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Flowchart: Decision 46"/>
          <p:cNvSpPr/>
          <p:nvPr/>
        </p:nvSpPr>
        <p:spPr>
          <a:xfrm>
            <a:off x="750034" y="4304715"/>
            <a:ext cx="2795454" cy="1651012"/>
          </a:xfrm>
          <a:prstGeom prst="flowChartDecision">
            <a:avLst/>
          </a:prstGeom>
          <a:noFill/>
          <a:ln w="28575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Flowchart: Decision 47"/>
          <p:cNvSpPr/>
          <p:nvPr/>
        </p:nvSpPr>
        <p:spPr>
          <a:xfrm>
            <a:off x="3513455" y="4324311"/>
            <a:ext cx="2795454" cy="1651012"/>
          </a:xfrm>
          <a:prstGeom prst="flowChartDecision">
            <a:avLst/>
          </a:prstGeom>
          <a:noFill/>
          <a:ln w="28575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029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2" grpId="0" animBg="1"/>
      <p:bldP spid="3" grpId="0" animBg="1"/>
      <p:bldP spid="44" grpId="0" animBg="1"/>
      <p:bldP spid="35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262890" y="-38100"/>
            <a:ext cx="11656696" cy="6521451"/>
            <a:chOff x="262890" y="0"/>
            <a:chExt cx="11656696" cy="6521451"/>
          </a:xfrm>
        </p:grpSpPr>
        <p:pic>
          <p:nvPicPr>
            <p:cNvPr id="4" name="图片 4101" descr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2890" y="1485900"/>
              <a:ext cx="3688307" cy="47434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" name="图片 4101" descr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09110" y="0"/>
              <a:ext cx="3564256" cy="458391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" name="图片 4101" descr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31279" y="1778001"/>
              <a:ext cx="3688307" cy="47434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471322" y="2883779"/>
              <a:ext cx="17565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a)7 </a:t>
              </a:r>
              <a:r>
                <a:rPr lang="en-US" sz="32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en-US" sz="32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65160" y="3672820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US" sz="32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en-US" sz="32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  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0914" y="4461861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12 - 7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5459" y="5210979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12 - 5 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260601" y="3151366"/>
              <a:ext cx="17956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9 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+ 8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710942" y="3928216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+ 9 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560410" y="4645089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17 - 9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560410" y="5401013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17 - 8 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09110" y="1426889"/>
              <a:ext cx="18251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b)8 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+ 6 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14464" y="2217780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+ 8 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671791" y="2969096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14 - 8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59593" y="3744590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14 - 6  </a:t>
              </a:r>
            </a:p>
          </p:txBody>
        </p:sp>
      </p:grpSp>
      <p:pic>
        <p:nvPicPr>
          <p:cNvPr id="7" name="图片 4109" descr="封面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4100" y="5490667"/>
            <a:ext cx="2014743" cy="13673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116" y="11414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07997" y="225843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95384" y="2928861"/>
            <a:ext cx="665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83127" y="3704451"/>
            <a:ext cx="665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83128" y="4485316"/>
            <a:ext cx="665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83127" y="5249079"/>
            <a:ext cx="665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8" name="Oval 27"/>
          <p:cNvSpPr/>
          <p:nvPr/>
        </p:nvSpPr>
        <p:spPr>
          <a:xfrm>
            <a:off x="2269918" y="2785761"/>
            <a:ext cx="1126986" cy="75541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9" name="Oval 28"/>
          <p:cNvSpPr/>
          <p:nvPr/>
        </p:nvSpPr>
        <p:spPr>
          <a:xfrm>
            <a:off x="2258073" y="3587502"/>
            <a:ext cx="955838" cy="75541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0" name="Oval 29"/>
          <p:cNvSpPr/>
          <p:nvPr/>
        </p:nvSpPr>
        <p:spPr>
          <a:xfrm>
            <a:off x="2245373" y="4376543"/>
            <a:ext cx="814045" cy="75541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1" name="Oval 30"/>
          <p:cNvSpPr/>
          <p:nvPr/>
        </p:nvSpPr>
        <p:spPr>
          <a:xfrm>
            <a:off x="2257218" y="5176796"/>
            <a:ext cx="814045" cy="75541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53056" y="1457667"/>
            <a:ext cx="665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40799" y="2233257"/>
            <a:ext cx="665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40800" y="3001422"/>
            <a:ext cx="665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840799" y="3727085"/>
            <a:ext cx="665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6" name="Oval 35"/>
          <p:cNvSpPr/>
          <p:nvPr/>
        </p:nvSpPr>
        <p:spPr>
          <a:xfrm>
            <a:off x="6227590" y="1263767"/>
            <a:ext cx="956250" cy="75541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7" name="Oval 36"/>
          <p:cNvSpPr/>
          <p:nvPr/>
        </p:nvSpPr>
        <p:spPr>
          <a:xfrm>
            <a:off x="6215745" y="2065508"/>
            <a:ext cx="955838" cy="75541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8" name="Oval 37"/>
          <p:cNvSpPr/>
          <p:nvPr/>
        </p:nvSpPr>
        <p:spPr>
          <a:xfrm>
            <a:off x="6203045" y="2854549"/>
            <a:ext cx="814045" cy="75541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9" name="Oval 38"/>
          <p:cNvSpPr/>
          <p:nvPr/>
        </p:nvSpPr>
        <p:spPr>
          <a:xfrm>
            <a:off x="6214890" y="3654802"/>
            <a:ext cx="814045" cy="75541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854253" y="3970656"/>
            <a:ext cx="665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854254" y="4675321"/>
            <a:ext cx="665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854253" y="5400984"/>
            <a:ext cx="665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3" name="Oval 42"/>
          <p:cNvSpPr/>
          <p:nvPr/>
        </p:nvSpPr>
        <p:spPr>
          <a:xfrm>
            <a:off x="10229199" y="3802907"/>
            <a:ext cx="955838" cy="755410"/>
          </a:xfrm>
          <a:prstGeom prst="ellipse">
            <a:avLst/>
          </a:prstGeom>
          <a:solidFill>
            <a:srgbClr val="CCFF66"/>
          </a:solidFill>
          <a:ln>
            <a:solidFill>
              <a:srgbClr val="CCFF6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44" name="Oval 43"/>
          <p:cNvSpPr/>
          <p:nvPr/>
        </p:nvSpPr>
        <p:spPr>
          <a:xfrm>
            <a:off x="10216499" y="4591948"/>
            <a:ext cx="814045" cy="755410"/>
          </a:xfrm>
          <a:prstGeom prst="ellipse">
            <a:avLst/>
          </a:prstGeom>
          <a:solidFill>
            <a:srgbClr val="CCFF66"/>
          </a:solidFill>
          <a:ln>
            <a:solidFill>
              <a:srgbClr val="CCFF6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5" name="Oval 44"/>
          <p:cNvSpPr/>
          <p:nvPr/>
        </p:nvSpPr>
        <p:spPr>
          <a:xfrm>
            <a:off x="10228344" y="5392201"/>
            <a:ext cx="814045" cy="755410"/>
          </a:xfrm>
          <a:prstGeom prst="ellipse">
            <a:avLst/>
          </a:prstGeom>
          <a:solidFill>
            <a:srgbClr val="CCFF66"/>
          </a:solidFill>
          <a:ln>
            <a:solidFill>
              <a:srgbClr val="CCFF6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841110" y="3137189"/>
            <a:ext cx="665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7" name="Oval 46"/>
          <p:cNvSpPr/>
          <p:nvPr/>
        </p:nvSpPr>
        <p:spPr>
          <a:xfrm>
            <a:off x="10228345" y="2968689"/>
            <a:ext cx="943550" cy="755410"/>
          </a:xfrm>
          <a:prstGeom prst="ellipse">
            <a:avLst/>
          </a:prstGeom>
          <a:solidFill>
            <a:srgbClr val="CCFF66"/>
          </a:solidFill>
          <a:ln>
            <a:solidFill>
              <a:srgbClr val="CCFF6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" name="Oval 1"/>
          <p:cNvSpPr/>
          <p:nvPr/>
        </p:nvSpPr>
        <p:spPr>
          <a:xfrm>
            <a:off x="474251" y="2374594"/>
            <a:ext cx="3290781" cy="20593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Oval 2"/>
          <p:cNvSpPr/>
          <p:nvPr/>
        </p:nvSpPr>
        <p:spPr>
          <a:xfrm>
            <a:off x="8124853" y="4444843"/>
            <a:ext cx="3688307" cy="19375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Oval 47"/>
          <p:cNvSpPr/>
          <p:nvPr/>
        </p:nvSpPr>
        <p:spPr>
          <a:xfrm>
            <a:off x="4374057" y="919673"/>
            <a:ext cx="3290781" cy="20593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Oval 48"/>
          <p:cNvSpPr/>
          <p:nvPr/>
        </p:nvSpPr>
        <p:spPr>
          <a:xfrm>
            <a:off x="8195719" y="2625138"/>
            <a:ext cx="3290781" cy="20593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Oval Callout 49"/>
          <p:cNvSpPr/>
          <p:nvPr/>
        </p:nvSpPr>
        <p:spPr>
          <a:xfrm>
            <a:off x="1089046" y="439786"/>
            <a:ext cx="3435531" cy="1737655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TextBox 25"/>
          <p:cNvSpPr txBox="1"/>
          <p:nvPr/>
        </p:nvSpPr>
        <p:spPr>
          <a:xfrm>
            <a:off x="1201591" y="817777"/>
            <a:ext cx="321043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phép tính cộng này có điểm gì giống và khác nhau?</a:t>
            </a:r>
            <a:endParaRPr lang="vi-VN" sz="24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387737" y="1269"/>
            <a:ext cx="5677688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FF0066"/>
                </a:solidFill>
              </a:rPr>
              <a:t>Trong phép cộng, nếu đổi chỗ các số hạng cho nhau thì kết quả không thay đổi</a:t>
            </a:r>
            <a:r>
              <a:rPr lang="en-US" sz="2400" smtClean="0"/>
              <a:t> </a:t>
            </a:r>
          </a:p>
          <a:p>
            <a:pPr algn="ctr"/>
            <a:r>
              <a:rPr lang="en-US" sz="2400" smtClean="0"/>
              <a:t>=&gt; Tính chất giao hoán của phép cộng</a:t>
            </a:r>
            <a:endParaRPr lang="vi-VN" sz="2400"/>
          </a:p>
        </p:txBody>
      </p:sp>
      <p:sp>
        <p:nvSpPr>
          <p:cNvPr id="52" name="TextBox 51"/>
          <p:cNvSpPr txBox="1"/>
          <p:nvPr/>
        </p:nvSpPr>
        <p:spPr>
          <a:xfrm>
            <a:off x="3429176" y="5640262"/>
            <a:ext cx="5677688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FF0066"/>
                </a:solidFill>
              </a:rPr>
              <a:t>Nếu lấy kết quả của phép cộng trừ đi số hạng này thì sẽ được số hạng còn lại</a:t>
            </a:r>
            <a:endParaRPr lang="en-US" sz="2400" smtClean="0"/>
          </a:p>
          <a:p>
            <a:pPr algn="ctr"/>
            <a:r>
              <a:rPr lang="en-US" sz="2400" smtClean="0"/>
              <a:t>=&gt; Mối quan hệ giữa phép cộng và phép trừ</a:t>
            </a:r>
            <a:endParaRPr lang="vi-VN" sz="2400"/>
          </a:p>
        </p:txBody>
      </p:sp>
      <p:sp>
        <p:nvSpPr>
          <p:cNvPr id="53" name="Oval 52"/>
          <p:cNvSpPr/>
          <p:nvPr/>
        </p:nvSpPr>
        <p:spPr>
          <a:xfrm>
            <a:off x="4113546" y="2710152"/>
            <a:ext cx="3688307" cy="19375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Oval 53"/>
          <p:cNvSpPr/>
          <p:nvPr/>
        </p:nvSpPr>
        <p:spPr>
          <a:xfrm>
            <a:off x="79654" y="4253695"/>
            <a:ext cx="3688307" cy="19375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962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 animBg="1"/>
      <p:bldP spid="44" grpId="0" animBg="1"/>
      <p:bldP spid="45" grpId="0" animBg="1"/>
      <p:bldP spid="46" grpId="0"/>
      <p:bldP spid="47" grpId="0" animBg="1"/>
      <p:bldP spid="2" grpId="0" animBg="1"/>
      <p:bldP spid="2" grpId="1" animBg="1"/>
      <p:bldP spid="3" grpId="0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26" grpId="0"/>
      <p:bldP spid="26" grpId="1"/>
      <p:bldP spid="51" grpId="0" animBg="1"/>
      <p:bldP spid="52" grpId="0" animBg="1"/>
      <p:bldP spid="53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0705" y="3744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5459" y="466026"/>
            <a:ext cx="22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6563" y="1233527"/>
            <a:ext cx="3610548" cy="22688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3458" y="1412060"/>
            <a:ext cx="2095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13 - 3 - 4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98474" y="1489841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16562" y="1447111"/>
            <a:ext cx="51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3458" y="2581095"/>
            <a:ext cx="1384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13 - 7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270306" y="1213186"/>
            <a:ext cx="3553751" cy="22688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8188161" y="1213186"/>
            <a:ext cx="3567766" cy="22688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608334" y="1439086"/>
            <a:ext cx="2095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15 - 5 - 3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742789" y="2589467"/>
            <a:ext cx="1384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14 - 5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754788" y="1505884"/>
            <a:ext cx="2095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14 - 4 - 1 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270306" y="1469863"/>
            <a:ext cx="599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325178" y="1536442"/>
            <a:ext cx="51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36104" y="2558470"/>
            <a:ext cx="1384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15 - 8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87989" y="1796181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2816021" y="1381061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773303" y="2694194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2169250" y="2558470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445607" y="1446638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000636" y="1846321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869765" y="1354084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904981" y="2628908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414285" y="2570643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557058" y="1536442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092756" y="1952534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0981216" y="1443888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009833" y="2651022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0527326" y="2589246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70159" y="3863229"/>
            <a:ext cx="3556952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13 - 3 - 4 = 13 - 7</a:t>
            </a:r>
          </a:p>
          <a:p>
            <a:pPr algn="ctr"/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ì cùng bằng 6</a:t>
            </a:r>
            <a:endParaRPr lang="vi-VN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70159" y="5149918"/>
            <a:ext cx="3556952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 ta có thể tính nhẩm 13 - 3 - 4 để tìm kết quả của 13 - 7</a:t>
            </a:r>
            <a:endParaRPr lang="vi-VN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1838469" y="3500634"/>
            <a:ext cx="169712" cy="37584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Down Arrow 60"/>
          <p:cNvSpPr/>
          <p:nvPr/>
        </p:nvSpPr>
        <p:spPr>
          <a:xfrm>
            <a:off x="1879739" y="4863942"/>
            <a:ext cx="169712" cy="37584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TextBox 62"/>
          <p:cNvSpPr txBox="1"/>
          <p:nvPr/>
        </p:nvSpPr>
        <p:spPr>
          <a:xfrm>
            <a:off x="4137254" y="3865901"/>
            <a:ext cx="3686803" cy="1015663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tính nhẩm 15 - 8 bằng những cách nào?</a:t>
            </a:r>
            <a:endParaRPr lang="vi-VN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177425" y="5265467"/>
            <a:ext cx="3686803" cy="107721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Tách số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Hoặc lấy 15 - 5 - 3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Down Arrow 64"/>
          <p:cNvSpPr/>
          <p:nvPr/>
        </p:nvSpPr>
        <p:spPr>
          <a:xfrm>
            <a:off x="5984618" y="3497695"/>
            <a:ext cx="169712" cy="37584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Down Arrow 65"/>
          <p:cNvSpPr/>
          <p:nvPr/>
        </p:nvSpPr>
        <p:spPr>
          <a:xfrm>
            <a:off x="6020826" y="4900356"/>
            <a:ext cx="169712" cy="37584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955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8" grpId="0"/>
      <p:bldP spid="39" grpId="0" animBg="1"/>
      <p:bldP spid="40" grpId="0"/>
      <p:bldP spid="41" grpId="0" animBg="1"/>
      <p:bldP spid="43" grpId="0"/>
      <p:bldP spid="45" grpId="0"/>
      <p:bldP spid="46" grpId="0" animBg="1"/>
      <p:bldP spid="47" grpId="0"/>
      <p:bldP spid="48" grpId="0" animBg="1"/>
      <p:bldP spid="49" grpId="0"/>
      <p:bldP spid="51" grpId="0"/>
      <p:bldP spid="52" grpId="0" animBg="1"/>
      <p:bldP spid="53" grpId="0"/>
      <p:bldP spid="54" grpId="0" animBg="1"/>
      <p:bldP spid="57" grpId="0" animBg="1"/>
      <p:bldP spid="59" grpId="0" animBg="1"/>
      <p:bldP spid="2" grpId="0" animBg="1"/>
      <p:bldP spid="61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80646" y="39585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2786" y="395851"/>
            <a:ext cx="1356314" cy="6148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grpSp>
        <p:nvGrpSpPr>
          <p:cNvPr id="1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12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3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988023" y="2140644"/>
            <a:ext cx="10507149" cy="2646500"/>
            <a:chOff x="988023" y="2140644"/>
            <a:chExt cx="10507149" cy="2646500"/>
          </a:xfrm>
        </p:grpSpPr>
        <p:sp>
          <p:nvSpPr>
            <p:cNvPr id="6" name="Oval 5"/>
            <p:cNvSpPr/>
            <p:nvPr/>
          </p:nvSpPr>
          <p:spPr>
            <a:xfrm>
              <a:off x="988023" y="2194740"/>
              <a:ext cx="1206500" cy="12065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618385" y="3191618"/>
              <a:ext cx="1232081" cy="1211546"/>
              <a:chOff x="3373477" y="3655078"/>
              <a:chExt cx="1232081" cy="1211546"/>
            </a:xfrm>
          </p:grpSpPr>
          <p:sp>
            <p:nvSpPr>
              <p:cNvPr id="8" name="Rectangle 7"/>
              <p:cNvSpPr/>
              <p:nvPr/>
            </p:nvSpPr>
            <p:spPr>
              <a:xfrm rot="2382877">
                <a:off x="3373477" y="3655078"/>
                <a:ext cx="1232081" cy="121154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746500" y="3937685"/>
                <a:ext cx="8255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6895196" y="2140644"/>
              <a:ext cx="1237407" cy="1211546"/>
              <a:chOff x="6598493" y="2192216"/>
              <a:chExt cx="1237407" cy="1211546"/>
            </a:xfrm>
          </p:grpSpPr>
          <p:sp>
            <p:nvSpPr>
              <p:cNvPr id="10" name="Rectangle 9"/>
              <p:cNvSpPr/>
              <p:nvPr/>
            </p:nvSpPr>
            <p:spPr>
              <a:xfrm rot="2382877">
                <a:off x="6598493" y="2192216"/>
                <a:ext cx="1232081" cy="1211546"/>
              </a:xfrm>
              <a:prstGeom prst="rect">
                <a:avLst/>
              </a:prstGeom>
              <a:solidFill>
                <a:srgbClr val="CCFF66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010400" y="2474823"/>
                <a:ext cx="8255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9589239" y="3002795"/>
              <a:ext cx="1905933" cy="1784349"/>
              <a:chOff x="9578601" y="3336113"/>
              <a:chExt cx="1905933" cy="1784349"/>
            </a:xfrm>
          </p:grpSpPr>
          <p:sp>
            <p:nvSpPr>
              <p:cNvPr id="9" name="8-Point Star 8"/>
              <p:cNvSpPr/>
              <p:nvPr/>
            </p:nvSpPr>
            <p:spPr>
              <a:xfrm>
                <a:off x="9578601" y="3336113"/>
                <a:ext cx="1905933" cy="1784349"/>
              </a:xfrm>
              <a:prstGeom prst="star8">
                <a:avLst/>
              </a:prstGeom>
              <a:solidFill>
                <a:srgbClr val="FF9999"/>
              </a:solidFill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248900" y="3937684"/>
                <a:ext cx="8255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cxnSp>
          <p:nvCxnSpPr>
            <p:cNvPr id="21" name="Straight Arrow Connector 20"/>
            <p:cNvCxnSpPr>
              <a:stCxn id="8" idx="0"/>
              <a:endCxn id="10" idx="1"/>
            </p:cNvCxnSpPr>
            <p:nvPr/>
          </p:nvCxnSpPr>
          <p:spPr>
            <a:xfrm flipV="1">
              <a:off x="4621493" y="2352789"/>
              <a:ext cx="2415863" cy="97862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6" idx="6"/>
              <a:endCxn id="8" idx="1"/>
            </p:cNvCxnSpPr>
            <p:nvPr/>
          </p:nvCxnSpPr>
          <p:spPr>
            <a:xfrm>
              <a:off x="2194523" y="2797990"/>
              <a:ext cx="1566022" cy="60577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8073059" y="3002795"/>
              <a:ext cx="1776345" cy="60157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 rot="1083615">
              <a:off x="2413000" y="2361696"/>
              <a:ext cx="9604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- 9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20110944">
              <a:off x="4970473" y="2372450"/>
              <a:ext cx="9604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+ 6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 rot="1255104">
              <a:off x="8759621" y="2677731"/>
              <a:ext cx="9604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- 7</a:t>
              </a:r>
            </a:p>
          </p:txBody>
        </p:sp>
      </p:grpSp>
      <p:sp>
        <p:nvSpPr>
          <p:cNvPr id="37" name="Oval 36"/>
          <p:cNvSpPr/>
          <p:nvPr/>
        </p:nvSpPr>
        <p:spPr>
          <a:xfrm>
            <a:off x="3706476" y="3257933"/>
            <a:ext cx="1004607" cy="1004607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8" name="Oval 37"/>
          <p:cNvSpPr/>
          <p:nvPr/>
        </p:nvSpPr>
        <p:spPr>
          <a:xfrm>
            <a:off x="7017950" y="2167537"/>
            <a:ext cx="1004607" cy="1004607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9" name="Oval 38"/>
          <p:cNvSpPr/>
          <p:nvPr/>
        </p:nvSpPr>
        <p:spPr>
          <a:xfrm>
            <a:off x="10061851" y="3401240"/>
            <a:ext cx="1004607" cy="1004607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3710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2389" y="182385"/>
            <a:ext cx="104856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đạp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97183" y="2366602"/>
            <a:ext cx="7720255" cy="3445725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7644" y="2654362"/>
            <a:ext cx="5346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 tắt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6678" y="3347590"/>
            <a:ext cx="7674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Có: 15 vận động viên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6678" y="3986589"/>
            <a:ext cx="6265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qua cầu: 6 vận động viên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6678" y="4679817"/>
            <a:ext cx="707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 qua cầu: ……… vận động viên?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162594" y="707582"/>
            <a:ext cx="3685527" cy="85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7" idx="3"/>
          </p:cNvCxnSpPr>
          <p:nvPr/>
        </p:nvCxnSpPr>
        <p:spPr>
          <a:xfrm>
            <a:off x="7121421" y="716166"/>
            <a:ext cx="4386638" cy="48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677017" y="1217577"/>
            <a:ext cx="7825520" cy="2997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45417" t="31905" r="36547" b="34338"/>
          <a:stretch/>
        </p:blipFill>
        <p:spPr>
          <a:xfrm rot="521151">
            <a:off x="8455703" y="2110592"/>
            <a:ext cx="3298371" cy="34725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16" name="Straight Connector 15"/>
          <p:cNvCxnSpPr/>
          <p:nvPr/>
        </p:nvCxnSpPr>
        <p:spPr>
          <a:xfrm>
            <a:off x="1022389" y="1241363"/>
            <a:ext cx="8325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36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0F53E9E-BCC6-4B2F-8A3E-FBCDFB98E7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8C3CFFA-2C09-49ED-8C07-90584DE159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FDE38CCF-0D04-4978-A934-0C35A03A1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780750"/>
            <a:ext cx="9725891" cy="5451705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5A82BFE-8A32-4958-BD39-D75DBC1DFE2D}"/>
              </a:ext>
            </a:extLst>
          </p:cNvPr>
          <p:cNvSpPr txBox="1"/>
          <p:nvPr/>
        </p:nvSpPr>
        <p:spPr>
          <a:xfrm>
            <a:off x="2481642" y="1108858"/>
            <a:ext cx="6300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Thứ hai </a:t>
            </a: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ngày </a:t>
            </a:r>
            <a:r>
              <a:rPr lang="en-US" sz="2400" b="1" smtClean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16 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tháng 10 </a:t>
            </a: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năm </a:t>
            </a:r>
            <a:r>
              <a:rPr lang="en-US" sz="2400" b="1" smtClean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2023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AA8C0E9-0A35-4197-8528-C71F3CCEAB59}"/>
              </a:ext>
            </a:extLst>
          </p:cNvPr>
          <p:cNvSpPr txBox="1"/>
          <p:nvPr/>
        </p:nvSpPr>
        <p:spPr>
          <a:xfrm>
            <a:off x="4904793" y="1492305"/>
            <a:ext cx="1876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-93"/>
              </a:rPr>
              <a:t>Ǩ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0CE53A3-8605-4847-B080-F3AF17A7F188}"/>
              </a:ext>
            </a:extLst>
          </p:cNvPr>
          <p:cNvSpPr txBox="1"/>
          <p:nvPr/>
        </p:nvSpPr>
        <p:spPr>
          <a:xfrm>
            <a:off x="3930544" y="1964275"/>
            <a:ext cx="3921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Tiết 5: Luyện </a:t>
            </a:r>
            <a:r>
              <a:rPr lang="en-US" sz="2400" b="1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tập (tr 46)</a:t>
            </a:r>
            <a:endParaRPr lang="en-US" sz="2400" b="1" dirty="0">
              <a:solidFill>
                <a:srgbClr val="FFFF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545521" y="993909"/>
            <a:ext cx="0" cy="489204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Hộp Văn bản 11">
            <a:extLst>
              <a:ext uri="{FF2B5EF4-FFF2-40B4-BE49-F238E27FC236}">
                <a16:creationId xmlns:a16="http://schemas.microsoft.com/office/drawing/2014/main" id="{BAA8C0E9-0A35-4197-8528-C71F3CCEAB59}"/>
              </a:ext>
            </a:extLst>
          </p:cNvPr>
          <p:cNvSpPr txBox="1"/>
          <p:nvPr/>
        </p:nvSpPr>
        <p:spPr>
          <a:xfrm>
            <a:off x="2481194" y="2357205"/>
            <a:ext cx="2649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mtClean="0">
                <a:solidFill>
                  <a:prstClr val="white"/>
                </a:solidFill>
                <a:latin typeface="HP001 4 hàng" panose="020B0603050302020204" pitchFamily="34" charset="0"/>
              </a:rPr>
              <a:t>Bài 5: 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16" name="Hộp Văn bản 11">
            <a:extLst>
              <a:ext uri="{FF2B5EF4-FFF2-40B4-BE49-F238E27FC236}">
                <a16:creationId xmlns:a16="http://schemas.microsoft.com/office/drawing/2014/main" id="{BAA8C0E9-0A35-4197-8528-C71F3CCEAB59}"/>
              </a:ext>
            </a:extLst>
          </p:cNvPr>
          <p:cNvSpPr txBox="1"/>
          <p:nvPr/>
        </p:nvSpPr>
        <p:spPr>
          <a:xfrm>
            <a:off x="4429182" y="2801989"/>
            <a:ext cx="2649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prstClr val="white"/>
                </a:solidFill>
                <a:latin typeface="HP001 4 hàng" panose="020B0603050302020204" pitchFamily="34" charset="0"/>
              </a:rPr>
              <a:t>Bài giải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17" name="Hộp Văn bản 11">
            <a:extLst>
              <a:ext uri="{FF2B5EF4-FFF2-40B4-BE49-F238E27FC236}">
                <a16:creationId xmlns:a16="http://schemas.microsoft.com/office/drawing/2014/main" id="{BAA8C0E9-0A35-4197-8528-C71F3CCEAB59}"/>
              </a:ext>
            </a:extLst>
          </p:cNvPr>
          <p:cNvSpPr txBox="1"/>
          <p:nvPr/>
        </p:nvSpPr>
        <p:spPr>
          <a:xfrm>
            <a:off x="3028552" y="3229102"/>
            <a:ext cx="7156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prstClr val="white"/>
                </a:solidFill>
                <a:latin typeface="HP001 4 hàng" panose="020B0603050302020204" pitchFamily="34" charset="0"/>
              </a:rPr>
              <a:t>Số vận động </a:t>
            </a:r>
            <a:r>
              <a:rPr lang="en-US" sz="2400" b="1" smtClean="0">
                <a:solidFill>
                  <a:prstClr val="white"/>
                </a:solidFill>
                <a:latin typeface="HP001 4 hàng" panose="020B0603050302020204" pitchFamily="34" charset="0"/>
              </a:rPr>
              <a:t>viên chưa </a:t>
            </a:r>
            <a:r>
              <a:rPr lang="en-US" sz="2400" b="1" dirty="0" smtClean="0">
                <a:solidFill>
                  <a:prstClr val="white"/>
                </a:solidFill>
                <a:latin typeface="HP001 4 hàng" panose="020B0603050302020204" pitchFamily="34" charset="0"/>
              </a:rPr>
              <a:t>qua cầu là: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18" name="Hộp Văn bản 11">
            <a:extLst>
              <a:ext uri="{FF2B5EF4-FFF2-40B4-BE49-F238E27FC236}">
                <a16:creationId xmlns:a16="http://schemas.microsoft.com/office/drawing/2014/main" id="{BAA8C0E9-0A35-4197-8528-C71F3CCEAB59}"/>
              </a:ext>
            </a:extLst>
          </p:cNvPr>
          <p:cNvSpPr txBox="1"/>
          <p:nvPr/>
        </p:nvSpPr>
        <p:spPr>
          <a:xfrm>
            <a:off x="3930543" y="3675935"/>
            <a:ext cx="5133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prstClr val="white"/>
                </a:solidFill>
                <a:latin typeface="HP001 4 hàng" panose="020B0603050302020204" pitchFamily="34" charset="0"/>
              </a:rPr>
              <a:t>15 – 6 = 9 (vận động viên)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19" name="Hộp Văn bản 11">
            <a:extLst>
              <a:ext uri="{FF2B5EF4-FFF2-40B4-BE49-F238E27FC236}">
                <a16:creationId xmlns:a16="http://schemas.microsoft.com/office/drawing/2014/main" id="{BAA8C0E9-0A35-4197-8528-C71F3CCEAB59}"/>
              </a:ext>
            </a:extLst>
          </p:cNvPr>
          <p:cNvSpPr txBox="1"/>
          <p:nvPr/>
        </p:nvSpPr>
        <p:spPr>
          <a:xfrm>
            <a:off x="4950203" y="4063135"/>
            <a:ext cx="5133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mtClean="0">
                <a:solidFill>
                  <a:prstClr val="white"/>
                </a:solidFill>
                <a:latin typeface="HP001 4 hàng" panose="020B0603050302020204" pitchFamily="34" charset="0"/>
              </a:rPr>
              <a:t>Đáp số</a:t>
            </a: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</a:rPr>
              <a:t>:</a:t>
            </a:r>
            <a:r>
              <a:rPr lang="en-US" sz="2400" b="1" smtClean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smtClean="0">
                <a:solidFill>
                  <a:prstClr val="white"/>
                </a:solidFill>
                <a:latin typeface="HP001 4 hàng" panose="020B0603050302020204" pitchFamily="34" charset="0"/>
              </a:rPr>
              <a:t>9 vận động viên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86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2392</TotalTime>
  <Words>727</Words>
  <Application>Microsoft Office PowerPoint</Application>
  <PresentationFormat>Widescreen</PresentationFormat>
  <Paragraphs>166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微软雅黑</vt:lpstr>
      <vt:lpstr>Arial</vt:lpstr>
      <vt:lpstr>Calibri</vt:lpstr>
      <vt:lpstr>Calibri Light</vt:lpstr>
      <vt:lpstr>等线</vt:lpstr>
      <vt:lpstr>HP001 4 hàng</vt:lpstr>
      <vt:lpstr>Times New Roman</vt:lpstr>
      <vt:lpstr>Office Theme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MyPC</cp:lastModifiedBy>
  <cp:revision>131</cp:revision>
  <dcterms:created xsi:type="dcterms:W3CDTF">2021-05-28T09:26:39Z</dcterms:created>
  <dcterms:modified xsi:type="dcterms:W3CDTF">2023-10-14T11:21:33Z</dcterms:modified>
</cp:coreProperties>
</file>