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Lst>
  <p:notesMasterIdLst>
    <p:notesMasterId r:id="rId53"/>
  </p:notesMasterIdLst>
  <p:sldIdLst>
    <p:sldId id="2007577154" r:id="rId7"/>
    <p:sldId id="2007577155" r:id="rId8"/>
    <p:sldId id="2007577156" r:id="rId9"/>
    <p:sldId id="266" r:id="rId10"/>
    <p:sldId id="2007577149" r:id="rId11"/>
    <p:sldId id="2007577150" r:id="rId12"/>
    <p:sldId id="2007577151" r:id="rId13"/>
    <p:sldId id="259" r:id="rId14"/>
    <p:sldId id="260" r:id="rId15"/>
    <p:sldId id="2007577158" r:id="rId16"/>
    <p:sldId id="2007577159" r:id="rId17"/>
    <p:sldId id="2007577172" r:id="rId18"/>
    <p:sldId id="320" r:id="rId19"/>
    <p:sldId id="350" r:id="rId20"/>
    <p:sldId id="2007577161" r:id="rId21"/>
    <p:sldId id="2007577177" r:id="rId22"/>
    <p:sldId id="2007577176" r:id="rId23"/>
    <p:sldId id="2007577162" r:id="rId24"/>
    <p:sldId id="2007577178" r:id="rId25"/>
    <p:sldId id="2007577179" r:id="rId26"/>
    <p:sldId id="2007577180" r:id="rId27"/>
    <p:sldId id="2007577142" r:id="rId28"/>
    <p:sldId id="2007577182" r:id="rId29"/>
    <p:sldId id="2007577181" r:id="rId30"/>
    <p:sldId id="2007577183" r:id="rId31"/>
    <p:sldId id="2007577163" r:id="rId32"/>
    <p:sldId id="2007577184" r:id="rId33"/>
    <p:sldId id="2007577139" r:id="rId34"/>
    <p:sldId id="295" r:id="rId35"/>
    <p:sldId id="2007577185" r:id="rId36"/>
    <p:sldId id="2007577157" r:id="rId37"/>
    <p:sldId id="2007577186" r:id="rId38"/>
    <p:sldId id="367" r:id="rId39"/>
    <p:sldId id="2007577140" r:id="rId40"/>
    <p:sldId id="2007577145" r:id="rId41"/>
    <p:sldId id="2007577169" r:id="rId42"/>
    <p:sldId id="2007577171" r:id="rId43"/>
    <p:sldId id="2007577170" r:id="rId44"/>
    <p:sldId id="2007577187" r:id="rId45"/>
    <p:sldId id="2007577167" r:id="rId46"/>
    <p:sldId id="264" r:id="rId47"/>
    <p:sldId id="2007577174" r:id="rId48"/>
    <p:sldId id="2007577152" r:id="rId49"/>
    <p:sldId id="329" r:id="rId50"/>
    <p:sldId id="2007577160" r:id="rId51"/>
    <p:sldId id="3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126" autoAdjust="0"/>
  </p:normalViewPr>
  <p:slideViewPr>
    <p:cSldViewPr snapToGrid="0">
      <p:cViewPr>
        <p:scale>
          <a:sx n="51" d="100"/>
          <a:sy n="51" d="100"/>
        </p:scale>
        <p:origin x="46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16803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97507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6933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27022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37087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003411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60724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846120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33788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61329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a:t>
            </a:fld>
            <a:endParaRPr lang="en-US"/>
          </a:p>
        </p:txBody>
      </p:sp>
    </p:spTree>
    <p:extLst>
      <p:ext uri="{BB962C8B-B14F-4D97-AF65-F5344CB8AC3E}">
        <p14:creationId xmlns:p14="http://schemas.microsoft.com/office/powerpoint/2010/main" val="47727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2291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34</a:t>
            </a:fld>
            <a:endParaRPr lang="en-US"/>
          </a:p>
        </p:txBody>
      </p:sp>
    </p:spTree>
    <p:extLst>
      <p:ext uri="{BB962C8B-B14F-4D97-AF65-F5344CB8AC3E}">
        <p14:creationId xmlns:p14="http://schemas.microsoft.com/office/powerpoint/2010/main" val="278115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37</a:t>
            </a:fld>
            <a:endParaRPr lang="en-US"/>
          </a:p>
        </p:txBody>
      </p:sp>
    </p:spTree>
    <p:extLst>
      <p:ext uri="{BB962C8B-B14F-4D97-AF65-F5344CB8AC3E}">
        <p14:creationId xmlns:p14="http://schemas.microsoft.com/office/powerpoint/2010/main" val="3444699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3699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983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44</a:t>
            </a:fld>
            <a:endParaRPr lang="en-US"/>
          </a:p>
        </p:txBody>
      </p:sp>
    </p:spTree>
    <p:extLst>
      <p:ext uri="{BB962C8B-B14F-4D97-AF65-F5344CB8AC3E}">
        <p14:creationId xmlns:p14="http://schemas.microsoft.com/office/powerpoint/2010/main" val="4106982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5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46</a:t>
            </a:fld>
            <a:endParaRPr lang="en-US"/>
          </a:p>
        </p:txBody>
      </p:sp>
    </p:spTree>
    <p:extLst>
      <p:ext uri="{BB962C8B-B14F-4D97-AF65-F5344CB8AC3E}">
        <p14:creationId xmlns:p14="http://schemas.microsoft.com/office/powerpoint/2010/main" val="194954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6</a:t>
            </a:fld>
            <a:endParaRPr lang="en-US"/>
          </a:p>
        </p:txBody>
      </p:sp>
    </p:spTree>
    <p:extLst>
      <p:ext uri="{BB962C8B-B14F-4D97-AF65-F5344CB8AC3E}">
        <p14:creationId xmlns:p14="http://schemas.microsoft.com/office/powerpoint/2010/main" val="250364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8</a:t>
            </a:fld>
            <a:endParaRPr lang="en-US"/>
          </a:p>
        </p:txBody>
      </p:sp>
    </p:spTree>
    <p:extLst>
      <p:ext uri="{BB962C8B-B14F-4D97-AF65-F5344CB8AC3E}">
        <p14:creationId xmlns:p14="http://schemas.microsoft.com/office/powerpoint/2010/main" val="361663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11</a:t>
            </a:fld>
            <a:endParaRPr lang="en-US"/>
          </a:p>
        </p:txBody>
      </p:sp>
    </p:spTree>
    <p:extLst>
      <p:ext uri="{BB962C8B-B14F-4D97-AF65-F5344CB8AC3E}">
        <p14:creationId xmlns:p14="http://schemas.microsoft.com/office/powerpoint/2010/main" val="20298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55425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95170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15720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53341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2023/1/8</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1/8/2023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2023/1/8</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2023/1/8</a:t>
            </a:fld>
            <a:endParaRPr lang="zh-CN" altLang="en-US"/>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2023/1/8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3.xml"/><Relationship Id="rId1" Type="http://schemas.openxmlformats.org/officeDocument/2006/relationships/tags" Target="../tags/tag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notesSlide" Target="../notesSlides/notesSlide6.xml"/><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9.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0.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2.xml"/><Relationship Id="rId5" Type="http://schemas.microsoft.com/office/2007/relationships/hdphoto" Target="../media/hdphoto10.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3.xml"/><Relationship Id="rId5" Type="http://schemas.microsoft.com/office/2007/relationships/hdphoto" Target="../media/hdphoto10.wdp"/><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6.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2.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audio" Target="../media/audio1.wav"/><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9.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7.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8.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4.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9.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audio" Target="../media/audio4.wav"/><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6.jpeg"/><Relationship Id="rId9" Type="http://schemas.openxmlformats.org/officeDocument/2006/relationships/image" Target="../media/image13.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6.jpeg"/><Relationship Id="rId1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6.jpeg"/><Relationship Id="rId9" Type="http://schemas.openxmlformats.org/officeDocument/2006/relationships/image" Target="../media/image19.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9.png"/><Relationship Id="rId1" Type="http://schemas.microsoft.com/office/2007/relationships/media" Target="../media/media2.wav"/><Relationship Id="rId6" Type="http://schemas.openxmlformats.org/officeDocument/2006/relationships/image" Target="../media/image10.png"/><Relationship Id="rId11" Type="http://schemas.microsoft.com/office/2007/relationships/hdphoto" Target="../media/hdphoto6.wdp"/><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10.png"/><Relationship Id="rId1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18.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0" y="905703"/>
            <a:ext cx="12353731" cy="320087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lang="en-US" altLang="zh-CN" sz="8000" b="1" dirty="0" smtClean="0">
                <a:solidFill>
                  <a:srgbClr val="0000CC"/>
                </a:solidFill>
                <a:latin typeface="Arial" panose="020B0604020202020204" pitchFamily="34" charset="0"/>
                <a:ea typeface="Arial-Rounded" panose="020B0500000000000000" pitchFamily="34" charset="0"/>
                <a:cs typeface="Arial" panose="020B0604020202020204" pitchFamily="34" charset="0"/>
              </a:rPr>
              <a:t>ĐỌC</a:t>
            </a:r>
            <a:endParaRPr kumimoji="0" lang="en-US" altLang="zh-CN" sz="80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80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Mùa nước </a:t>
            </a:r>
            <a:r>
              <a:rPr kumimoji="0" lang="en-US" altLang="zh-CN" sz="8000" b="1" i="0" u="none" strike="noStrike" kern="1200" cap="none" spc="0" normalizeH="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nổi – tiết 1 + 2</a:t>
            </a:r>
            <a:endParaRPr kumimoji="0" lang="en-US" altLang="zh-CN" sz="8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6" name="18">
            <a:extLst>
              <a:ext uri="{FF2B5EF4-FFF2-40B4-BE49-F238E27FC236}">
                <a16:creationId xmlns="" xmlns:a16="http://schemas.microsoft.com/office/drawing/2014/main" id="{FD50D143-6307-4129-BDF1-2038B1CDD551}"/>
              </a:ext>
            </a:extLst>
          </p:cNvPr>
          <p:cNvSpPr>
            <a:spLocks noChangeArrowheads="1"/>
          </p:cNvSpPr>
          <p:nvPr>
            <p:custDataLst>
              <p:tags r:id="rId2"/>
            </p:custDataLst>
          </p:nvPr>
        </p:nvSpPr>
        <p:spPr bwMode="auto">
          <a:xfrm>
            <a:off x="1405138" y="3900651"/>
            <a:ext cx="9795629"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lang="en-US" altLang="zh-CN" sz="8000" b="1" dirty="0">
                <a:solidFill>
                  <a:srgbClr val="0000CC"/>
                </a:solidFill>
                <a:latin typeface="Arial" panose="020B0604020202020204" pitchFamily="34" charset="0"/>
                <a:ea typeface="Arial-Rounded" panose="020B0500000000000000" pitchFamily="34" charset="0"/>
                <a:cs typeface="Arial" panose="020B0604020202020204" pitchFamily="34" charset="0"/>
              </a:rPr>
              <a:t>(Trang 12)</a:t>
            </a:r>
            <a:endParaRPr kumimoji="0" lang="en-US" altLang="zh-CN" sz="80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4180BBAC-782E-4AA1-9DA4-1711266ED0BE}"/>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99584517"/>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73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 xmlns:a16="http://schemas.microsoft.com/office/drawing/2014/main" id="{DD2E109B-AA33-4E0D-A6DD-CEA06659FEBA}"/>
              </a:ext>
            </a:extLst>
          </p:cNvPr>
          <p:cNvSpPr>
            <a:spLocks noChangeArrowheads="1"/>
          </p:cNvSpPr>
          <p:nvPr>
            <p:custDataLst>
              <p:tags r:id="rId1"/>
            </p:custDataLst>
          </p:nvPr>
        </p:nvSpPr>
        <p:spPr bwMode="auto">
          <a:xfrm>
            <a:off x="2550850" y="2819400"/>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2: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nổi</a:t>
            </a:r>
            <a:endPar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18">
            <a:extLst>
              <a:ext uri="{FF2B5EF4-FFF2-40B4-BE49-F238E27FC236}">
                <a16:creationId xmlns="" xmlns:a16="http://schemas.microsoft.com/office/drawing/2014/main" id="{D4F4C407-A1D9-4119-AB3E-CCA0C5A3DD5C}"/>
              </a:ext>
            </a:extLst>
          </p:cNvPr>
          <p:cNvSpPr>
            <a:spLocks noChangeArrowheads="1"/>
          </p:cNvSpPr>
          <p:nvPr>
            <p:custDataLst>
              <p:tags r:id="rId2"/>
            </p:custDataLst>
          </p:nvPr>
        </p:nvSpPr>
        <p:spPr bwMode="auto">
          <a:xfrm>
            <a:off x="2415383" y="4385271"/>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a:solidFill>
                  <a:srgbClr val="002060"/>
                </a:solidFill>
                <a:latin typeface="Arial" panose="020B0604020202020204" pitchFamily="34" charset="0"/>
                <a:ea typeface="Arial-Rounded" panose="020B0500000000000000" pitchFamily="34" charset="0"/>
                <a:cs typeface="Arial" panose="020B0604020202020204" pitchFamily="34" charset="0"/>
              </a:rPr>
              <a:t>(Trang 12)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18">
            <a:extLst>
              <a:ext uri="{FF2B5EF4-FFF2-40B4-BE49-F238E27FC236}">
                <a16:creationId xmlns="" xmlns:a16="http://schemas.microsoft.com/office/drawing/2014/main" id="{6103A6AA-B010-471B-9473-82AE28765675}"/>
              </a:ext>
            </a:extLst>
          </p:cNvPr>
          <p:cNvSpPr>
            <a:spLocks noChangeArrowheads="1"/>
          </p:cNvSpPr>
          <p:nvPr>
            <p:custDataLst>
              <p:tags r:id="rId3"/>
            </p:custDataLst>
          </p:nvPr>
        </p:nvSpPr>
        <p:spPr bwMode="auto">
          <a:xfrm>
            <a:off x="2567783" y="1549399"/>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Tiếng</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Việt</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FB5DA05A-984F-4CA1-80D0-CC1CA1BB0978}"/>
              </a:ext>
            </a:extLst>
          </p:cNvPr>
          <p:cNvSpPr txBox="1"/>
          <p:nvPr/>
        </p:nvSpPr>
        <p:spPr>
          <a:xfrm>
            <a:off x="9213011" y="6176513"/>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5542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750">
        <p15:prstTrans prst="curtains"/>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FF0000"/>
                </a:solidFill>
                <a:latin typeface="Arial" panose="020B0604020202020204" pitchFamily="34" charset="0"/>
                <a:cs typeface="Arial" panose="020B0604020202020204" pitchFamily="34" charset="0"/>
              </a:rPr>
              <a:t>YÊU CẦU CẦN ĐẠT</a:t>
            </a:r>
            <a:endParaRPr lang="zh-CN" altLang="en-US" sz="4400" b="1" kern="0" dirty="0">
              <a:ln w="6350">
                <a:noFill/>
              </a:ln>
              <a:solidFill>
                <a:srgbClr val="FF0000"/>
              </a:solidFill>
              <a:latin typeface="Arial" panose="020B0604020202020204" pitchFamily="34" charset="0"/>
              <a:cs typeface="Arial" panose="020B0604020202020204" pitchFamily="34"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5480322" y="1273199"/>
            <a:ext cx="6491709" cy="1172434"/>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đúng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thể</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hiện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giọng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đọc,biết</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nghỉ</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hơi</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sau</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mỗi</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đoạn</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08082" y="2804026"/>
            <a:ext cx="6491707" cy="13943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Trả</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lời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các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câu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liên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quan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Nêu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nội</a:t>
            </a:r>
            <a:r>
              <a:rPr lang="en-US" altLang="zh-CN" sz="2800" b="1" dirty="0">
                <a:latin typeface="Arial" panose="020B0604020202020204" pitchFamily="34" charset="0"/>
                <a:ea typeface="Arial-Rounded" panose="020B0500000000000000" pitchFamily="34" charset="0"/>
                <a:cs typeface="Arial" panose="020B0604020202020204" pitchFamily="34" charset="0"/>
              </a:rPr>
              <a:t> dung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học</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isḻîḓè">
            <a:extLst>
              <a:ext uri="{FF2B5EF4-FFF2-40B4-BE49-F238E27FC236}">
                <a16:creationId xmlns:a16="http://schemas.microsoft.com/office/drawing/2014/main" xmlns=""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03</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10" name="isḻîḓè">
            <a:extLst>
              <a:ext uri="{FF2B5EF4-FFF2-40B4-BE49-F238E27FC236}">
                <a16:creationId xmlns:a16="http://schemas.microsoft.com/office/drawing/2014/main" xmlns="" id="{CC18E718-57BD-48E6-81A4-E988EC090412}"/>
              </a:ext>
            </a:extLst>
          </p:cNvPr>
          <p:cNvSpPr/>
          <p:nvPr/>
        </p:nvSpPr>
        <p:spPr bwMode="auto">
          <a:xfrm>
            <a:off x="5387707" y="4611844"/>
            <a:ext cx="6491707" cy="12419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Tìm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từ</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chỉ</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đặc</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điểm</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có</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trong</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bài</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1671619" y="821919"/>
            <a:ext cx="773943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Bức</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này</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vẽ</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cảnh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gì</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p:txBody>
      </p:sp>
      <p:pic>
        <p:nvPicPr>
          <p:cNvPr id="5" name="Picture 4">
            <a:extLst>
              <a:ext uri="{FF2B5EF4-FFF2-40B4-BE49-F238E27FC236}">
                <a16:creationId xmlns="" xmlns:a16="http://schemas.microsoft.com/office/drawing/2014/main" id="{057CF201-CA65-4720-B676-A7D81791D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473198" y="1761067"/>
            <a:ext cx="9478728" cy="4245739"/>
          </a:xfrm>
          <a:prstGeom prst="round2SameRect">
            <a:avLst>
              <a:gd name="adj1" fmla="val 0"/>
              <a:gd name="adj2" fmla="val 31355"/>
            </a:avLst>
          </a:prstGeom>
        </p:spPr>
      </p:pic>
      <p:sp>
        <p:nvSpPr>
          <p:cNvPr id="4" name="TextBox 3">
            <a:extLst>
              <a:ext uri="{FF2B5EF4-FFF2-40B4-BE49-F238E27FC236}">
                <a16:creationId xmlns="" xmlns:a16="http://schemas.microsoft.com/office/drawing/2014/main" id="{6D33E8BD-ECDD-44D3-BD84-73F03C5D3C72}"/>
              </a:ext>
            </a:extLst>
          </p:cNvPr>
          <p:cNvSpPr txBox="1"/>
          <p:nvPr/>
        </p:nvSpPr>
        <p:spPr>
          <a:xfrm>
            <a:off x="9213011" y="6176513"/>
            <a:ext cx="2027078" cy="500332"/>
          </a:xfrm>
          <a:prstGeom prst="rect">
            <a:avLst/>
          </a:prstGeom>
          <a:solidFill>
            <a:schemeClr val="accent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6721" y="608068"/>
            <a:ext cx="11915946" cy="5768054"/>
          </a:xfrm>
          <a:prstGeom prst="rect">
            <a:avLst/>
          </a:prstGeom>
          <a:noFill/>
        </p:spPr>
        <p:txBody>
          <a:bodyPr wrap="square" rtlCol="0">
            <a:spAutoFit/>
          </a:bodyPr>
          <a:lstStyle/>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a:t>
            </a:r>
            <a:r>
              <a:rPr kumimoji="0" lang="vi-VN" sz="2200" b="1"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2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pic>
        <p:nvPicPr>
          <p:cNvPr id="2" name="Mùa nước nổi_HTS">
            <a:hlinkClick r:id="" action="ppaction://media"/>
            <a:extLst>
              <a:ext uri="{FF2B5EF4-FFF2-40B4-BE49-F238E27FC236}">
                <a16:creationId xmlns=""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721" y="124243"/>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Text Box 4"/>
          <p:cNvSpPr txBox="1"/>
          <p:nvPr/>
        </p:nvSpPr>
        <p:spPr>
          <a:xfrm>
            <a:off x="1577008" y="1503754"/>
            <a:ext cx="9674087" cy="270208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Chú</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ý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giọng</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a:t>
            </a:r>
            <a:endParaRPr lang="en-US" altLang="en-US" sz="4000" b="1" dirty="0">
              <a:solidFill>
                <a:srgbClr val="FF0066"/>
              </a:solidFill>
              <a:latin typeface="Arial" panose="020B0604020202020204" pitchFamily="34" charset="0"/>
              <a:ea typeface="Arial" panose="020B0604020202020204" pitchFamily="34" charset="0"/>
              <a:cs typeface="Arial" panose="020B0604020202020204" pitchFamily="34" charset="0"/>
            </a:endParaRPr>
          </a:p>
          <a:p>
            <a:pPr marL="0" marR="0" lvl="0" indent="0"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Đọc</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bài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với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giọng</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chậm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rãi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tình</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cảm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a:t>
            </a:r>
            <a:endPar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A476B9EC-FC09-4619-A989-6EB3602AD912}"/>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013562"/>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1000"/>
                                        <p:tgtEl>
                                          <p:spTgt spid="67588"/>
                                        </p:tgtEl>
                                      </p:cBhvr>
                                    </p:animEffect>
                                    <p:anim calcmode="lin" valueType="num">
                                      <p:cBhvr>
                                        <p:cTn id="8" dur="1000" fill="hold"/>
                                        <p:tgtEl>
                                          <p:spTgt spid="67588"/>
                                        </p:tgtEl>
                                        <p:attrNameLst>
                                          <p:attrName>ppt_x</p:attrName>
                                        </p:attrNameLst>
                                      </p:cBhvr>
                                      <p:tavLst>
                                        <p:tav tm="0">
                                          <p:val>
                                            <p:strVal val="#ppt_x"/>
                                          </p:val>
                                        </p:tav>
                                        <p:tav tm="100000">
                                          <p:val>
                                            <p:strVal val="#ppt_x"/>
                                          </p:val>
                                        </p:tav>
                                      </p:tavLst>
                                    </p:anim>
                                    <p:anim calcmode="lin" valueType="num">
                                      <p:cBhvr>
                                        <p:cTn id="9"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619932" y="821247"/>
            <a:ext cx="10988299" cy="5262979"/>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a:t>
            </a:r>
            <a:r>
              <a:rPr kumimoji="0" lang="vi-VN" sz="2400" b="1" i="0" u="none" strike="noStrike" kern="1200" cap="none" spc="0" normalizeH="0" baseline="0" noProof="0" dirty="0" smtClean="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6" name="Straight Connector 5"/>
          <p:cNvCxnSpPr/>
          <p:nvPr/>
        </p:nvCxnSpPr>
        <p:spPr>
          <a:xfrm>
            <a:off x="5469896" y="1217178"/>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9607" y="1930119"/>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67080" y="2304886"/>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85927" y="3409531"/>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6900" y="4143794"/>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5978" y="4511395"/>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33591" y="5600636"/>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58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21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par>
                                <p:cTn id="59" presetID="2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0" grpId="0" animBg="1"/>
      <p:bldP spid="11" grpId="0" animBg="1"/>
      <p:bldP spid="12" grpId="0" animBg="1"/>
      <p:bldP spid="15" grpId="0" animBg="1"/>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7000" t="-2000" r="-6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4CB6570-BDFE-4C93-A8AB-D8CF32D7BA93}"/>
              </a:ext>
            </a:extLst>
          </p:cNvPr>
          <p:cNvSpPr txBox="1"/>
          <p:nvPr/>
        </p:nvSpPr>
        <p:spPr>
          <a:xfrm>
            <a:off x="8177841" y="6003985"/>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14803096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5" name="CHIMES.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0382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686B64C-8594-493E-BB18-A4A71BFCA370}"/>
              </a:ext>
            </a:extLst>
          </p:cNvPr>
          <p:cNvSpPr txBox="1"/>
          <p:nvPr/>
        </p:nvSpPr>
        <p:spPr>
          <a:xfrm>
            <a:off x="1380226" y="6323162"/>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2366315"/>
      </p:ext>
    </p:extLst>
  </p:cSld>
  <p:clrMapOvr>
    <a:masterClrMapping/>
  </p:clrMapOvr>
  <mc:AlternateContent xmlns:mc="http://schemas.openxmlformats.org/markup-compatibility/2006">
    <mc:Choice xmlns:p14="http://schemas.microsoft.com/office/powerpoint/2010/main" Requires="p14">
      <p:transition p14:dur="250">
        <p:dissolve/>
      </p:transition>
    </mc:Choice>
    <mc:Fallback>
      <p:transition>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B45B6452-7753-47F1-8F93-40ECB94E6E30}"/>
              </a:ext>
            </a:extLst>
          </p:cNvPr>
          <p:cNvSpPr txBox="1"/>
          <p:nvPr/>
        </p:nvSpPr>
        <p:spPr>
          <a:xfrm>
            <a:off x="1089212" y="1515595"/>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36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1510863"/>
            <a:ext cx="633763" cy="577380"/>
          </a:xfrm>
          <a:prstGeom prst="rect">
            <a:avLst/>
          </a:prstGeom>
        </p:spPr>
      </p:pic>
      <p:cxnSp>
        <p:nvCxnSpPr>
          <p:cNvPr id="26" name="Straight Connector 25"/>
          <p:cNvCxnSpPr/>
          <p:nvPr/>
        </p:nvCxnSpPr>
        <p:spPr>
          <a:xfrm>
            <a:off x="8496448" y="2088243"/>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DF5D56DC-B2CC-4487-B20B-51773A66D2BA}"/>
              </a:ext>
            </a:extLst>
          </p:cNvPr>
          <p:cNvCxnSpPr>
            <a:cxnSpLocks/>
          </p:cNvCxnSpPr>
          <p:nvPr/>
        </p:nvCxnSpPr>
        <p:spPr>
          <a:xfrm flipH="1">
            <a:off x="6836525" y="208824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9A445345-1C97-4283-A373-B4764C1F6B71}"/>
              </a:ext>
            </a:extLst>
          </p:cNvPr>
          <p:cNvSpPr txBox="1"/>
          <p:nvPr/>
        </p:nvSpPr>
        <p:spPr>
          <a:xfrm>
            <a:off x="3114379" y="49072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7286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573859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792DD97F-CC75-4E4A-B417-117DCBBF01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6368" y="361493"/>
            <a:ext cx="1002692" cy="809965"/>
          </a:xfrm>
          <a:prstGeom prst="rect">
            <a:avLst/>
          </a:prstGeom>
        </p:spPr>
      </p:pic>
      <p:sp>
        <p:nvSpPr>
          <p:cNvPr id="35" name="TextBox 34">
            <a:extLst>
              <a:ext uri="{FF2B5EF4-FFF2-40B4-BE49-F238E27FC236}">
                <a16:creationId xmlns="" xmlns:a16="http://schemas.microsoft.com/office/drawing/2014/main" id="{CE0700FA-37B9-496E-A4EA-09C62F27F5D3}"/>
              </a:ext>
            </a:extLst>
          </p:cNvPr>
          <p:cNvSpPr txBox="1"/>
          <p:nvPr/>
        </p:nvSpPr>
        <p:spPr>
          <a:xfrm>
            <a:off x="1273374" y="828741"/>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 xmlns:a16="http://schemas.microsoft.com/office/drawing/2014/main" id="{48F0DB46-517C-4B7D-906B-D04D12D7E25F}"/>
              </a:ext>
            </a:extLst>
          </p:cNvPr>
          <p:cNvSpPr/>
          <p:nvPr/>
        </p:nvSpPr>
        <p:spPr>
          <a:xfrm>
            <a:off x="1038855" y="163870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cxnSp>
        <p:nvCxnSpPr>
          <p:cNvPr id="41" name="Straight Connector 40">
            <a:extLst>
              <a:ext uri="{FF2B5EF4-FFF2-40B4-BE49-F238E27FC236}">
                <a16:creationId xmlns="" xmlns:a16="http://schemas.microsoft.com/office/drawing/2014/main" id="{DF5D56DC-B2CC-4487-B20B-51773A66D2BA}"/>
              </a:ext>
            </a:extLst>
          </p:cNvPr>
          <p:cNvCxnSpPr>
            <a:cxnSpLocks/>
          </p:cNvCxnSpPr>
          <p:nvPr/>
        </p:nvCxnSpPr>
        <p:spPr>
          <a:xfrm flipH="1">
            <a:off x="2031553" y="2679356"/>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57462FF8-E342-46C4-BFDB-FF953473E4D2}"/>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F5D56DC-B2CC-4487-B20B-51773A66D2BA}"/>
              </a:ext>
            </a:extLst>
          </p:cNvPr>
          <p:cNvCxnSpPr>
            <a:cxnSpLocks/>
          </p:cNvCxnSpPr>
          <p:nvPr/>
        </p:nvCxnSpPr>
        <p:spPr>
          <a:xfrm flipH="1">
            <a:off x="8842900" y="3591785"/>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18045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891" y="1439293"/>
            <a:ext cx="552976" cy="533116"/>
          </a:xfrm>
          <a:prstGeom prst="rect">
            <a:avLst/>
          </a:prstGeom>
        </p:spPr>
      </p:pic>
      <p:sp>
        <p:nvSpPr>
          <p:cNvPr id="17" name="TextBox 16">
            <a:extLst>
              <a:ext uri="{FF2B5EF4-FFF2-40B4-BE49-F238E27FC236}">
                <a16:creationId xmlns="" xmlns:a16="http://schemas.microsoft.com/office/drawing/2014/main" id="{B45B6452-7753-47F1-8F93-40ECB94E6E30}"/>
              </a:ext>
            </a:extLst>
          </p:cNvPr>
          <p:cNvSpPr txBox="1"/>
          <p:nvPr/>
        </p:nvSpPr>
        <p:spPr>
          <a:xfrm>
            <a:off x="1128849" y="1382120"/>
            <a:ext cx="10675080"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36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9" name="Straight Connector 28"/>
          <p:cNvCxnSpPr/>
          <p:nvPr/>
        </p:nvCxnSpPr>
        <p:spPr>
          <a:xfrm>
            <a:off x="3681872" y="2485642"/>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7730" y="359073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80060" y="4166004"/>
            <a:ext cx="170903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9A445345-1C97-4283-A373-B4764C1F6B71}"/>
              </a:ext>
            </a:extLst>
          </p:cNvPr>
          <p:cNvSpPr txBox="1"/>
          <p:nvPr/>
        </p:nvSpPr>
        <p:spPr>
          <a:xfrm>
            <a:off x="3405656" y="415330"/>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4" name="Straight Connector 23">
            <a:extLst>
              <a:ext uri="{FF2B5EF4-FFF2-40B4-BE49-F238E27FC236}">
                <a16:creationId xmlns="" xmlns:a16="http://schemas.microsoft.com/office/drawing/2014/main" id="{DF5D56DC-B2CC-4487-B20B-51773A66D2BA}"/>
              </a:ext>
            </a:extLst>
          </p:cNvPr>
          <p:cNvCxnSpPr>
            <a:cxnSpLocks/>
          </p:cNvCxnSpPr>
          <p:nvPr/>
        </p:nvCxnSpPr>
        <p:spPr>
          <a:xfrm flipH="1">
            <a:off x="9645333" y="1478763"/>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20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4"/>
          <a:srcRect l="26090" t="28446" r="16812" b="22809"/>
          <a:stretch/>
        </p:blipFill>
        <p:spPr>
          <a:xfrm>
            <a:off x="966924" y="1915709"/>
            <a:ext cx="656601" cy="696318"/>
          </a:xfrm>
          <a:prstGeom prst="rect">
            <a:avLst/>
          </a:prstGeom>
        </p:spPr>
      </p:pic>
      <p:sp>
        <p:nvSpPr>
          <p:cNvPr id="18" name="TextBox 17">
            <a:extLst>
              <a:ext uri="{FF2B5EF4-FFF2-40B4-BE49-F238E27FC236}">
                <a16:creationId xmlns="" xmlns:a16="http://schemas.microsoft.com/office/drawing/2014/main" id="{B45B6452-7753-47F1-8F93-40ECB94E6E30}"/>
              </a:ext>
            </a:extLst>
          </p:cNvPr>
          <p:cNvSpPr txBox="1"/>
          <p:nvPr/>
        </p:nvSpPr>
        <p:spPr>
          <a:xfrm>
            <a:off x="818119" y="1915709"/>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6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32" name="Straight Connector 31"/>
          <p:cNvCxnSpPr/>
          <p:nvPr/>
        </p:nvCxnSpPr>
        <p:spPr>
          <a:xfrm>
            <a:off x="3830363" y="4107423"/>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3625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64F369F-2331-4919-839E-10CCA0D220F3}"/>
              </a:ext>
            </a:extLst>
          </p:cNvPr>
          <p:cNvSpPr txBox="1"/>
          <p:nvPr/>
        </p:nvSpPr>
        <p:spPr>
          <a:xfrm>
            <a:off x="8195094" y="5934974"/>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857405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9116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26BCD3EA-52D5-4581-AA56-500EA850ACB7}"/>
              </a:ext>
            </a:extLst>
          </p:cNvPr>
          <p:cNvSpPr txBox="1"/>
          <p:nvPr/>
        </p:nvSpPr>
        <p:spPr>
          <a:xfrm>
            <a:off x="9350017" y="6169444"/>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A7F14876-19CD-4D26-9B27-557E70F80075}"/>
              </a:ext>
            </a:extLst>
          </p:cNvPr>
          <p:cNvSpPr txBox="1"/>
          <p:nvPr/>
        </p:nvSpPr>
        <p:spPr>
          <a:xfrm>
            <a:off x="2623398" y="175587"/>
            <a:ext cx="1702661"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rPr>
              <a:t>ĐỌC</a:t>
            </a:r>
            <a:endParaRPr kumimoji="0" lang="en-US"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6847F7A5-5D7B-433B-9A47-78AE0408886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97057" y="51550"/>
            <a:ext cx="1218647" cy="882539"/>
          </a:xfrm>
          <a:prstGeom prst="rect">
            <a:avLst/>
          </a:prstGeom>
        </p:spPr>
      </p:pic>
      <p:sp>
        <p:nvSpPr>
          <p:cNvPr id="9" name="TextBox 8">
            <a:extLst>
              <a:ext uri="{FF2B5EF4-FFF2-40B4-BE49-F238E27FC236}">
                <a16:creationId xmlns="" xmlns:a16="http://schemas.microsoft.com/office/drawing/2014/main" id="{6D11A8ED-0FA5-4966-A631-2144108B0D76}"/>
              </a:ext>
            </a:extLst>
          </p:cNvPr>
          <p:cNvSpPr txBox="1"/>
          <p:nvPr/>
        </p:nvSpPr>
        <p:spPr>
          <a:xfrm>
            <a:off x="3767036" y="622185"/>
            <a:ext cx="4699420"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Giải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nghĩa</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ừ</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10" name="Rectangle 9">
            <a:extLst>
              <a:ext uri="{FF2B5EF4-FFF2-40B4-BE49-F238E27FC236}">
                <a16:creationId xmlns="" xmlns:a16="http://schemas.microsoft.com/office/drawing/2014/main" id="{B98FD808-DA4D-4248-9537-B52B11140589}"/>
              </a:ext>
            </a:extLst>
          </p:cNvPr>
          <p:cNvSpPr/>
          <p:nvPr/>
        </p:nvSpPr>
        <p:spPr>
          <a:xfrm>
            <a:off x="483783" y="1337236"/>
            <a:ext cx="591247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 ròng ròng (cá lòng ròng)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12" name="TextBox 11">
            <a:extLst>
              <a:ext uri="{FF2B5EF4-FFF2-40B4-BE49-F238E27FC236}">
                <a16:creationId xmlns="" xmlns:a16="http://schemas.microsoft.com/office/drawing/2014/main" id="{79E8FD20-A447-4765-A51B-0851A0C6C404}"/>
              </a:ext>
            </a:extLst>
          </p:cNvPr>
          <p:cNvSpPr txBox="1"/>
          <p:nvPr/>
        </p:nvSpPr>
        <p:spPr>
          <a:xfrm>
            <a:off x="6198957" y="1348291"/>
            <a:ext cx="5993043" cy="830997"/>
          </a:xfrm>
          <a:prstGeom prst="rect">
            <a:avLst/>
          </a:prstGeom>
          <a:noFill/>
        </p:spPr>
        <p:txBody>
          <a:bodyPr wrap="square" rtlCol="0">
            <a:spAutoFit/>
          </a:bodyPr>
          <a:lstStyle/>
          <a:p>
            <a:pPr>
              <a:lnSpc>
                <a:spcPct val="150000"/>
              </a:lnSpc>
            </a:pPr>
            <a:r>
              <a:rPr lang="en-US"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L</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oài cá lóc nhỏ,</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thường bơi</a:t>
            </a:r>
            <a:endPar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422ACF6E-78BA-4E08-BDBB-66B436C35A67}"/>
              </a:ext>
            </a:extLst>
          </p:cNvPr>
          <p:cNvSpPr/>
          <p:nvPr/>
        </p:nvSpPr>
        <p:spPr>
          <a:xfrm>
            <a:off x="2724634" y="2929569"/>
            <a:ext cx="91155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Arial" panose="020B0604020202020204" pitchFamily="34" charset="0"/>
                <a:ea typeface="Arial-Rounded" panose="020B0500000000000000" pitchFamily="34" charset="0"/>
                <a:cs typeface="Arial" panose="020B0604020202020204" pitchFamily="34" charset="0"/>
              </a:rPr>
              <a:t>M</a:t>
            </a:r>
            <a:r>
              <a:rPr kumimoji="0" lang="vi-VN" sz="3200" b="0"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ột con sông lớn ở miền Nam nước ta.</a:t>
            </a:r>
          </a:p>
        </p:txBody>
      </p:sp>
      <p:sp>
        <p:nvSpPr>
          <p:cNvPr id="14" name="Rectangle 13">
            <a:extLst>
              <a:ext uri="{FF2B5EF4-FFF2-40B4-BE49-F238E27FC236}">
                <a16:creationId xmlns="" xmlns:a16="http://schemas.microsoft.com/office/drawing/2014/main" id="{F7FCF303-53C2-43AA-B9F3-56A6F6B41DC4}"/>
              </a:ext>
            </a:extLst>
          </p:cNvPr>
          <p:cNvSpPr/>
          <p:nvPr/>
        </p:nvSpPr>
        <p:spPr>
          <a:xfrm>
            <a:off x="468251" y="2768280"/>
            <a:ext cx="237921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Cửu Long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2" descr="Danh sách 8 cửa sông còn sót lại của sông Cửu Long">
            <a:extLst>
              <a:ext uri="{FF2B5EF4-FFF2-40B4-BE49-F238E27FC236}">
                <a16:creationId xmlns="" xmlns:a16="http://schemas.microsoft.com/office/drawing/2014/main" id="{9D8C9E8C-06B7-4FB7-8446-A9B8742482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1983" y="2046395"/>
            <a:ext cx="7980691"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5BB0C9FB-1855-47CA-BD41-7CC2B0EE8609}"/>
              </a:ext>
            </a:extLst>
          </p:cNvPr>
          <p:cNvSpPr/>
          <p:nvPr/>
        </p:nvSpPr>
        <p:spPr>
          <a:xfrm>
            <a:off x="2724634" y="3610349"/>
            <a:ext cx="8603302" cy="14784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noProof="0" dirty="0">
                <a:solidFill>
                  <a:srgbClr val="0000CC"/>
                </a:solidFill>
                <a:latin typeface="Arial" panose="020B0604020202020204" pitchFamily="34" charset="0"/>
                <a:ea typeface="Arial-Rounded" panose="020B0500000000000000" pitchFamily="34" charset="0"/>
                <a:cs typeface="Arial" panose="020B0604020202020204" pitchFamily="34" charset="0"/>
              </a:rPr>
              <a:t>Đ</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ất, cát nhỏ mịn, hoà tan trong dòng nước hoặc lắng đọng lại ở bờ sông, bãi bồi.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DC8C1E11-CA95-4C55-B1F1-B257F82B0F3B}"/>
              </a:ext>
            </a:extLst>
          </p:cNvPr>
          <p:cNvSpPr/>
          <p:nvPr/>
        </p:nvSpPr>
        <p:spPr>
          <a:xfrm>
            <a:off x="547626" y="3579378"/>
            <a:ext cx="223159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P</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hù sa</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2" name="Picture 6" descr="Lở mãi sao không phù sa - Văn nghệ Tiền Giang online">
            <a:extLst>
              <a:ext uri="{FF2B5EF4-FFF2-40B4-BE49-F238E27FC236}">
                <a16:creationId xmlns="" xmlns:a16="http://schemas.microsoft.com/office/drawing/2014/main" id="{4CB18963-56B2-4D5E-BD2E-0D035888C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8000"/>
                    </a14:imgEffect>
                  </a14:imgLayer>
                </a14:imgProps>
              </a:ext>
              <a:ext uri="{28A0092B-C50C-407E-A947-70E740481C1C}">
                <a14:useLocalDpi xmlns:a14="http://schemas.microsoft.com/office/drawing/2010/main" val="0"/>
              </a:ext>
            </a:extLst>
          </a:blip>
          <a:srcRect t="13105"/>
          <a:stretch/>
        </p:blipFill>
        <p:spPr bwMode="auto">
          <a:xfrm>
            <a:off x="2926839" y="2918416"/>
            <a:ext cx="6337480" cy="3041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98CA3FB5-68CB-460F-8929-A43765C51ECE}"/>
              </a:ext>
            </a:extLst>
          </p:cNvPr>
          <p:cNvSpPr txBox="1"/>
          <p:nvPr/>
        </p:nvSpPr>
        <p:spPr>
          <a:xfrm>
            <a:off x="600146" y="1999012"/>
            <a:ext cx="5721867" cy="739754"/>
          </a:xfrm>
          <a:prstGeom prst="rect">
            <a:avLst/>
          </a:prstGeom>
          <a:noFill/>
        </p:spPr>
        <p:txBody>
          <a:bodyPr wrap="square" rtlCol="0">
            <a:spAutoFit/>
          </a:bodyPr>
          <a:lstStyle/>
          <a:p>
            <a:pPr>
              <a:lnSpc>
                <a:spcPct val="150000"/>
              </a:lnSpc>
            </a:pP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theo đàn vào mùa nước nổi.</a:t>
            </a:r>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8" grpId="0"/>
      <p:bldP spid="1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000" r="-6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0615657-5060-446F-98F3-33668506BFAE}"/>
              </a:ext>
            </a:extLst>
          </p:cNvPr>
          <p:cNvSpPr txBox="1"/>
          <p:nvPr/>
        </p:nvSpPr>
        <p:spPr>
          <a:xfrm>
            <a:off x="7228936" y="6055744"/>
            <a:ext cx="2147847" cy="500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3" name="CHIMES.WAV"/>
          </p:stSnd>
        </p:sndAc>
      </p:transition>
    </mc:Choice>
    <mc:Fallback xmlns="">
      <p:transition spd="slow">
        <p:dissolve/>
        <p:sndAc>
          <p:stSnd>
            <p:snd r:embed="rId5"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35686"/>
      </p:ext>
    </p:extLst>
  </p:cSld>
  <p:clrMapOvr>
    <a:masterClrMapping/>
  </p:clrMapOvr>
  <mc:AlternateContent xmlns:mc="http://schemas.openxmlformats.org/markup-compatibility/2006">
    <mc:Choice xmlns:p14="http://schemas.microsoft.com/office/powerpoint/2010/main" Requires="p14">
      <p:transition p14:dur="250">
        <p:dissolve/>
      </p:transition>
    </mc:Choice>
    <mc:Fallback>
      <p:transition>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44606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0616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3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5C3ED5B-C313-4F3C-81DA-C0FDF5C4F8CC}"/>
              </a:ext>
            </a:extLst>
          </p:cNvPr>
          <p:cNvSpPr txBox="1"/>
          <p:nvPr/>
        </p:nvSpPr>
        <p:spPr>
          <a:xfrm>
            <a:off x="6970143" y="6126626"/>
            <a:ext cx="2898476"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28628B3-833C-4FA4-A506-6C624C09F474}"/>
              </a:ext>
            </a:extLst>
          </p:cNvPr>
          <p:cNvSpPr txBox="1"/>
          <p:nvPr/>
        </p:nvSpPr>
        <p:spPr>
          <a:xfrm>
            <a:off x="568570" y="635995"/>
            <a:ext cx="11054860"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1. Vì sao người ta gọi là mùa nước nổi mà không gọi là mùa nước lũ? </a:t>
            </a:r>
          </a:p>
        </p:txBody>
      </p:sp>
      <p:sp>
        <p:nvSpPr>
          <p:cNvPr id="8" name="TextBox 7">
            <a:extLst>
              <a:ext uri="{FF2B5EF4-FFF2-40B4-BE49-F238E27FC236}">
                <a16:creationId xmlns="" xmlns:a16="http://schemas.microsoft.com/office/drawing/2014/main" id="{9FD7AD0B-831C-40B2-A5D9-02DBB6166364}"/>
              </a:ext>
            </a:extLst>
          </p:cNvPr>
          <p:cNvSpPr txBox="1"/>
          <p:nvPr/>
        </p:nvSpPr>
        <p:spPr>
          <a:xfrm>
            <a:off x="568334" y="2300272"/>
            <a:ext cx="1105486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2. 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Cá</a:t>
            </a:r>
          </a:p>
        </p:txBody>
      </p:sp>
      <p:sp>
        <p:nvSpPr>
          <p:cNvPr id="9" name="TextBox 8">
            <a:extLst>
              <a:ext uri="{FF2B5EF4-FFF2-40B4-BE49-F238E27FC236}">
                <a16:creationId xmlns="" xmlns:a16="http://schemas.microsoft.com/office/drawing/2014/main" id="{29E3F511-BBA3-4FFF-9416-DA73316E41B3}"/>
              </a:ext>
            </a:extLst>
          </p:cNvPr>
          <p:cNvSpPr txBox="1"/>
          <p:nvPr/>
        </p:nvSpPr>
        <p:spPr>
          <a:xfrm>
            <a:off x="3339548" y="1358882"/>
            <a:ext cx="5545145"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lên hiền hoà.</a:t>
            </a:r>
          </a:p>
        </p:txBody>
      </p:sp>
      <p:sp>
        <p:nvSpPr>
          <p:cNvPr id="11" name="TextBox 10">
            <a:extLst>
              <a:ext uri="{FF2B5EF4-FFF2-40B4-BE49-F238E27FC236}">
                <a16:creationId xmlns="" xmlns:a16="http://schemas.microsoft.com/office/drawing/2014/main" id="{9DC41D24-4068-4BD7-B5F5-017BE4791B43}"/>
              </a:ext>
            </a:extLst>
          </p:cNvPr>
          <p:cNvSpPr txBox="1"/>
          <p:nvPr/>
        </p:nvSpPr>
        <p:spPr>
          <a:xfrm>
            <a:off x="3277990" y="3078507"/>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dâng cao, nước lên hiền hoà.</a:t>
            </a:r>
          </a:p>
        </p:txBody>
      </p:sp>
      <p:pic>
        <p:nvPicPr>
          <p:cNvPr id="12" name="Picture 11">
            <a:extLst>
              <a:ext uri="{FF2B5EF4-FFF2-40B4-BE49-F238E27FC236}">
                <a16:creationId xmlns=""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506055" y="1076264"/>
            <a:ext cx="3361786" cy="2282329"/>
          </a:xfrm>
          <a:prstGeom prst="rect">
            <a:avLst/>
          </a:prstGeom>
          <a:ln>
            <a:noFill/>
          </a:ln>
          <a:effectLst>
            <a:softEdge rad="112500"/>
          </a:effectLst>
        </p:spPr>
      </p:pic>
      <p:sp>
        <p:nvSpPr>
          <p:cNvPr id="13" name="TextBox 12">
            <a:extLst>
              <a:ext uri="{FF2B5EF4-FFF2-40B4-BE49-F238E27FC236}">
                <a16:creationId xmlns="" xmlns:a16="http://schemas.microsoft.com/office/drawing/2014/main" id="{290DC006-E2F9-41EE-AB3D-AED862BBA044}"/>
              </a:ext>
            </a:extLst>
          </p:cNvPr>
          <p:cNvSpPr txBox="1"/>
          <p:nvPr/>
        </p:nvSpPr>
        <p:spPr>
          <a:xfrm>
            <a:off x="3262406" y="3856742"/>
            <a:ext cx="885008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trong đồng ruộng hoà lẫn nước sông CL</a:t>
            </a:r>
          </a:p>
        </p:txBody>
      </p:sp>
      <p:sp>
        <p:nvSpPr>
          <p:cNvPr id="14" name="TextBox 13">
            <a:extLst>
              <a:ext uri="{FF2B5EF4-FFF2-40B4-BE49-F238E27FC236}">
                <a16:creationId xmlns="" xmlns:a16="http://schemas.microsoft.com/office/drawing/2014/main" id="{191CB933-45A2-492F-92FA-73E18D04197C}"/>
              </a:ext>
            </a:extLst>
          </p:cNvPr>
          <p:cNvSpPr txBox="1"/>
          <p:nvPr/>
        </p:nvSpPr>
        <p:spPr>
          <a:xfrm>
            <a:off x="4700711" y="4547066"/>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được bồi đắp phù sa.</a:t>
            </a:r>
          </a:p>
        </p:txBody>
      </p:sp>
      <p:sp>
        <p:nvSpPr>
          <p:cNvPr id="15" name="TextBox 14">
            <a:extLst>
              <a:ext uri="{FF2B5EF4-FFF2-40B4-BE49-F238E27FC236}">
                <a16:creationId xmlns="" xmlns:a16="http://schemas.microsoft.com/office/drawing/2014/main" id="{55636F2C-FDF9-42AD-B194-097AF51A842E}"/>
              </a:ext>
            </a:extLst>
          </p:cNvPr>
          <p:cNvSpPr txBox="1"/>
          <p:nvPr/>
        </p:nvSpPr>
        <p:spPr>
          <a:xfrm>
            <a:off x="1366627" y="5285730"/>
            <a:ext cx="806892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bơi thành đàn, theo cá mẹ vào tận đồng sâu. </a:t>
            </a:r>
          </a:p>
        </p:txBody>
      </p:sp>
      <p:sp>
        <p:nvSpPr>
          <p:cNvPr id="10" name="TextBox 9">
            <a:extLst>
              <a:ext uri="{FF2B5EF4-FFF2-40B4-BE49-F238E27FC236}">
                <a16:creationId xmlns="" xmlns:a16="http://schemas.microsoft.com/office/drawing/2014/main" id="{8C5E4826-65EF-4314-9F6C-2AE8A116086D}"/>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8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A5B70FEB-206D-4914-9ECE-289019A53C8E}"/>
              </a:ext>
            </a:extLst>
          </p:cNvPr>
          <p:cNvSpPr txBox="1"/>
          <p:nvPr/>
        </p:nvSpPr>
        <p:spPr>
          <a:xfrm>
            <a:off x="1469081" y="788886"/>
            <a:ext cx="10063556" cy="1754326"/>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3.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Vì sao vào mùa nước nổi, người ta phải làm cầu từ cửa trước vào đến tận bếp? </a:t>
            </a:r>
          </a:p>
        </p:txBody>
      </p:sp>
      <p:sp>
        <p:nvSpPr>
          <p:cNvPr id="17" name="TextBox 16">
            <a:extLst>
              <a:ext uri="{FF2B5EF4-FFF2-40B4-BE49-F238E27FC236}">
                <a16:creationId xmlns="" xmlns:a16="http://schemas.microsoft.com/office/drawing/2014/main" id="{78FCDB25-0260-4AC4-B5F6-C5F7F71E5F9F}"/>
              </a:ext>
            </a:extLst>
          </p:cNvPr>
          <p:cNvSpPr txBox="1"/>
          <p:nvPr/>
        </p:nvSpPr>
        <p:spPr>
          <a:xfrm>
            <a:off x="1469081" y="2427862"/>
            <a:ext cx="9531428"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ngập lên những viên gạch, không đi lại được.</a:t>
            </a:r>
          </a:p>
        </p:txBody>
      </p:sp>
      <p:sp>
        <p:nvSpPr>
          <p:cNvPr id="18" name="TextBox 17">
            <a:extLst>
              <a:ext uri="{FF2B5EF4-FFF2-40B4-BE49-F238E27FC236}">
                <a16:creationId xmlns="" xmlns:a16="http://schemas.microsoft.com/office/drawing/2014/main" id="{2CB9D860-07FC-4E0C-BF6B-E03E2872E582}"/>
              </a:ext>
            </a:extLst>
          </p:cNvPr>
          <p:cNvSpPr txBox="1"/>
          <p:nvPr/>
        </p:nvSpPr>
        <p:spPr>
          <a:xfrm>
            <a:off x="1469081" y="4220235"/>
            <a:ext cx="9661295" cy="923330"/>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Em thích nhất hình ảnh nào trong bài? </a:t>
            </a:r>
          </a:p>
        </p:txBody>
      </p:sp>
      <p:sp>
        <p:nvSpPr>
          <p:cNvPr id="19" name="TextBox 18">
            <a:extLst>
              <a:ext uri="{FF2B5EF4-FFF2-40B4-BE49-F238E27FC236}">
                <a16:creationId xmlns="" xmlns:a16="http://schemas.microsoft.com/office/drawing/2014/main" id="{DE2AA5DF-75A4-4245-8428-20696E5F7CD1}"/>
              </a:ext>
            </a:extLst>
          </p:cNvPr>
          <p:cNvSpPr txBox="1"/>
          <p:nvPr/>
        </p:nvSpPr>
        <p:spPr>
          <a:xfrm>
            <a:off x="1599452" y="4963967"/>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6" name="TextBox 5">
            <a:extLst>
              <a:ext uri="{FF2B5EF4-FFF2-40B4-BE49-F238E27FC236}">
                <a16:creationId xmlns="" xmlns:a16="http://schemas.microsoft.com/office/drawing/2014/main" id="{26A17DA5-3885-4F0E-852D-82B3954FC041}"/>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A3F71EC-0186-4772-92B7-5D7C25D07506}"/>
              </a:ext>
            </a:extLst>
          </p:cNvPr>
          <p:cNvSpPr/>
          <p:nvPr/>
        </p:nvSpPr>
        <p:spPr>
          <a:xfrm>
            <a:off x="1139688" y="1099930"/>
            <a:ext cx="9978886" cy="4664766"/>
          </a:xfrm>
          <a:prstGeom prst="round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86D395E8-C921-4F42-9625-289620919FB2}"/>
              </a:ext>
            </a:extLst>
          </p:cNvPr>
          <p:cNvSpPr txBox="1"/>
          <p:nvPr/>
        </p:nvSpPr>
        <p:spPr>
          <a:xfrm>
            <a:off x="1309986" y="1235221"/>
            <a:ext cx="9424276" cy="4147739"/>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Hiểu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nội</a:t>
            </a:r>
            <a:r>
              <a:rPr lang="en-US" sz="3600" b="1" dirty="0">
                <a:solidFill>
                  <a:srgbClr val="FF0000"/>
                </a:solidFill>
                <a:latin typeface="Arial" panose="020B0604020202020204" pitchFamily="34" charset="0"/>
                <a:cs typeface="Arial" panose="020B0604020202020204" pitchFamily="34" charset="0"/>
              </a:rPr>
              <a:t> dung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p>
          <a:p>
            <a:pPr algn="just">
              <a:lnSpc>
                <a:spcPct val="150000"/>
              </a:lnSpc>
            </a:pP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Bài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thực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mùa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nước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nổi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xảy</a:t>
            </a:r>
            <a:r>
              <a:rPr lang="en-US" sz="3600" b="1" dirty="0">
                <a:solidFill>
                  <a:srgbClr val="0000CC"/>
                </a:solidFill>
                <a:latin typeface="Arial" panose="020B0604020202020204" pitchFamily="34" charset="0"/>
                <a:cs typeface="Arial" panose="020B0604020202020204" pitchFamily="34" charset="0"/>
              </a:rPr>
              <a:t> ra ở </a:t>
            </a:r>
            <a:r>
              <a:rPr lang="en-US" sz="3600" b="1" dirty="0" err="1">
                <a:solidFill>
                  <a:srgbClr val="0000CC"/>
                </a:solidFill>
                <a:latin typeface="Arial" panose="020B0604020202020204" pitchFamily="34" charset="0"/>
                <a:cs typeface="Arial" panose="020B0604020202020204" pitchFamily="34" charset="0"/>
              </a:rPr>
              <a:t>đồng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bằng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sông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Cửu</a:t>
            </a:r>
            <a:r>
              <a:rPr lang="en-US" sz="3600" b="1" dirty="0">
                <a:solidFill>
                  <a:srgbClr val="0000CC"/>
                </a:solidFill>
                <a:latin typeface="Arial" panose="020B0604020202020204" pitchFamily="34" charset="0"/>
                <a:cs typeface="Arial" panose="020B0604020202020204" pitchFamily="34" charset="0"/>
              </a:rPr>
              <a:t> Long </a:t>
            </a:r>
            <a:r>
              <a:rPr lang="en-US" sz="3600" b="1" dirty="0" err="1">
                <a:solidFill>
                  <a:srgbClr val="0000CC"/>
                </a:solidFill>
                <a:latin typeface="Arial" panose="020B0604020202020204" pitchFamily="34" charset="0"/>
                <a:cs typeface="Arial" panose="020B0604020202020204" pitchFamily="34" charset="0"/>
              </a:rPr>
              <a:t>hàng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năm</a:t>
            </a:r>
            <a:r>
              <a:rPr lang="en-US" sz="3600" b="1" dirty="0">
                <a:solidFill>
                  <a:srgbClr val="0000CC"/>
                </a:solidFill>
                <a:latin typeface="Arial" panose="020B0604020202020204" pitchFamily="34" charset="0"/>
                <a:cs typeface="Arial" panose="020B0604020202020204" pitchFamily="34" charset="0"/>
              </a:rPr>
              <a:t>. Qua </a:t>
            </a:r>
            <a:r>
              <a:rPr lang="en-US" sz="3600" b="1" dirty="0" err="1">
                <a:solidFill>
                  <a:srgbClr val="0000CC"/>
                </a:solidFill>
                <a:latin typeface="Arial" panose="020B0604020202020204" pitchFamily="34" charset="0"/>
                <a:cs typeface="Arial" panose="020B0604020202020204" pitchFamily="34" charset="0"/>
              </a:rPr>
              <a:t>đó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thấy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yêu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với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vùng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này</a:t>
            </a:r>
            <a:r>
              <a:rPr lang="en-US" sz="3600" b="1" dirty="0">
                <a:solidFill>
                  <a:srgbClr val="0000CC"/>
                </a:solidFill>
                <a:latin typeface="Arial" panose="020B0604020202020204" pitchFamily="34" charset="0"/>
                <a:cs typeface="Arial" panose="020B0604020202020204" pitchFamily="34" charset="0"/>
              </a:rPr>
              <a:t>.</a:t>
            </a:r>
            <a:endParaRPr lang="vi-VN" sz="3600" b="1" dirty="0">
              <a:solidFill>
                <a:srgbClr val="0000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6158EACF-1257-4D5E-8754-40D5C77F8FC7}"/>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466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206" y="2418106"/>
            <a:ext cx="5775940"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GV đọc diễn cảm cả bài.</a:t>
            </a:r>
            <a:endParaRPr lang="en-US" sz="3600" b="1" dirty="0">
              <a:latin typeface="Arial" panose="020B0604020202020204" pitchFamily="34" charset="0"/>
              <a:cs typeface="Arial" panose="020B0604020202020204" pitchFamily="34" charset="0"/>
            </a:endParaRPr>
          </a:p>
        </p:txBody>
      </p:sp>
      <p:sp>
        <p:nvSpPr>
          <p:cNvPr id="6" name="TextBox 5"/>
          <p:cNvSpPr txBox="1"/>
          <p:nvPr/>
        </p:nvSpPr>
        <p:spPr>
          <a:xfrm>
            <a:off x="3605609" y="1472749"/>
            <a:ext cx="4708340" cy="830997"/>
          </a:xfrm>
          <a:prstGeom prst="rect">
            <a:avLst/>
          </a:prstGeom>
          <a:noFill/>
        </p:spPr>
        <p:txBody>
          <a:bodyPr wrap="none" rtlCol="0">
            <a:spAutoFit/>
          </a:bodyPr>
          <a:lstStyle/>
          <a:p>
            <a:r>
              <a:rPr lang="en-US" sz="4800" b="1" dirty="0">
                <a:solidFill>
                  <a:srgbClr val="FF0066"/>
                </a:solidFill>
                <a:latin typeface="Arial" panose="020B0604020202020204" pitchFamily="34" charset="0"/>
                <a:cs typeface="Arial" panose="020B0604020202020204" pitchFamily="34" charset="0"/>
              </a:rPr>
              <a:t> * </a:t>
            </a:r>
            <a:r>
              <a:rPr lang="vi-VN" sz="4800" b="1" dirty="0">
                <a:solidFill>
                  <a:srgbClr val="FF0066"/>
                </a:solidFill>
                <a:latin typeface="Arial" panose="020B0604020202020204" pitchFamily="34" charset="0"/>
                <a:cs typeface="Arial" panose="020B0604020202020204" pitchFamily="34" charset="0"/>
              </a:rPr>
              <a:t>Luyện đọc lại</a:t>
            </a:r>
            <a:endParaRPr lang="en-US" sz="4800" b="1" dirty="0">
              <a:solidFill>
                <a:srgbClr val="FF0066"/>
              </a:solidFill>
              <a:latin typeface="Arial" panose="020B0604020202020204" pitchFamily="34" charset="0"/>
              <a:cs typeface="Arial" panose="020B0604020202020204" pitchFamily="34" charset="0"/>
            </a:endParaRPr>
          </a:p>
        </p:txBody>
      </p:sp>
      <p:sp>
        <p:nvSpPr>
          <p:cNvPr id="7" name="TextBox 6"/>
          <p:cNvSpPr txBox="1"/>
          <p:nvPr/>
        </p:nvSpPr>
        <p:spPr>
          <a:xfrm>
            <a:off x="1471977" y="3582701"/>
            <a:ext cx="10208244"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Một HS đọc lại cả bài. Cả lớp đọc thầm theo.</a:t>
            </a:r>
            <a:endParaRPr lang="en-US" sz="3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46C44D55-27A6-427F-B4D6-C878046583AD}"/>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215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p:transition spd="slow" advClick="0" advTm="1000">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6B1071A-B56A-4E49-9FE9-A5E281A814C7}"/>
              </a:ext>
            </a:extLst>
          </p:cNvPr>
          <p:cNvSpPr txBox="1"/>
          <p:nvPr/>
        </p:nvSpPr>
        <p:spPr>
          <a:xfrm>
            <a:off x="9213011" y="617651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smtClean="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 rằm tháng </a:t>
            </a:r>
            <a:r>
              <a:rPr kumimoji="0" lang="vi-VN" sz="2400" b="1" i="0" u="none" strike="noStrike" kern="1200" cap="none" spc="0" normalizeH="0" baseline="0" noProof="0" dirty="0" smtClean="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Bảy.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a:t>
            </a: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1"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7394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77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CE7B9F0A-2CC7-45C1-B795-EA35332CBCB9}"/>
              </a:ext>
            </a:extLst>
          </p:cNvPr>
          <p:cNvSpPr txBox="1"/>
          <p:nvPr/>
        </p:nvSpPr>
        <p:spPr>
          <a:xfrm>
            <a:off x="716577" y="690304"/>
            <a:ext cx="1095048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 Từ nào chỉ đặc điểm của mưa có trong bài đọc? </a:t>
            </a:r>
          </a:p>
        </p:txBody>
      </p:sp>
      <p:sp>
        <p:nvSpPr>
          <p:cNvPr id="9" name="TextBox 8">
            <a:extLst>
              <a:ext uri="{FF2B5EF4-FFF2-40B4-BE49-F238E27FC236}">
                <a16:creationId xmlns="" xmlns:a16="http://schemas.microsoft.com/office/drawing/2014/main" id="{B5AE8CDF-569C-4298-9C1A-22B0AA1D111C}"/>
              </a:ext>
            </a:extLst>
          </p:cNvPr>
          <p:cNvSpPr txBox="1"/>
          <p:nvPr/>
        </p:nvSpPr>
        <p:spPr>
          <a:xfrm>
            <a:off x="932812" y="4507090"/>
            <a:ext cx="8716396"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 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 </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ào </a:t>
            </a:r>
            <a:r>
              <a:rPr kumimoji="0" lang="vi-VN" sz="3200" b="1" i="0"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ào,</a:t>
            </a:r>
            <a:r>
              <a:rPr kumimoji="0" lang="en-US" sz="3200" b="1" i="0" u="none" strike="noStrike" kern="1200" cap="none" spc="0" normalizeH="0" baseline="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tí</a:t>
            </a:r>
            <a:r>
              <a:rPr kumimoji="0" lang="en-US" sz="3200" b="1" i="0" u="none" strike="noStrike" kern="1200" cap="none" spc="0" normalizeH="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tách,lộp</a:t>
            </a:r>
            <a:r>
              <a:rPr kumimoji="0" lang="en-US" sz="3200" b="1" i="0" u="none" strike="noStrike" kern="1200" cap="none" spc="0" normalizeH="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bộp</a:t>
            </a:r>
            <a:r>
              <a:rPr kumimoji="0" lang="en-US" sz="3200" b="1" i="0" u="none" strike="noStrike" kern="1200" cap="none" spc="0" normalizeH="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ounded Rectangle 6">
            <a:extLst>
              <a:ext uri="{FF2B5EF4-FFF2-40B4-BE49-F238E27FC236}">
                <a16:creationId xmlns="" xmlns:a16="http://schemas.microsoft.com/office/drawing/2014/main" id="{ECFFAB22-532B-4F16-A789-65F256347ECE}"/>
              </a:ext>
            </a:extLst>
          </p:cNvPr>
          <p:cNvSpPr/>
          <p:nvPr/>
        </p:nvSpPr>
        <p:spPr>
          <a:xfrm rot="288941">
            <a:off x="3137103" y="1599671"/>
            <a:ext cx="2125346" cy="769812"/>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dầm</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4" name="Rounded Rectangle 11">
            <a:extLst>
              <a:ext uri="{FF2B5EF4-FFF2-40B4-BE49-F238E27FC236}">
                <a16:creationId xmlns="" xmlns:a16="http://schemas.microsoft.com/office/drawing/2014/main" id="{65620867-7369-4D53-B63B-C3B953534D42}"/>
              </a:ext>
            </a:extLst>
          </p:cNvPr>
          <p:cNvSpPr/>
          <p:nvPr/>
        </p:nvSpPr>
        <p:spPr>
          <a:xfrm rot="21311040">
            <a:off x="2805231" y="2758866"/>
            <a:ext cx="2517207" cy="833724"/>
          </a:xfrm>
          <a:prstGeom prst="roundRect">
            <a:avLst>
              <a:gd name="adj" fmla="val 20734"/>
            </a:avLst>
          </a:prstGeom>
          <a:solidFill>
            <a:srgbClr val="00B0F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sướt</a:t>
            </a: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ounded Rectangle 13">
            <a:extLst>
              <a:ext uri="{FF2B5EF4-FFF2-40B4-BE49-F238E27FC236}">
                <a16:creationId xmlns="" xmlns:a16="http://schemas.microsoft.com/office/drawing/2014/main" id="{BA7E0EF2-731B-4F10-B976-6257B5E0BF27}"/>
              </a:ext>
            </a:extLst>
          </p:cNvPr>
          <p:cNvSpPr/>
          <p:nvPr/>
        </p:nvSpPr>
        <p:spPr>
          <a:xfrm>
            <a:off x="5878340" y="1672487"/>
            <a:ext cx="2061047" cy="739753"/>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rả</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rích</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Rounded Rectangle 14">
            <a:extLst>
              <a:ext uri="{FF2B5EF4-FFF2-40B4-BE49-F238E27FC236}">
                <a16:creationId xmlns="" xmlns:a16="http://schemas.microsoft.com/office/drawing/2014/main" id="{BECE9C3A-06F6-4A47-BCCD-7002CB982DAA}"/>
              </a:ext>
            </a:extLst>
          </p:cNvPr>
          <p:cNvSpPr/>
          <p:nvPr/>
        </p:nvSpPr>
        <p:spPr>
          <a:xfrm rot="347092">
            <a:off x="5913158" y="2760642"/>
            <a:ext cx="2061047" cy="794997"/>
          </a:xfrm>
          <a:prstGeom prst="roundRect">
            <a:avLst>
              <a:gd name="adj" fmla="val 26156"/>
            </a:avLst>
          </a:prstGeom>
          <a:solidFill>
            <a:schemeClr val="accent4">
              <a:lumMod val="20000"/>
              <a:lumOff val="80000"/>
            </a:scheme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dai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dẳng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A7403DFA-423F-4D69-8CBF-02B626F2DB7B}"/>
              </a:ext>
            </a:extLst>
          </p:cNvPr>
          <p:cNvSpPr/>
          <p:nvPr/>
        </p:nvSpPr>
        <p:spPr>
          <a:xfrm>
            <a:off x="1900622" y="3870234"/>
            <a:ext cx="19479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d</a:t>
            </a:r>
            <a:r>
              <a:rPr kumimoji="0" lang="en-US" sz="3200" b="1" i="0" u="none" strike="noStrike" kern="1200" cap="none" spc="0" normalizeH="0" baseline="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ầm</a:t>
            </a:r>
            <a:r>
              <a:rPr kumimoji="0" lang="en-US" sz="3200" b="1" i="0"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dề</a:t>
            </a:r>
            <a:r>
              <a:rPr kumimoji="0" lang="en-US" sz="3200" b="1" i="0"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8" name="Rectangle 17">
            <a:extLst>
              <a:ext uri="{FF2B5EF4-FFF2-40B4-BE49-F238E27FC236}">
                <a16:creationId xmlns="" xmlns:a16="http://schemas.microsoft.com/office/drawing/2014/main" id="{9268A882-1993-4E3F-B334-FD35F9912ABA}"/>
              </a:ext>
            </a:extLst>
          </p:cNvPr>
          <p:cNvSpPr/>
          <p:nvPr/>
        </p:nvSpPr>
        <p:spPr>
          <a:xfrm>
            <a:off x="3394306" y="3860274"/>
            <a:ext cx="29834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a:t>
            </a:r>
            <a:r>
              <a:rPr kumimoji="0" lang="en-US" sz="3200" b="1" i="0" u="none" strike="noStrike" kern="1200" cap="none" spc="0" normalizeH="0" baseline="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ướt</a:t>
            </a:r>
            <a:r>
              <a:rPr kumimoji="0" lang="en-US" sz="3200" b="1" i="0"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vi-VN" sz="3200" b="1" i="0" u="none" strike="noStrike" kern="1200" cap="none" spc="0" normalizeH="0" baseline="0" noProof="0" dirty="0" smtClean="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0F10E951-8281-4B5B-A078-723D6C00E5E0}"/>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3"/>
                                        </p:tgtEl>
                                        <p:attrNameLst>
                                          <p:attrName>fillcolor</p:attrName>
                                        </p:attrNameLst>
                                      </p:cBhvr>
                                      <p:to>
                                        <a:srgbClr val="9FE540"/>
                                      </p:to>
                                    </p:animClr>
                                    <p:set>
                                      <p:cBhvr>
                                        <p:cTn id="45" dur="1000" fill="hold"/>
                                        <p:tgtEl>
                                          <p:spTgt spid="13"/>
                                        </p:tgtEl>
                                        <p:attrNameLst>
                                          <p:attrName>fill.type</p:attrName>
                                        </p:attrNameLst>
                                      </p:cBhvr>
                                      <p:to>
                                        <p:strVal val="solid"/>
                                      </p:to>
                                    </p:set>
                                    <p:set>
                                      <p:cBhvr>
                                        <p:cTn id="46" dur="100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13"/>
                                        </p:tgtEl>
                                      </p:cBhvr>
                                    </p:animEffect>
                                    <p:animScale>
                                      <p:cBhvr>
                                        <p:cTn id="50" dur="1000" autoRev="1" fill="hold"/>
                                        <p:tgtEl>
                                          <p:spTgt spid="13"/>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4"/>
                                        </p:tgtEl>
                                        <p:attrNameLst>
                                          <p:attrName>fillcolor</p:attrName>
                                        </p:attrNameLst>
                                      </p:cBhvr>
                                      <p:to>
                                        <a:srgbClr val="9FE540"/>
                                      </p:to>
                                    </p:animClr>
                                    <p:set>
                                      <p:cBhvr>
                                        <p:cTn id="56" dur="1000" fill="hold"/>
                                        <p:tgtEl>
                                          <p:spTgt spid="14"/>
                                        </p:tgtEl>
                                        <p:attrNameLst>
                                          <p:attrName>fill.type</p:attrName>
                                        </p:attrNameLst>
                                      </p:cBhvr>
                                      <p:to>
                                        <p:strVal val="solid"/>
                                      </p:to>
                                    </p:set>
                                    <p:set>
                                      <p:cBhvr>
                                        <p:cTn id="57" dur="10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4"/>
                                        </p:tgtEl>
                                      </p:cBhvr>
                                    </p:animEffect>
                                    <p:animScale>
                                      <p:cBhvr>
                                        <p:cTn id="61" dur="1000" autoRev="1" fill="hold"/>
                                        <p:tgtEl>
                                          <p:spTgt spid="14"/>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rgbClr val="EF5F5F"/>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5"/>
                                        </p:tgtEl>
                                      </p:cBhvr>
                                    </p:animEffect>
                                    <p:animScale>
                                      <p:cBhvr>
                                        <p:cTn id="72" dur="1000" autoRev="1" fill="hold"/>
                                        <p:tgtEl>
                                          <p:spTgt spid="15"/>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6"/>
                                        </p:tgtEl>
                                        <p:attrNameLst>
                                          <p:attrName>fillcolor</p:attrName>
                                        </p:attrNameLst>
                                      </p:cBhvr>
                                      <p:to>
                                        <a:srgbClr val="EF5F5F"/>
                                      </p:to>
                                    </p:animClr>
                                    <p:set>
                                      <p:cBhvr>
                                        <p:cTn id="78" dur="2000" fill="hold"/>
                                        <p:tgtEl>
                                          <p:spTgt spid="16"/>
                                        </p:tgtEl>
                                        <p:attrNameLst>
                                          <p:attrName>fill.type</p:attrName>
                                        </p:attrNameLst>
                                      </p:cBhvr>
                                      <p:to>
                                        <p:strVal val="solid"/>
                                      </p:to>
                                    </p:set>
                                    <p:set>
                                      <p:cBhvr>
                                        <p:cTn id="79" dur="2000" fill="hold"/>
                                        <p:tgtEl>
                                          <p:spTgt spid="16"/>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6"/>
                                        </p:tgtEl>
                                      </p:cBhvr>
                                    </p:animEffect>
                                    <p:animScale>
                                      <p:cBhvr>
                                        <p:cTn id="83" dur="1000" autoRev="1" fill="hold"/>
                                        <p:tgtEl>
                                          <p:spTgt spid="1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xmlns=""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FF0000"/>
                </a:solidFill>
                <a:latin typeface="Arial" panose="020B0604020202020204" pitchFamily="34" charset="0"/>
                <a:cs typeface="Arial" panose="020B0604020202020204" pitchFamily="34" charset="0"/>
              </a:rPr>
              <a:t>YÊU CẦU CẦN ĐẠT</a:t>
            </a:r>
            <a:endParaRPr lang="zh-CN" altLang="en-US" sz="4400" b="1" kern="0" dirty="0">
              <a:ln w="6350">
                <a:noFill/>
              </a:ln>
              <a:solidFill>
                <a:srgbClr val="FF0000"/>
              </a:solidFill>
              <a:latin typeface="Arial" panose="020B0604020202020204" pitchFamily="34" charset="0"/>
              <a:cs typeface="Arial" panose="020B0604020202020204" pitchFamily="34" charset="0"/>
            </a:endParaRPr>
          </a:p>
        </p:txBody>
      </p:sp>
      <p:cxnSp>
        <p:nvCxnSpPr>
          <p:cNvPr id="4" name="直接连接符 59">
            <a:extLst>
              <a:ext uri="{FF2B5EF4-FFF2-40B4-BE49-F238E27FC236}">
                <a16:creationId xmlns:a16="http://schemas.microsoft.com/office/drawing/2014/main" xmlns=""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xmlns=""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 name="isḻîḓè">
            <a:extLst>
              <a:ext uri="{FF2B5EF4-FFF2-40B4-BE49-F238E27FC236}">
                <a16:creationId xmlns:a16="http://schemas.microsoft.com/office/drawing/2014/main" xmlns="" id="{2D5C3EA8-0EA8-4A1D-AB27-36CB41F4EB17}"/>
              </a:ext>
            </a:extLst>
          </p:cNvPr>
          <p:cNvSpPr/>
          <p:nvPr/>
        </p:nvSpPr>
        <p:spPr bwMode="auto">
          <a:xfrm>
            <a:off x="5480322" y="1273199"/>
            <a:ext cx="6491709" cy="1172434"/>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đúng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thể</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hiện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giọng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đọc,biết</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nghỉ</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hơi</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sau</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mỗi</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đoạn</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isḻîḓè">
            <a:extLst>
              <a:ext uri="{FF2B5EF4-FFF2-40B4-BE49-F238E27FC236}">
                <a16:creationId xmlns:a16="http://schemas.microsoft.com/office/drawing/2014/main" xmlns=""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8" name="isḻîḓè">
            <a:extLst>
              <a:ext uri="{FF2B5EF4-FFF2-40B4-BE49-F238E27FC236}">
                <a16:creationId xmlns:a16="http://schemas.microsoft.com/office/drawing/2014/main" xmlns="" id="{CC18E718-57BD-48E6-81A4-E988EC090412}"/>
              </a:ext>
            </a:extLst>
          </p:cNvPr>
          <p:cNvSpPr/>
          <p:nvPr/>
        </p:nvSpPr>
        <p:spPr bwMode="auto">
          <a:xfrm>
            <a:off x="5308082" y="2804026"/>
            <a:ext cx="6491707" cy="13943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Trả</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lời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các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câu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liên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quan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Nêu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nội</a:t>
            </a:r>
            <a:r>
              <a:rPr lang="en-US" altLang="zh-CN" sz="2800" b="1" dirty="0">
                <a:latin typeface="Arial" panose="020B0604020202020204" pitchFamily="34" charset="0"/>
                <a:ea typeface="Arial-Rounded" panose="020B0500000000000000" pitchFamily="34" charset="0"/>
                <a:cs typeface="Arial" panose="020B0604020202020204" pitchFamily="34" charset="0"/>
              </a:rPr>
              <a:t> dung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học</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isḻîḓè">
            <a:extLst>
              <a:ext uri="{FF2B5EF4-FFF2-40B4-BE49-F238E27FC236}">
                <a16:creationId xmlns:a16="http://schemas.microsoft.com/office/drawing/2014/main" xmlns=""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03</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10" name="isḻîḓè">
            <a:extLst>
              <a:ext uri="{FF2B5EF4-FFF2-40B4-BE49-F238E27FC236}">
                <a16:creationId xmlns:a16="http://schemas.microsoft.com/office/drawing/2014/main" xmlns="" id="{CC18E718-57BD-48E6-81A4-E988EC090412}"/>
              </a:ext>
            </a:extLst>
          </p:cNvPr>
          <p:cNvSpPr/>
          <p:nvPr/>
        </p:nvSpPr>
        <p:spPr bwMode="auto">
          <a:xfrm>
            <a:off x="5387707" y="4611844"/>
            <a:ext cx="6491707" cy="12419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Tìm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từ</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chỉ</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đặc</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điểm</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có</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trong</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smtClean="0">
                <a:latin typeface="Arial" panose="020B0604020202020204" pitchFamily="34" charset="0"/>
                <a:ea typeface="Arial-Rounded" panose="020B0500000000000000" pitchFamily="34" charset="0"/>
                <a:cs typeface="Arial" panose="020B0604020202020204" pitchFamily="34" charset="0"/>
              </a:rPr>
              <a:t>bài</a:t>
            </a:r>
            <a:r>
              <a:rPr lang="en-US" altLang="zh-CN" sz="2800" b="1" dirty="0" smtClean="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387677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 xmlns:a16="http://schemas.microsoft.com/office/drawing/2014/main" id="{5A6B727E-17AD-4D45-857C-F422ED0CF9A3}"/>
              </a:ext>
            </a:extLst>
          </p:cNvPr>
          <p:cNvSpPr/>
          <p:nvPr/>
        </p:nvSpPr>
        <p:spPr>
          <a:xfrm>
            <a:off x="2554724" y="1030626"/>
            <a:ext cx="7082552" cy="3678995"/>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latin typeface="Arial" panose="020B0604020202020204" pitchFamily="34" charset="0"/>
                <a:ea typeface="Arial-Rounded" panose="020B0500000000000000" pitchFamily="34" charset="0"/>
                <a:cs typeface="Arial" panose="020B0604020202020204" pitchFamily="34" charset="0"/>
              </a:rPr>
              <a:t> </a:t>
            </a:r>
          </a:p>
        </p:txBody>
      </p:sp>
      <p:sp>
        <p:nvSpPr>
          <p:cNvPr id="6" name="TextBox 5"/>
          <p:cNvSpPr txBox="1"/>
          <p:nvPr/>
        </p:nvSpPr>
        <p:spPr>
          <a:xfrm>
            <a:off x="2426464" y="4902010"/>
            <a:ext cx="8889992"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 Qua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con </a:t>
            </a:r>
            <a:r>
              <a:rPr lang="en-US" sz="3600" b="1" dirty="0" err="1">
                <a:solidFill>
                  <a:srgbClr val="FF0000"/>
                </a:solidFill>
                <a:latin typeface="Arial" panose="020B0604020202020204" pitchFamily="34" charset="0"/>
                <a:cs typeface="Arial" panose="020B0604020202020204" pitchFamily="34" charset="0"/>
              </a:rPr>
              <a:t>cần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ghi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nhớ</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điều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 xmlns:a16="http://schemas.microsoft.com/office/drawing/2014/main" id="{33FA8044-F91C-49D9-AEA0-8400F863D2B0}"/>
              </a:ext>
            </a:extLst>
          </p:cNvPr>
          <p:cNvSpPr txBox="1">
            <a:spLocks/>
          </p:cNvSpPr>
          <p:nvPr/>
        </p:nvSpPr>
        <p:spPr>
          <a:xfrm>
            <a:off x="3613448" y="1470893"/>
            <a:ext cx="4870152" cy="2937743"/>
          </a:xfrm>
        </p:spPr>
        <p:txBody>
          <a:bodyPr anchor="b"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Bài</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học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giúp</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hiểu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được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điều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a:t>
            </a:r>
          </a:p>
        </p:txBody>
      </p:sp>
      <p:sp>
        <p:nvSpPr>
          <p:cNvPr id="8" name="TextBox 7">
            <a:extLst>
              <a:ext uri="{FF2B5EF4-FFF2-40B4-BE49-F238E27FC236}">
                <a16:creationId xmlns="" xmlns:a16="http://schemas.microsoft.com/office/drawing/2014/main" id="{328E3EA3-E8FD-4E16-9C9E-68852EDD8E30}"/>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540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8778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3293" y="1466000"/>
            <a:ext cx="240963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DẶN DÒ:</a:t>
            </a:r>
          </a:p>
        </p:txBody>
      </p:sp>
      <p:sp>
        <p:nvSpPr>
          <p:cNvPr id="3" name="TextBox 2"/>
          <p:cNvSpPr txBox="1"/>
          <p:nvPr/>
        </p:nvSpPr>
        <p:spPr>
          <a:xfrm>
            <a:off x="1822711" y="2344410"/>
            <a:ext cx="8280596" cy="2862322"/>
          </a:xfrm>
          <a:prstGeom prst="rect">
            <a:avLst/>
          </a:prstGeom>
          <a:noFill/>
        </p:spPr>
        <p:txBody>
          <a:bodyPr wrap="square" rtlCol="0">
            <a:spAutoFit/>
          </a:bodyPr>
          <a:lstStyle/>
          <a:p>
            <a:pPr lvl="0">
              <a:lnSpc>
                <a:spcPct val="150000"/>
              </a:lnSpc>
            </a:pPr>
            <a:r>
              <a:rPr lang="vi-VN"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Ôn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tập</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các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kiến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thức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đã</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học</a:t>
            </a:r>
            <a:endParaRPr lang="en-US" sz="4000" b="1" dirty="0">
              <a:solidFill>
                <a:srgbClr val="0000CC"/>
              </a:solidFill>
              <a:latin typeface="Arial" panose="020B0604020202020204" pitchFamily="34" charset="0"/>
              <a:cs typeface="Arial" panose="020B0604020202020204" pitchFamily="34" charset="0"/>
            </a:endParaRPr>
          </a:p>
          <a:p>
            <a:pPr lvl="0">
              <a:lnSpc>
                <a:spcPct val="150000"/>
              </a:lnSpc>
            </a:pP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Chuẩn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bị</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bài</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sau</a:t>
            </a:r>
            <a:r>
              <a:rPr lang="en-US" sz="4000" b="1" dirty="0">
                <a:solidFill>
                  <a:srgbClr val="0000CC"/>
                </a:solidFill>
                <a:latin typeface="Arial" panose="020B0604020202020204" pitchFamily="34" charset="0"/>
                <a:cs typeface="Arial" panose="020B0604020202020204" pitchFamily="34" charset="0"/>
              </a:rPr>
              <a:t>:</a:t>
            </a:r>
          </a:p>
          <a:p>
            <a:pPr lvl="0" algn="ctr">
              <a:lnSpc>
                <a:spcPct val="150000"/>
              </a:lnSpc>
            </a:pP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Tiết</a:t>
            </a:r>
            <a:r>
              <a:rPr lang="en-US" sz="4000" b="1" dirty="0">
                <a:solidFill>
                  <a:srgbClr val="FF0000"/>
                </a:solidFill>
                <a:latin typeface="Arial" panose="020B0604020202020204" pitchFamily="34" charset="0"/>
                <a:cs typeface="Arial" panose="020B0604020202020204" pitchFamily="34" charset="0"/>
              </a:rPr>
              <a:t> 3.</a:t>
            </a:r>
          </a:p>
        </p:txBody>
      </p:sp>
      <p:sp>
        <p:nvSpPr>
          <p:cNvPr id="4" name="TextBox 3">
            <a:extLst>
              <a:ext uri="{FF2B5EF4-FFF2-40B4-BE49-F238E27FC236}">
                <a16:creationId xmlns="" xmlns:a16="http://schemas.microsoft.com/office/drawing/2014/main" id="{38C7DDCA-9DCA-4EEA-A96D-23DCE8F22351}"/>
              </a:ext>
            </a:extLst>
          </p:cNvPr>
          <p:cNvSpPr txBox="1"/>
          <p:nvPr/>
        </p:nvSpPr>
        <p:spPr>
          <a:xfrm>
            <a:off x="9230264" y="6136686"/>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71601" y="1740996"/>
            <a:ext cx="2156798"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21468"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419851"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05421" y="4360111"/>
            <a:ext cx="4889157"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Buổi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em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392017" y="1615883"/>
            <a:ext cx="2017565" cy="667173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89205" y="6011331"/>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Mọc</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ra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những</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mầm</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non</a:t>
            </a:r>
          </a:p>
        </p:txBody>
      </p:sp>
      <p:sp>
        <p:nvSpPr>
          <p:cNvPr id="15" name="AutoShape 51"/>
          <p:cNvSpPr>
            <a:spLocks noChangeArrowheads="1"/>
          </p:cNvSpPr>
          <p:nvPr/>
        </p:nvSpPr>
        <p:spPr bwMode="auto">
          <a:xfrm>
            <a:off x="6673855" y="6028264"/>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B.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Lá</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cây</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héo</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khô</a:t>
            </a:r>
            <a:endParaRPr kumimoji="0" lang="en-US" altLang="en-US" b="1"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4" name="TextBox 3"/>
          <p:cNvSpPr txBox="1"/>
          <p:nvPr/>
        </p:nvSpPr>
        <p:spPr>
          <a:xfrm>
            <a:off x="3790953" y="4546598"/>
            <a:ext cx="5622052"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Đâm</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chồi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12980" y="1646912"/>
            <a:ext cx="207404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88667" y="6028265"/>
            <a:ext cx="3352799"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675466" y="6008458"/>
            <a:ext cx="3798585"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12390" y="4017070"/>
            <a:ext cx="5159039" cy="1651671"/>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Bốn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tượng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A. Chui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3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803658" y="4069970"/>
            <a:ext cx="5705398"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Đơm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5490" y="1560890"/>
            <a:ext cx="2009019"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32669"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741585"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773295" y="4002448"/>
            <a:ext cx="526555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nhắc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đến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thiếu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thích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nhất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1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3036</Words>
  <Application>Microsoft Office PowerPoint</Application>
  <PresentationFormat>Widescreen</PresentationFormat>
  <Paragraphs>272</Paragraphs>
  <Slides>46</Slides>
  <Notes>29</Notes>
  <HiddenSlides>0</HiddenSlides>
  <MMClips>7</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46</vt:i4>
      </vt:variant>
    </vt:vector>
  </HeadingPairs>
  <TitlesOfParts>
    <vt:vector size="67" baseType="lpstr">
      <vt:lpstr>微软雅黑</vt:lpstr>
      <vt:lpstr>宋体</vt:lpstr>
      <vt:lpstr>宋体</vt:lpstr>
      <vt:lpstr>Arial</vt:lpstr>
      <vt:lpstr>Arial-Rounded</vt:lpstr>
      <vt:lpstr>Calibri</vt:lpstr>
      <vt:lpstr>Calibri Light</vt:lpstr>
      <vt:lpstr>Kalam</vt:lpstr>
      <vt:lpstr>Montserrat</vt:lpstr>
      <vt:lpstr>Times New Roman</vt:lpstr>
      <vt:lpstr>Wingdings</vt:lpstr>
      <vt:lpstr>仓耳玄三M W05</vt:lpstr>
      <vt:lpstr>汉仪跳跳体简</vt:lpstr>
      <vt:lpstr>等线</vt:lpstr>
      <vt:lpstr>等线 Light</vt:lpstr>
      <vt:lpstr>1_Office Theme</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My PC</cp:lastModifiedBy>
  <cp:revision>92</cp:revision>
  <dcterms:created xsi:type="dcterms:W3CDTF">2021-07-31T09:46:09Z</dcterms:created>
  <dcterms:modified xsi:type="dcterms:W3CDTF">2023-01-08T14:04:45Z</dcterms:modified>
</cp:coreProperties>
</file>