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5"/>
  </p:notesMasterIdLst>
  <p:sldIdLst>
    <p:sldId id="256" r:id="rId4"/>
    <p:sldId id="268" r:id="rId5"/>
    <p:sldId id="272" r:id="rId6"/>
    <p:sldId id="257" r:id="rId7"/>
    <p:sldId id="271" r:id="rId8"/>
    <p:sldId id="273" r:id="rId9"/>
    <p:sldId id="260" r:id="rId10"/>
    <p:sldId id="277" r:id="rId11"/>
    <p:sldId id="276" r:id="rId12"/>
    <p:sldId id="266" r:id="rId13"/>
    <p:sldId id="267" r:id="rId14"/>
  </p:sldIdLst>
  <p:sldSz cx="15636875" cy="9236075"/>
  <p:notesSz cx="6858000" cy="9144000"/>
  <p:defaultTextStyle>
    <a:defPPr>
      <a:defRPr lang="en-US"/>
    </a:defPPr>
    <a:lvl1pPr marL="0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9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3300"/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966" y="36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10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17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63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714" indent="0" algn="ctr">
              <a:buNone/>
              <a:defRPr sz="2600"/>
            </a:lvl2pPr>
            <a:lvl3pPr marL="1193431" indent="0" algn="ctr">
              <a:buNone/>
              <a:defRPr sz="2400"/>
            </a:lvl3pPr>
            <a:lvl4pPr marL="1790147" indent="0" algn="ctr">
              <a:buNone/>
              <a:defRPr sz="2100"/>
            </a:lvl4pPr>
            <a:lvl5pPr marL="2386861" indent="0" algn="ctr">
              <a:buNone/>
              <a:defRPr sz="2100"/>
            </a:lvl5pPr>
            <a:lvl6pPr marL="2983578" indent="0" algn="ctr">
              <a:buNone/>
              <a:defRPr sz="2100"/>
            </a:lvl6pPr>
            <a:lvl7pPr marL="3580293" indent="0" algn="ctr">
              <a:buNone/>
              <a:defRPr sz="2100"/>
            </a:lvl7pPr>
            <a:lvl8pPr marL="4177009" indent="0" algn="ctr">
              <a:buNone/>
              <a:defRPr sz="2100"/>
            </a:lvl8pPr>
            <a:lvl9pPr marL="477372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4"/>
            <a:ext cx="3090438" cy="2249627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817" indent="0" algn="ctr">
              <a:buNone/>
              <a:defRPr sz="2600"/>
            </a:lvl2pPr>
            <a:lvl3pPr marL="1193636" indent="0" algn="ctr">
              <a:buNone/>
              <a:defRPr sz="2400"/>
            </a:lvl3pPr>
            <a:lvl4pPr marL="1790454" indent="0" algn="ctr">
              <a:buNone/>
              <a:defRPr sz="2100"/>
            </a:lvl4pPr>
            <a:lvl5pPr marL="2387271" indent="0" algn="ctr">
              <a:buNone/>
              <a:defRPr sz="2100"/>
            </a:lvl5pPr>
            <a:lvl6pPr marL="2984090" indent="0" algn="ctr">
              <a:buNone/>
              <a:defRPr sz="2100"/>
            </a:lvl6pPr>
            <a:lvl7pPr marL="3580908" indent="0" algn="ctr">
              <a:buNone/>
              <a:defRPr sz="2100"/>
            </a:lvl7pPr>
            <a:lvl8pPr marL="4177725" indent="0" algn="ctr">
              <a:buNone/>
              <a:defRPr sz="2100"/>
            </a:lvl8pPr>
            <a:lvl9pPr marL="4774544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1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81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6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4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2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0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9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3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48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4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2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817" indent="0">
              <a:buNone/>
              <a:defRPr sz="3700"/>
            </a:lvl2pPr>
            <a:lvl3pPr marL="1193636" indent="0">
              <a:buNone/>
              <a:defRPr sz="3100"/>
            </a:lvl3pPr>
            <a:lvl4pPr marL="1790454" indent="0">
              <a:buNone/>
              <a:defRPr sz="2600"/>
            </a:lvl4pPr>
            <a:lvl5pPr marL="2387271" indent="0">
              <a:buNone/>
              <a:defRPr sz="2600"/>
            </a:lvl5pPr>
            <a:lvl6pPr marL="2984090" indent="0">
              <a:buNone/>
              <a:defRPr sz="2600"/>
            </a:lvl6pPr>
            <a:lvl7pPr marL="3580908" indent="0">
              <a:buNone/>
              <a:defRPr sz="2600"/>
            </a:lvl7pPr>
            <a:lvl8pPr marL="4177725" indent="0">
              <a:buNone/>
              <a:defRPr sz="2600"/>
            </a:lvl8pPr>
            <a:lvl9pPr marL="4774544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2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18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27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920" indent="0" algn="ctr">
              <a:buNone/>
              <a:defRPr sz="2600"/>
            </a:lvl2pPr>
            <a:lvl3pPr marL="1193841" indent="0" algn="ctr">
              <a:buNone/>
              <a:defRPr sz="2400"/>
            </a:lvl3pPr>
            <a:lvl4pPr marL="1790761" indent="0" algn="ctr">
              <a:buNone/>
              <a:defRPr sz="2100"/>
            </a:lvl4pPr>
            <a:lvl5pPr marL="2387681" indent="0" algn="ctr">
              <a:buNone/>
              <a:defRPr sz="2100"/>
            </a:lvl5pPr>
            <a:lvl6pPr marL="2984602" indent="0" algn="ctr">
              <a:buNone/>
              <a:defRPr sz="2100"/>
            </a:lvl6pPr>
            <a:lvl7pPr marL="3581522" indent="0" algn="ctr">
              <a:buNone/>
              <a:defRPr sz="2100"/>
            </a:lvl7pPr>
            <a:lvl8pPr marL="4178442" indent="0" algn="ctr">
              <a:buNone/>
              <a:defRPr sz="2100"/>
            </a:lvl8pPr>
            <a:lvl9pPr marL="4775363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068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2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1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1" y="6180902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92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84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7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6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6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152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84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53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18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75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491736"/>
            <a:ext cx="13486805" cy="17852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3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3" y="3373733"/>
            <a:ext cx="6615130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8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8" y="3373733"/>
            <a:ext cx="6647709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75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3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71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4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1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8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5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2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90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10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920" indent="0">
              <a:buNone/>
              <a:defRPr sz="3700"/>
            </a:lvl2pPr>
            <a:lvl3pPr marL="1193841" indent="0">
              <a:buNone/>
              <a:defRPr sz="3100"/>
            </a:lvl3pPr>
            <a:lvl4pPr marL="1790761" indent="0">
              <a:buNone/>
              <a:defRPr sz="2600"/>
            </a:lvl4pPr>
            <a:lvl5pPr marL="2387681" indent="0">
              <a:buNone/>
              <a:defRPr sz="2600"/>
            </a:lvl5pPr>
            <a:lvl6pPr marL="2984602" indent="0">
              <a:buNone/>
              <a:defRPr sz="2600"/>
            </a:lvl6pPr>
            <a:lvl7pPr marL="3581522" indent="0">
              <a:buNone/>
              <a:defRPr sz="2600"/>
            </a:lvl7pPr>
            <a:lvl8pPr marL="4178442" indent="0">
              <a:buNone/>
              <a:defRPr sz="2600"/>
            </a:lvl8pPr>
            <a:lvl9pPr marL="4775363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37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39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39" y="491735"/>
            <a:ext cx="3371701" cy="78271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792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3"/>
            <a:ext cx="3090438" cy="2249627"/>
          </a:xfrm>
          <a:prstGeom prst="rect">
            <a:avLst/>
          </a:prstGeom>
        </p:spPr>
        <p:txBody>
          <a:bodyPr spcFirstLastPara="1" wrap="square" lIns="119364" tIns="119364" rIns="119364" bIns="11936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1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714" indent="0">
              <a:buNone/>
              <a:defRPr sz="3700"/>
            </a:lvl2pPr>
            <a:lvl3pPr marL="1193431" indent="0">
              <a:buNone/>
              <a:defRPr sz="3100"/>
            </a:lvl3pPr>
            <a:lvl4pPr marL="1790147" indent="0">
              <a:buNone/>
              <a:defRPr sz="2600"/>
            </a:lvl4pPr>
            <a:lvl5pPr marL="2386861" indent="0">
              <a:buNone/>
              <a:defRPr sz="2600"/>
            </a:lvl5pPr>
            <a:lvl6pPr marL="2983578" indent="0">
              <a:buNone/>
              <a:defRPr sz="2600"/>
            </a:lvl6pPr>
            <a:lvl7pPr marL="3580293" indent="0">
              <a:buNone/>
              <a:defRPr sz="2600"/>
            </a:lvl7pPr>
            <a:lvl8pPr marL="4177009" indent="0">
              <a:buNone/>
              <a:defRPr sz="2600"/>
            </a:lvl8pPr>
            <a:lvl9pPr marL="477372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43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358" indent="-298358" algn="l" defTabSz="119343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07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789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04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221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936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650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367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08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714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43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147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86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578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293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09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725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636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09" indent="-298409" algn="l" defTabSz="1193636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22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04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862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681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499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31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3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953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817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6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45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271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09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908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725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4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84" tIns="59692" rIns="119384" bIns="5969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84" tIns="59692" rIns="119384" bIns="59692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841"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4"/>
            <a:ext cx="5277445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119384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60" indent="-298460" algn="l" defTabSz="119384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80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30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922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614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306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98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90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3823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2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84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6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68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60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152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844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6.wdp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2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518169" y="792930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2165546" y="876559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42" tIns="59671" rIns="119342" bIns="59671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498125" y="1168476"/>
            <a:ext cx="1922256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63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22</a:t>
            </a:r>
            <a:endParaRPr lang="zh-CN" altLang="en-US" sz="63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973400" y="1633794"/>
            <a:ext cx="8429782" cy="121311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b="1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 </a:t>
            </a:r>
            <a:r>
              <a:rPr lang="en-US" altLang="zh-CN" sz="7100" b="1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tập (tiết 4)</a:t>
            </a:r>
            <a:endParaRPr lang="zh-CN" altLang="en-US" sz="7100" b="1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65546" y="4114099"/>
            <a:ext cx="12984929" cy="1967167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6000" b="1" smtClean="0">
                <a:solidFill>
                  <a:srgbClr val="0099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Từ ngữ chỉ sự vật, đặc điểm; </a:t>
            </a:r>
          </a:p>
          <a:p>
            <a:pPr algn="ctr"/>
            <a:r>
              <a:rPr lang="en-US" altLang="zh-CN" sz="6000" b="1" smtClean="0">
                <a:solidFill>
                  <a:srgbClr val="0099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Câu nêu đặc điểm.</a:t>
            </a:r>
            <a:endParaRPr lang="zh-CN" altLang="en-US" sz="6000" b="1" dirty="0">
              <a:solidFill>
                <a:srgbClr val="0099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50"/>
            <a:ext cx="15636875" cy="1006052"/>
          </a:xfrm>
          <a:prstGeom prst="rect">
            <a:avLst/>
          </a:prstGeom>
        </p:spPr>
      </p:pic>
      <p:pic>
        <p:nvPicPr>
          <p:cNvPr id="17" name="图片 37895" descr="1-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8175" y="5043593"/>
            <a:ext cx="4764360" cy="4446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38916" descr="1-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614" y="5224650"/>
            <a:ext cx="2502720" cy="418630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9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69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200363" y="1530996"/>
            <a:ext cx="8840783" cy="920727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 HƯỚNG TIẾP THEO</a:t>
            </a:r>
            <a:endParaRPr lang="en-US" sz="5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287998" y="3790644"/>
            <a:ext cx="11598561" cy="3028996"/>
          </a:xfrm>
          <a:prstGeom prst="rect">
            <a:avLst/>
          </a:prstGeom>
          <a:noFill/>
        </p:spPr>
        <p:txBody>
          <a:bodyPr wrap="square" lIns="119342" tIns="59671" rIns="119342" bIns="59671">
            <a:spAutoFit/>
          </a:bodyPr>
          <a:lstStyle/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thêm các từ 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 chỉ 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 cảm bạn bè, đặt câu nêu hoạt động.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 trước bài 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 viết đoạn –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100</a:t>
            </a:r>
            <a:endParaRPr lang="en-US" sz="4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6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" y="6567713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60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60037" y="3803911"/>
            <a:ext cx="9789907" cy="193972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3333" y="687212"/>
            <a:ext cx="8128000" cy="110924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5700" b="1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2462326"/>
            <a:ext cx="11307974" cy="1054470"/>
            <a:chOff x="2262744" y="1494923"/>
            <a:chExt cx="8016240" cy="6651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3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680409" y="2245087"/>
            <a:ext cx="9222204" cy="1351614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triển vốn từ về tên các đồ chơi; đặt được </a:t>
            </a:r>
            <a:r>
              <a:rPr lang="vi-VN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đặc điểm</a:t>
            </a:r>
            <a:r>
              <a:rPr lang="vi-VN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707104" y="6342382"/>
            <a:ext cx="11307974" cy="1054470"/>
            <a:chOff x="2262744" y="1494923"/>
            <a:chExt cx="8016240" cy="665162"/>
          </a:xfrm>
        </p:grpSpPr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2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3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7"/>
          <p:cNvGrpSpPr>
            <a:grpSpLocks/>
          </p:cNvGrpSpPr>
          <p:nvPr/>
        </p:nvGrpSpPr>
        <p:grpSpPr bwMode="auto">
          <a:xfrm>
            <a:off x="3667959" y="4451789"/>
            <a:ext cx="1074902" cy="1054470"/>
            <a:chOff x="3174" y="2656"/>
            <a:chExt cx="1549" cy="1351"/>
          </a:xfrm>
        </p:grpSpPr>
        <p:sp>
          <p:nvSpPr>
            <p:cNvPr id="39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680408" y="4051983"/>
            <a:ext cx="107590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triển năng lực sử dụng ngôn ngữ trong việc giới thiệu về một đồ chơi yêu thích, quen thuộc.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0408" y="6151603"/>
            <a:ext cx="103346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niềm vui khi được chơi các trò chơi, đồ chơi phù hợp với lứa tuổi.</a:t>
            </a: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3033460" y="586062"/>
            <a:ext cx="3280227" cy="4384057"/>
          </a:xfrm>
          <a:prstGeom prst="rect">
            <a:avLst/>
          </a:prstGeom>
        </p:spPr>
      </p:pic>
      <p:pic>
        <p:nvPicPr>
          <p:cNvPr id="16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11759288" y="1866063"/>
            <a:ext cx="1970246" cy="22116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28581" y="1515743"/>
            <a:ext cx="6640245" cy="1443969"/>
          </a:xfrm>
          <a:prstGeom prst="rect">
            <a:avLst/>
          </a:prstGeom>
          <a:noFill/>
        </p:spPr>
        <p:txBody>
          <a:bodyPr wrap="none" lIns="119363" tIns="59682" rIns="119363" bIns="59682" rtlCol="0">
            <a:spAutoFit/>
          </a:bodyPr>
          <a:lstStyle/>
          <a:p>
            <a:pPr defTabSz="1193636"/>
            <a:r>
              <a:rPr lang="en-US" sz="8600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13047346" y="393254"/>
            <a:ext cx="3329712" cy="7051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13432266" y="838716"/>
            <a:ext cx="2701860" cy="705174"/>
          </a:xfrm>
          <a:prstGeom prst="rect">
            <a:avLst/>
          </a:prstGeom>
        </p:spPr>
      </p:pic>
      <p:pic>
        <p:nvPicPr>
          <p:cNvPr id="22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02782" y="667637"/>
            <a:ext cx="2234249" cy="8357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722" b="90000" l="50627" r="100000">
                        <a14:backgroundMark x1="96579" y1="70556" x2="92702" y2="8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709"/>
          <a:stretch/>
        </p:blipFill>
        <p:spPr>
          <a:xfrm>
            <a:off x="12825667" y="5189156"/>
            <a:ext cx="2811208" cy="47469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" y="3368447"/>
            <a:ext cx="2778335" cy="58676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3" b="9418"/>
          <a:stretch/>
        </p:blipFill>
        <p:spPr>
          <a:xfrm>
            <a:off x="4497790" y="3513738"/>
            <a:ext cx="7679704" cy="572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4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70249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5" y="844565"/>
            <a:ext cx="813301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9789" y="823326"/>
            <a:ext cx="12924639" cy="788128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Tìm từ ngữ gọi tên các trò chơi trong bức tranh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dưới đây.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6266022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6266022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295" y="96203"/>
            <a:ext cx="2033252" cy="2214610"/>
          </a:xfrm>
          <a:prstGeom prst="rect">
            <a:avLst/>
          </a:prstGeom>
        </p:spPr>
      </p:pic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79666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79666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79666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79666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79666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259082" y="7696724"/>
            <a:ext cx="3322972" cy="946381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dây </a:t>
            </a: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 nhảy.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61" t="35395" r="22361" b="33413"/>
          <a:stretch/>
        </p:blipFill>
        <p:spPr bwMode="auto">
          <a:xfrm>
            <a:off x="2818802" y="1611454"/>
            <a:ext cx="10199386" cy="497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162806" y="1886718"/>
            <a:ext cx="622568" cy="58462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114379" y="4795356"/>
            <a:ext cx="622568" cy="58462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2143955" y="1937495"/>
            <a:ext cx="622568" cy="58462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757847" y="1938763"/>
            <a:ext cx="622568" cy="58462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0362836" y="1824269"/>
            <a:ext cx="622568" cy="58462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664172" y="1839263"/>
            <a:ext cx="622568" cy="584623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0809038" y="3125850"/>
            <a:ext cx="622568" cy="584623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2296259" y="3139574"/>
            <a:ext cx="622568" cy="584623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239396" y="3170643"/>
            <a:ext cx="622568" cy="584623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0497754" y="5233687"/>
            <a:ext cx="622568" cy="58462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596808" y="1504320"/>
            <a:ext cx="20125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135801" y="1504320"/>
            <a:ext cx="35652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19696" y="6777135"/>
            <a:ext cx="3640887" cy="946381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Thú </a:t>
            </a: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nhồi </a:t>
            </a:r>
            <a:r>
              <a:rPr lang="en-US" sz="37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bông,</a:t>
            </a:r>
            <a:endParaRPr lang="en-US" sz="37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61897" y="6777135"/>
            <a:ext cx="2463282" cy="840839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 </a:t>
            </a:r>
            <a:r>
              <a:rPr lang="en-US" sz="37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bay,</a:t>
            </a:r>
            <a:endParaRPr lang="en-US" sz="37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26493" y="6777135"/>
            <a:ext cx="5207075" cy="946381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rô – bốt (người máy),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667837" y="6777135"/>
            <a:ext cx="2463282" cy="840839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</a:t>
            </a:r>
            <a:r>
              <a:rPr lang="en-US" sz="37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uả bóng,</a:t>
            </a:r>
            <a:endParaRPr lang="en-US" sz="37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4544" y="7696724"/>
            <a:ext cx="2082264" cy="840839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lang="en-US" sz="37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úp bê,</a:t>
            </a:r>
            <a:endParaRPr lang="en-US" sz="37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74704" y="7696724"/>
            <a:ext cx="2769878" cy="840839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lang="en-US" sz="37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iêu nhân,</a:t>
            </a:r>
            <a:endParaRPr lang="en-US" sz="37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22478" y="7696724"/>
            <a:ext cx="3124867" cy="946381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cờ cá ngựa,</a:t>
            </a:r>
            <a:endParaRPr lang="en-US" sz="37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25242" y="7696724"/>
            <a:ext cx="1855943" cy="946381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37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ê – gô,</a:t>
            </a:r>
            <a:endParaRPr lang="en-US" sz="37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357630" y="6831592"/>
            <a:ext cx="1470583" cy="840839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 tô,</a:t>
            </a:r>
            <a:endParaRPr lang="en-US" sz="37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  <p:bldP spid="107" grpId="0"/>
      <p:bldP spid="30" grpId="0"/>
      <p:bldP spid="31" grpId="0"/>
      <p:bldP spid="33" grpId="0"/>
      <p:bldP spid="34" grpId="0"/>
      <p:bldP spid="35" grpId="0"/>
      <p:bldP spid="36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8">
            <a:extLst>
              <a:ext uri="{FF2B5EF4-FFF2-40B4-BE49-F238E27FC236}">
                <a16:creationId xmlns:a16="http://schemas.microsoft.com/office/drawing/2014/main" id="{5F6D462F-AAF5-4684-8BBA-C99289825663}"/>
              </a:ext>
            </a:extLst>
          </p:cNvPr>
          <p:cNvGrpSpPr/>
          <p:nvPr/>
        </p:nvGrpSpPr>
        <p:grpSpPr>
          <a:xfrm>
            <a:off x="2455333" y="1799216"/>
            <a:ext cx="12395200" cy="4917791"/>
            <a:chOff x="4511579" y="1335957"/>
            <a:chExt cx="2427614" cy="3221974"/>
          </a:xfrm>
        </p:grpSpPr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4511579" y="1703278"/>
              <a:ext cx="2353281" cy="2695528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286" y="4004139"/>
              <a:ext cx="264907" cy="553792"/>
            </a:xfrm>
            <a:prstGeom prst="rect">
              <a:avLst/>
            </a:prstGeom>
          </p:spPr>
        </p:pic>
        <p:pic>
          <p:nvPicPr>
            <p:cNvPr id="36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404" y="1335957"/>
              <a:ext cx="351416" cy="734641"/>
            </a:xfrm>
            <a:prstGeom prst="rect">
              <a:avLst/>
            </a:prstGeom>
          </p:spPr>
        </p:pic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2153646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 xếp từ ngữ thành câu và viết câu vào vở.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5" y="5924137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835580" y="3006476"/>
            <a:ext cx="11825184" cy="3028996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mềm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mại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sặc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sỡ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búp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4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0177" y="1332790"/>
            <a:ext cx="52199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011091" y="1358506"/>
            <a:ext cx="29465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3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8">
            <a:extLst>
              <a:ext uri="{FF2B5EF4-FFF2-40B4-BE49-F238E27FC236}">
                <a16:creationId xmlns:a16="http://schemas.microsoft.com/office/drawing/2014/main" id="{5F6D462F-AAF5-4684-8BBA-C99289825663}"/>
              </a:ext>
            </a:extLst>
          </p:cNvPr>
          <p:cNvGrpSpPr/>
          <p:nvPr/>
        </p:nvGrpSpPr>
        <p:grpSpPr>
          <a:xfrm>
            <a:off x="104774" y="1799215"/>
            <a:ext cx="13574525" cy="4369238"/>
            <a:chOff x="4547404" y="1335956"/>
            <a:chExt cx="2427062" cy="3244262"/>
          </a:xfrm>
        </p:grpSpPr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4670387" y="1703278"/>
              <a:ext cx="2194473" cy="2695530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559" y="4026426"/>
              <a:ext cx="264907" cy="553792"/>
            </a:xfrm>
            <a:prstGeom prst="rect">
              <a:avLst/>
            </a:prstGeom>
          </p:spPr>
        </p:pic>
        <p:pic>
          <p:nvPicPr>
            <p:cNvPr id="36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404" y="1335956"/>
              <a:ext cx="292304" cy="611067"/>
            </a:xfrm>
            <a:prstGeom prst="rect">
              <a:avLst/>
            </a:prstGeom>
          </p:spPr>
        </p:pic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0956811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 xếp từ ngữ thành câu và viết câu vào vở.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5" y="5924137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124162" y="2643250"/>
            <a:ext cx="11942112" cy="970227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hú 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 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 rất mềm mại.</a:t>
            </a:r>
            <a:endParaRPr lang="en-US" sz="4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88" y="6296080"/>
            <a:ext cx="2408931" cy="2462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24162" y="3697397"/>
            <a:ext cx="11942112" cy="970227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Đồ chơi lê – gô có nhiều màu sắc sặc sỡ.</a:t>
            </a:r>
            <a:endParaRPr lang="en-US" sz="4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24162" y="4751544"/>
            <a:ext cx="11942112" cy="970227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Bạn búp bê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 xắn và dễ thương.</a:t>
            </a:r>
            <a:endParaRPr lang="en-US" sz="4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-181448" y="1332790"/>
            <a:ext cx="52199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439466" y="1358506"/>
            <a:ext cx="29465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983733" y="6261471"/>
            <a:ext cx="7856405" cy="1228440"/>
          </a:xfrm>
          <a:prstGeom prst="rect">
            <a:avLst/>
          </a:prstGeom>
          <a:solidFill>
            <a:srgbClr val="FFC000"/>
          </a:solidFill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câu vừa xếp được là câu nêu đặc điểm.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073963" y="3326860"/>
            <a:ext cx="541221" cy="194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615184" y="2947453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2513298" y="4364827"/>
            <a:ext cx="541221" cy="194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054519" y="3985420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 sắc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0901568" y="5426438"/>
            <a:ext cx="541221" cy="194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442789" y="5047031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dạng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9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0" grpId="0"/>
      <p:bldP spid="21" grpId="0"/>
      <p:bldP spid="25" grpId="0" animBg="1"/>
      <p:bldP spid="5" grpId="0"/>
      <p:bldP spid="27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597851" y="70514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24023" y="628183"/>
            <a:ext cx="13670796" cy="951442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621" y="-152101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371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72" r="17674" b="10926"/>
          <a:stretch/>
        </p:blipFill>
        <p:spPr>
          <a:xfrm>
            <a:off x="137041" y="2741349"/>
            <a:ext cx="2973964" cy="623465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213842" y="1749397"/>
            <a:ext cx="11474634" cy="4967988"/>
            <a:chOff x="3213842" y="1749397"/>
            <a:chExt cx="11474634" cy="5296014"/>
          </a:xfrm>
        </p:grpSpPr>
        <p:sp>
          <p:nvSpPr>
            <p:cNvPr id="22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3710435" y="1918217"/>
              <a:ext cx="10770962" cy="5019876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6311" y="5303976"/>
              <a:ext cx="1241971" cy="745824"/>
            </a:xfrm>
            <a:prstGeom prst="rect">
              <a:avLst/>
            </a:prstGeom>
          </p:spPr>
        </p:pic>
        <p:pic>
          <p:nvPicPr>
            <p:cNvPr id="25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842" y="1799215"/>
              <a:ext cx="1370417" cy="82296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4284442" y="1749397"/>
              <a:ext cx="10404034" cy="5296014"/>
            </a:xfrm>
            <a:prstGeom prst="rect">
              <a:avLst/>
            </a:prstGeom>
            <a:noFill/>
          </p:spPr>
          <p:txBody>
            <a:bodyPr wrap="square" lIns="119342" tIns="59671" rIns="119342" bIns="59671" rtlCol="0">
              <a:spAutoFit/>
            </a:bodyPr>
            <a:lstStyle/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4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Đồ chơi đó làm bằng gì?</a:t>
              </a:r>
              <a:endPara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4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Đồ chơi có màu sắc, (hình dạng, trang trí, …) như thế nào?</a:t>
              </a:r>
              <a:endPara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4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Nhận xét của em về đặc điểm của đồ chơi.</a:t>
              </a:r>
              <a:endPara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597851" y="70514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24023" y="628183"/>
            <a:ext cx="13670796" cy="951442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621" y="-152101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371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72" r="17674" b="10926"/>
          <a:stretch/>
        </p:blipFill>
        <p:spPr>
          <a:xfrm>
            <a:off x="137041" y="2741349"/>
            <a:ext cx="2973964" cy="623465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624023" y="1239746"/>
            <a:ext cx="11310418" cy="1275680"/>
            <a:chOff x="3772226" y="5415867"/>
            <a:chExt cx="9142096" cy="1275680"/>
          </a:xfrm>
        </p:grpSpPr>
        <p:sp>
          <p:nvSpPr>
            <p:cNvPr id="2" name="TextBox 1"/>
            <p:cNvSpPr txBox="1"/>
            <p:nvPr/>
          </p:nvSpPr>
          <p:spPr>
            <a:xfrm>
              <a:off x="3858724" y="5761335"/>
              <a:ext cx="9055598" cy="584743"/>
            </a:xfrm>
            <a:prstGeom prst="rect">
              <a:avLst/>
            </a:prstGeom>
            <a:noFill/>
          </p:spPr>
          <p:txBody>
            <a:bodyPr wrap="none" lIns="91409" tIns="45704" rIns="91409" bIns="45704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M: C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hú gấu đồ chơi được làm bằng bông rất mềm mại.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3772226" y="5415867"/>
              <a:ext cx="8810583" cy="1275680"/>
            </a:xfrm>
            <a:prstGeom prst="roundRect">
              <a:avLst>
                <a:gd name="adj" fmla="val 7742"/>
              </a:avLst>
            </a:prstGeom>
            <a:noFill/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82806" y="2938940"/>
            <a:ext cx="11267555" cy="4165344"/>
            <a:chOff x="3213842" y="1799215"/>
            <a:chExt cx="11267555" cy="5138878"/>
          </a:xfrm>
        </p:grpSpPr>
        <p:sp>
          <p:nvSpPr>
            <p:cNvPr id="22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3710435" y="1918217"/>
              <a:ext cx="10770962" cy="5019876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6311" y="5303976"/>
              <a:ext cx="1241971" cy="745824"/>
            </a:xfrm>
            <a:prstGeom prst="rect">
              <a:avLst/>
            </a:prstGeom>
          </p:spPr>
        </p:pic>
        <p:pic>
          <p:nvPicPr>
            <p:cNvPr id="25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842" y="1799215"/>
              <a:ext cx="1370417" cy="82296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655591" y="2056183"/>
              <a:ext cx="8410720" cy="4249549"/>
            </a:xfrm>
            <a:prstGeom prst="rect">
              <a:avLst/>
            </a:prstGeom>
            <a:noFill/>
          </p:spPr>
          <p:txBody>
            <a:bodyPr wrap="square" lIns="119342" tIns="59671" rIns="119342" bIns="59671" rtlCol="0">
              <a:spAutoFit/>
            </a:bodyPr>
            <a:lstStyle/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vi-VN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 dây nhảy dây rất </a:t>
              </a:r>
              <a:r>
                <a:rPr lang="vi-VN" sz="36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dài. </a:t>
              </a:r>
            </a:p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vi-VN" sz="36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 </a:t>
              </a:r>
              <a:r>
                <a:rPr lang="vi-VN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búp bê thật ngộ </a:t>
              </a:r>
              <a:r>
                <a:rPr lang="vi-VN" sz="36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nghĩnh</a:t>
              </a:r>
              <a:r>
                <a:rPr lang="vi-VN" sz="3600" b="1" dirty="0" smtClean="0">
                  <a:solidFill>
                    <a:srgbClr val="0070C0"/>
                  </a:solidFill>
                </a:rPr>
                <a:t>. </a:t>
              </a:r>
            </a:p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36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 diều dán giấy mỏng, màu sắc sặc sỡ.</a:t>
              </a:r>
              <a:endPara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17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3333" y="687212"/>
            <a:ext cx="8128000" cy="110924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5700" b="1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2462326"/>
            <a:ext cx="11307974" cy="1054470"/>
            <a:chOff x="2262744" y="1494923"/>
            <a:chExt cx="8016240" cy="6651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3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680409" y="2245087"/>
            <a:ext cx="9222204" cy="1351614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triển vốn từ về tên các đồ chơi; đặt được </a:t>
            </a:r>
            <a:r>
              <a:rPr lang="vi-VN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đặc điểm</a:t>
            </a:r>
            <a:r>
              <a:rPr lang="vi-VN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707104" y="6342382"/>
            <a:ext cx="11307974" cy="1054470"/>
            <a:chOff x="2262744" y="1494923"/>
            <a:chExt cx="8016240" cy="665162"/>
          </a:xfrm>
        </p:grpSpPr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2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3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7"/>
          <p:cNvGrpSpPr>
            <a:grpSpLocks/>
          </p:cNvGrpSpPr>
          <p:nvPr/>
        </p:nvGrpSpPr>
        <p:grpSpPr bwMode="auto">
          <a:xfrm>
            <a:off x="3667959" y="4451789"/>
            <a:ext cx="1074902" cy="1054470"/>
            <a:chOff x="3174" y="2656"/>
            <a:chExt cx="1549" cy="1351"/>
          </a:xfrm>
        </p:grpSpPr>
        <p:sp>
          <p:nvSpPr>
            <p:cNvPr id="39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680408" y="4051983"/>
            <a:ext cx="107590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triển năng lực sử dụng ngôn ngữ trong việc giới thiệu về một đồ chơi yêu thích, quen thuộc.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0408" y="6151603"/>
            <a:ext cx="103346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niềm vui khi được chơi các trò chơi, đồ chơi phù hợp với lứa tuổi.</a:t>
            </a:r>
          </a:p>
        </p:txBody>
      </p:sp>
    </p:spTree>
    <p:extLst>
      <p:ext uri="{BB962C8B-B14F-4D97-AF65-F5344CB8AC3E}">
        <p14:creationId xmlns:p14="http://schemas.microsoft.com/office/powerpoint/2010/main" val="105199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496</Words>
  <Application>Microsoft Office PowerPoint</Application>
  <PresentationFormat>Custom</PresentationFormat>
  <Paragraphs>70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Cambria</vt:lpstr>
      <vt:lpstr>等线</vt:lpstr>
      <vt:lpstr>思源黑体 CN Bold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291</cp:revision>
  <dcterms:created xsi:type="dcterms:W3CDTF">2021-06-15T15:52:51Z</dcterms:created>
  <dcterms:modified xsi:type="dcterms:W3CDTF">2022-11-26T22:03:00Z</dcterms:modified>
</cp:coreProperties>
</file>