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  <p:sldMasterId id="2147483688" r:id="rId4"/>
    <p:sldMasterId id="2147483701" r:id="rId5"/>
    <p:sldMasterId id="2147483714" r:id="rId6"/>
    <p:sldMasterId id="2147483727" r:id="rId7"/>
    <p:sldMasterId id="2147483740" r:id="rId8"/>
  </p:sldMasterIdLst>
  <p:notesMasterIdLst>
    <p:notesMasterId r:id="rId44"/>
  </p:notesMasterIdLst>
  <p:sldIdLst>
    <p:sldId id="257" r:id="rId9"/>
    <p:sldId id="308" r:id="rId10"/>
    <p:sldId id="258" r:id="rId11"/>
    <p:sldId id="309" r:id="rId12"/>
    <p:sldId id="273" r:id="rId13"/>
    <p:sldId id="312" r:id="rId14"/>
    <p:sldId id="322" r:id="rId15"/>
    <p:sldId id="310" r:id="rId16"/>
    <p:sldId id="291" r:id="rId17"/>
    <p:sldId id="311" r:id="rId18"/>
    <p:sldId id="290" r:id="rId19"/>
    <p:sldId id="318" r:id="rId20"/>
    <p:sldId id="313" r:id="rId21"/>
    <p:sldId id="315" r:id="rId22"/>
    <p:sldId id="314" r:id="rId23"/>
    <p:sldId id="319" r:id="rId24"/>
    <p:sldId id="323" r:id="rId25"/>
    <p:sldId id="331" r:id="rId26"/>
    <p:sldId id="324" r:id="rId27"/>
    <p:sldId id="320" r:id="rId28"/>
    <p:sldId id="325" r:id="rId29"/>
    <p:sldId id="292" r:id="rId30"/>
    <p:sldId id="303" r:id="rId31"/>
    <p:sldId id="304" r:id="rId32"/>
    <p:sldId id="305" r:id="rId33"/>
    <p:sldId id="327" r:id="rId34"/>
    <p:sldId id="256" r:id="rId35"/>
    <p:sldId id="328" r:id="rId36"/>
    <p:sldId id="330" r:id="rId37"/>
    <p:sldId id="329" r:id="rId38"/>
    <p:sldId id="268" r:id="rId39"/>
    <p:sldId id="293" r:id="rId40"/>
    <p:sldId id="326" r:id="rId41"/>
    <p:sldId id="321" r:id="rId42"/>
    <p:sldId id="28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6600"/>
    <a:srgbClr val="A50021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4660"/>
  </p:normalViewPr>
  <p:slideViewPr>
    <p:cSldViewPr snapToGrid="0">
      <p:cViewPr varScale="1">
        <p:scale>
          <a:sx n="69" d="100"/>
          <a:sy n="69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5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63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31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13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26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99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3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1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37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9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57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3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54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40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9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34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7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84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01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24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1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229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20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74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354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8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4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03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10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67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653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64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374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387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998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32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24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25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861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1457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03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348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281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823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804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0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326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5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423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255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803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548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182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520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382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8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522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903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994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07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002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943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46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189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937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7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803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434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902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06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960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69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623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623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226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53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013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917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840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190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698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72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7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4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3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4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8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9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0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2560541" y="38954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22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65266" y="1550565"/>
            <a:ext cx="474078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Tiết 1 + 2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97111" y="671871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ĐỌC: </a:t>
            </a:r>
            <a:r>
              <a:rPr lang="en-US" sz="4400" b="1" smtClean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TỚ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 LÊ - GÔ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/>
          <a:srcRect l="14487" t="19440" r="7220"/>
          <a:stretch>
            <a:fillRect/>
          </a:stretch>
        </p:blipFill>
        <p:spPr>
          <a:xfrm>
            <a:off x="3236970" y="2902445"/>
            <a:ext cx="6154056" cy="392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1856031"/>
            <a:ext cx="11404471" cy="289303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Để 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giới thiệu với các bạn 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 gia 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Một số thành viên có hình nhân vật tí hon và các hình xinh xắn 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khác.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778384"/>
            <a:ext cx="1179917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  <a:endParaRPr lang="en-US" sz="3600" b="1" dirty="0">
              <a:solidFill>
                <a:srgbClr val="FF66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9484" y="1981655"/>
            <a:ext cx="474916" cy="45674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80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91839" y="1354375"/>
            <a:ext cx="11730432" cy="5079028"/>
            <a:chOff x="6337300" y="1183375"/>
            <a:chExt cx="5727091" cy="2358234"/>
          </a:xfrm>
        </p:grpSpPr>
        <p:sp>
          <p:nvSpPr>
            <p:cNvPr id="19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20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1" y="6313698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522966" y="608694"/>
            <a:ext cx="4859034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4001" y="2116611"/>
            <a:ext cx="9549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74561" y="2207903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706760" y="2305908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02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1856031"/>
            <a:ext cx="11404471" cy="289303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Để 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giới thiệu với các bạn 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 gia 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Một số thành viên có hình nhân vật tí hon và các hình xinh xắn 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khác.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778384"/>
            <a:ext cx="1179917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  <a:endParaRPr lang="en-US" sz="3600" b="1" dirty="0">
              <a:solidFill>
                <a:srgbClr val="FF66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9484" y="1981655"/>
            <a:ext cx="474916" cy="45674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835921" y="3625223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09441" y="4160849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04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30583" y="1818287"/>
            <a:ext cx="11276657" cy="289303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mảnh ghép nhỏ bé, chúng tớ kết hợp 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 nhau 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thể lắp ráp 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 cửa, 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 cộ, 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ghép thành những vật 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khác.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626474" y="1111168"/>
            <a:ext cx="4419600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  <a:endParaRPr lang="en-US" sz="3600" b="1" dirty="0">
              <a:solidFill>
                <a:srgbClr val="FF66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2504" y="1948529"/>
            <a:ext cx="468576" cy="49295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51560" y="1729870"/>
            <a:ext cx="10378440" cy="23390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 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giúp các bạn có trí t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  <a:endParaRPr lang="en-US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68385" y="504869"/>
            <a:ext cx="5197335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26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  <a:endParaRPr lang="en-US" sz="2600" b="1" dirty="0">
              <a:solidFill>
                <a:srgbClr val="FF66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36320" y="1765414"/>
            <a:ext cx="594360" cy="56648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91839" y="1354375"/>
            <a:ext cx="11730432" cy="5079028"/>
            <a:chOff x="6337300" y="1183375"/>
            <a:chExt cx="5727091" cy="2358234"/>
          </a:xfrm>
        </p:grpSpPr>
        <p:sp>
          <p:nvSpPr>
            <p:cNvPr id="19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20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1" y="6313698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H="1">
            <a:off x="6600615" y="2679763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93025" y="2592524"/>
            <a:ext cx="9190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099307" y="3206257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522966" y="608694"/>
            <a:ext cx="4859034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51560" y="1729870"/>
            <a:ext cx="10378440" cy="23390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 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giúp các bạn có trí t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  <a:endParaRPr lang="en-US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68385" y="504869"/>
            <a:ext cx="5197335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26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  <a:endParaRPr lang="en-US" sz="2600" b="1" dirty="0">
              <a:solidFill>
                <a:srgbClr val="FF66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36320" y="1765414"/>
            <a:ext cx="594360" cy="56648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843787" y="1819878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319804" y="2408095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9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5" y="425183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693"/>
            <a:endParaRPr lang="zh-CN" altLang="en-US" sz="2419">
              <a:solidFill>
                <a:prstClr val="white"/>
              </a:solidFill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95" y="52128"/>
            <a:ext cx="10706700" cy="68493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7" y="3200683"/>
            <a:ext cx="11203016" cy="20832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9">
              <a:lnSpc>
                <a:spcPct val="150000"/>
              </a:lnSpc>
              <a:defRPr/>
            </a:pPr>
            <a:r>
              <a:rPr lang="en-US" altLang="zh-CN" sz="862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862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862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862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862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zh-CN" altLang="en-US" sz="8625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754823" y="71159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24" y="262137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90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4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3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06743" y="3464394"/>
              <a:ext cx="36864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Ngắt, nghỉ hơi đúng.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5" y="1209029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00900" y="2362575"/>
              <a:ext cx="44154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38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49" y="-15598"/>
            <a:ext cx="10706700" cy="6849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" y="0"/>
            <a:ext cx="12140957" cy="6858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36" y="260881"/>
            <a:ext cx="9442360" cy="60404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076" y="2858237"/>
            <a:ext cx="11203016" cy="20832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9">
              <a:lnSpc>
                <a:spcPct val="150000"/>
              </a:lnSpc>
              <a:defRPr/>
            </a:pPr>
            <a:r>
              <a:rPr lang="en-US" altLang="zh-CN" sz="8625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 đọc</a:t>
            </a:r>
            <a:endParaRPr lang="zh-CN" altLang="en-US" sz="8625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64" y="1342838"/>
            <a:ext cx="1969841" cy="19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68580" y="6126904"/>
            <a:ext cx="12192000" cy="74471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0597" y="481771"/>
            <a:ext cx="9304721" cy="1172157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7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7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708071" y="1066801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đạt</a:t>
              </a:r>
              <a:endPara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67394" y="1487160"/>
            <a:ext cx="927353" cy="89452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451355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94747" y="1691741"/>
            <a:ext cx="10750250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các tiếng có vần khó, đọc rõ ràng </a:t>
            </a: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được trình bày dưới hình thức tự sự (người kể chuyện xưng “t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”); biết nghỉ hơi sau khi đọc câu, đọc đoạn.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 nội dung bài đọc về một đồ chơi hiện đại được nhiều trẻ em yêu thích (đồ chơi lắp ráp lê-gô)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cách sắp xếp, tổ chức thông tin trong VB.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80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572457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thể lắp ráp 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 cửa, 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 cộ, 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  <a:p>
            <a:pPr indent="463550" algn="just"/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(Bảo Châu)</a:t>
            </a:r>
            <a:endParaRPr lang="en-US" sz="2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9762" y="6113285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25193" y="311698"/>
            <a:ext cx="258204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đoạn 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984" y="10442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8593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2984" y="345284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2984" y="501996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2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5" y="425183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693">
              <a:defRPr/>
            </a:pPr>
            <a:endParaRPr lang="zh-CN" altLang="en-US" sz="2419">
              <a:solidFill>
                <a:prstClr val="white"/>
              </a:solidFill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5" y="156768"/>
            <a:ext cx="10543131" cy="67446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7" y="3200683"/>
            <a:ext cx="11203016" cy="16158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9">
              <a:lnSpc>
                <a:spcPct val="150000"/>
              </a:lnSpc>
              <a:defRPr/>
            </a:pPr>
            <a:r>
              <a:rPr lang="en-US" altLang="zh-CN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hiểu bài</a:t>
            </a:r>
            <a:endParaRPr lang="zh-CN" altLang="en-US" sz="6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8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5" y="245542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173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2587" y="581191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Đồ chơi lê-gô còn được các bạn nhỏ gọi là gì?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9600" y="1359327"/>
            <a:ext cx="11730432" cy="5079028"/>
            <a:chOff x="6337300" y="1183375"/>
            <a:chExt cx="5727091" cy="2358234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204336" y="1732867"/>
            <a:ext cx="9201894" cy="152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Đồ chơi lê- gô còn được các bạn nhỏ gọi là đồ chơi lắp ráp.</a:t>
            </a:r>
            <a:endParaRPr lang="en-US" sz="3200" b="1" dirty="0">
              <a:solidFill>
                <a:srgbClr val="CC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2907669"/>
            <a:ext cx="9549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2827" y="3556464"/>
            <a:ext cx="9201894" cy="2199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Lê- gô là những khối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 </a:t>
            </a:r>
            <a:r>
              <a:rPr lang="vi-VN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9531120" y="5872362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40463" y="5985742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10013623" y="2561153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722966" y="2674533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1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2587" y="581191"/>
            <a:ext cx="11161713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flipH="1">
            <a:off x="0" y="1433996"/>
            <a:ext cx="11730432" cy="5079028"/>
            <a:chOff x="6337300" y="1183375"/>
            <a:chExt cx="5727091" cy="2358234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180257" y="2261400"/>
            <a:ext cx="9652000" cy="2511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khối lê-gô được lắp ráp thành các đồ vật rồi lại được tháo rời ra để ghép thành các đồ vật khác</a:t>
            </a:r>
            <a:r>
              <a:rPr lang="vi-V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ft Arrow 6"/>
          <p:cNvSpPr/>
          <p:nvPr/>
        </p:nvSpPr>
        <p:spPr>
          <a:xfrm flipH="1">
            <a:off x="2070877" y="5804695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87040" y="5715771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2587" y="581191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lợi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flipH="1">
            <a:off x="0" y="1433996"/>
            <a:ext cx="11730432" cy="5079028"/>
            <a:chOff x="6337300" y="1183375"/>
            <a:chExt cx="5727091" cy="2358234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180257" y="2153827"/>
            <a:ext cx="9652000" cy="2511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 chơi lê- gô giúp 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bạn có trí t</a:t>
            </a:r>
            <a:r>
              <a:rPr lang="vi-VN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Left Arrow 6"/>
          <p:cNvSpPr/>
          <p:nvPr/>
        </p:nvSpPr>
        <p:spPr>
          <a:xfrm flipH="1">
            <a:off x="2070877" y="5804695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56560" y="5725931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8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74" y="262941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32" y="1264818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91" y="-119007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38" y="473876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481" y="-423591"/>
            <a:ext cx="1535541" cy="12365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05" y="-179492"/>
            <a:ext cx="823892" cy="1338169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373441" y="573718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0643282" y="113200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1803197" y="180639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55963"/>
            <a:ext cx="12192000" cy="79944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47" y="5287583"/>
            <a:ext cx="1973654" cy="151712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96194" y="629917"/>
            <a:ext cx="1058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57544" y="1752809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57544" y="2667096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57544" y="3633090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57544" y="4664859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478083" y="1702331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478083" y="2616618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lợi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478083" y="3582612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478083" y="4614381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>
            <a:endCxn id="31" idx="1"/>
          </p:cNvCxnSpPr>
          <p:nvPr/>
        </p:nvCxnSpPr>
        <p:spPr>
          <a:xfrm>
            <a:off x="3042071" y="2089304"/>
            <a:ext cx="2436012" cy="182101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2" idx="1"/>
          </p:cNvCxnSpPr>
          <p:nvPr/>
        </p:nvCxnSpPr>
        <p:spPr>
          <a:xfrm>
            <a:off x="3108873" y="3019136"/>
            <a:ext cx="2369210" cy="1922954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3"/>
          </p:cNvCxnSpPr>
          <p:nvPr/>
        </p:nvCxnSpPr>
        <p:spPr>
          <a:xfrm flipV="1">
            <a:off x="3087247" y="3162873"/>
            <a:ext cx="2355621" cy="1816993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5" idx="3"/>
            <a:endCxn id="27" idx="1"/>
          </p:cNvCxnSpPr>
          <p:nvPr/>
        </p:nvCxnSpPr>
        <p:spPr>
          <a:xfrm flipV="1">
            <a:off x="3087247" y="2030040"/>
            <a:ext cx="2390836" cy="191805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A7F690-B834-5A40-D69E-58F74F894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06D431-A8F7-9153-A0D4-26D38071BCA7}"/>
              </a:ext>
            </a:extLst>
          </p:cNvPr>
          <p:cNvSpPr txBox="1"/>
          <p:nvPr/>
        </p:nvSpPr>
        <p:spPr>
          <a:xfrm>
            <a:off x="3857279" y="1339668"/>
            <a:ext cx="4630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ED6BE-2704-AB64-CFF0-CD4E7F63F37B}"/>
              </a:ext>
            </a:extLst>
          </p:cNvPr>
          <p:cNvSpPr txBox="1"/>
          <p:nvPr/>
        </p:nvSpPr>
        <p:spPr>
          <a:xfrm>
            <a:off x="3017687" y="2274838"/>
            <a:ext cx="6629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lnSpc>
                <a:spcPct val="150000"/>
              </a:lnSpc>
            </a:pPr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 thiệu về đồ chơi lê – gô và cách chơi</a:t>
            </a:r>
            <a:endParaRPr lang="en-US" sz="4800" b="1" dirty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3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315188"/>
            <a:ext cx="7184576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đọc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lại</a:t>
            </a:r>
            <a:endParaRPr lang="zh-CN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D7145-474F-83CE-7B57-EC14AC470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5" y="2262"/>
            <a:ext cx="12109091" cy="68534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444A7D-E5B7-2948-C939-DB26106A6E09}"/>
              </a:ext>
            </a:extLst>
          </p:cNvPr>
          <p:cNvSpPr txBox="1"/>
          <p:nvPr/>
        </p:nvSpPr>
        <p:spPr>
          <a:xfrm>
            <a:off x="4577867" y="1644356"/>
            <a:ext cx="4630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5BCB6-C70C-D98A-D136-1332066BDCD3}"/>
              </a:ext>
            </a:extLst>
          </p:cNvPr>
          <p:cNvSpPr txBox="1"/>
          <p:nvPr/>
        </p:nvSpPr>
        <p:spPr>
          <a:xfrm>
            <a:off x="3816924" y="2624730"/>
            <a:ext cx="64243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chính xác, rõ ràng rành mạch. Chú ý đọc lên giọng ở các câu hỏi.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2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4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3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06743" y="3464394"/>
              <a:ext cx="36864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Ngắt, nghỉ hơi đúng.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190374" y="2815871"/>
            <a:ext cx="8198343" cy="3929583"/>
            <a:chOff x="3009174" y="2785583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174" y="2785583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351433" y="4107802"/>
              <a:ext cx="5242338" cy="133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Thể hiện được giọng đọc toàn bài, 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 đúng các câu hỏi.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5" y="1209029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00900" y="2362575"/>
              <a:ext cx="44154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90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1363456"/>
            <a:ext cx="9966092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/>
          </a:blip>
          <a:srcRect l="19230" t="49364" r="72990" b="41744"/>
          <a:stretch/>
        </p:blipFill>
        <p:spPr>
          <a:xfrm>
            <a:off x="201588" y="1248604"/>
            <a:ext cx="1391479" cy="894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969" t="37545" r="33217" b="33101"/>
          <a:stretch/>
        </p:blipFill>
        <p:spPr>
          <a:xfrm>
            <a:off x="2132014" y="2301194"/>
            <a:ext cx="7927972" cy="36551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0113" y="3608479"/>
            <a:ext cx="6096000" cy="17793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thích chơi đồ chơi nào nhất? </a:t>
            </a:r>
            <a:endParaRPr lang="vi-V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Đồ chơi đó có đặc điểm gì? (hình dạng, màu sắc, kích thước, chất liệu,...) </a:t>
            </a:r>
            <a:endParaRPr lang="vi-V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Em thường chơi đồ chơi đó với ai? Vào lúc nào? Vì sao em thích đồ chơi đó?...). 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572457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thể lắp ráp 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 cửa, 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 cộ, 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  <a:p>
            <a:pPr indent="463550" algn="just"/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(Bảo Châu)</a:t>
            </a:r>
            <a:endParaRPr lang="en-US" sz="2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9762" y="6113285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25193" y="311698"/>
            <a:ext cx="258204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đoạn 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984" y="10442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8593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2984" y="345284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2984" y="501996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5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728646" y="1629807"/>
            <a:ext cx="6288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Luyện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tập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theo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văn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bản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đọc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2169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445476" y="2099749"/>
            <a:ext cx="4263924" cy="1625398"/>
            <a:chOff x="6429710" y="244128"/>
            <a:chExt cx="4209413" cy="1249608"/>
          </a:xfrm>
        </p:grpSpPr>
        <p:sp>
          <p:nvSpPr>
            <p:cNvPr id="11" name="Oval Callout 10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7509"/>
                <a:gd name="adj2" fmla="val 4430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29710" y="539629"/>
              <a:ext cx="4209413" cy="733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ngữ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tả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đặc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khối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lê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-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gô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Cloud Callout 21"/>
          <p:cNvSpPr/>
          <p:nvPr/>
        </p:nvSpPr>
        <p:spPr>
          <a:xfrm>
            <a:off x="4183263" y="1095144"/>
            <a:ext cx="2532609" cy="1289820"/>
          </a:xfrm>
          <a:prstGeom prst="cloudCallout">
            <a:avLst>
              <a:gd name="adj1" fmla="val 19111"/>
              <a:gd name="adj2" fmla="val 1184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7021715" y="1348284"/>
            <a:ext cx="3311005" cy="1079521"/>
          </a:xfrm>
          <a:prstGeom prst="cloudCallout">
            <a:avLst>
              <a:gd name="adj1" fmla="val -59910"/>
              <a:gd name="adj2" fmla="val 1571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8031479" y="3016285"/>
            <a:ext cx="3677921" cy="1289820"/>
          </a:xfrm>
          <a:prstGeom prst="cloudCallout">
            <a:avLst>
              <a:gd name="adj1" fmla="val -81274"/>
              <a:gd name="adj2" fmla="val 307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1018849" y="1888044"/>
            <a:ext cx="3072974" cy="1289820"/>
          </a:xfrm>
          <a:prstGeom prst="cloudCallout">
            <a:avLst>
              <a:gd name="adj1" fmla="val 90346"/>
              <a:gd name="adj2" fmla="val 680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Cloud Callout 26"/>
          <p:cNvSpPr/>
          <p:nvPr/>
        </p:nvSpPr>
        <p:spPr>
          <a:xfrm>
            <a:off x="735226" y="3592253"/>
            <a:ext cx="3072974" cy="1289820"/>
          </a:xfrm>
          <a:prstGeom prst="cloudCallout">
            <a:avLst>
              <a:gd name="adj1" fmla="val 92661"/>
              <a:gd name="adj2" fmla="val -233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7217" y="4586559"/>
            <a:ext cx="1170780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73" y="2805763"/>
            <a:ext cx="2042253" cy="29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2" y="5616712"/>
            <a:ext cx="2031752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1173728" y="600910"/>
            <a:ext cx="10389622" cy="9012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63008" y="756824"/>
            <a:ext cx="640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32220" y="2316885"/>
            <a:ext cx="9672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Em thích nhất lê – gô hình nhân vật tí hon.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997" y="2304599"/>
            <a:ext cx="2042253" cy="29090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32220" y="2929957"/>
            <a:ext cx="9672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70C0"/>
                </a:solidFill>
              </a:rPr>
              <a:t>- Em </a:t>
            </a:r>
            <a:r>
              <a:rPr lang="vi-VN" sz="2800" b="1" dirty="0">
                <a:solidFill>
                  <a:srgbClr val="0070C0"/>
                </a:solidFill>
              </a:rPr>
              <a:t>thích những quả bóng bay đầy màu sắc.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32220" y="3543029"/>
            <a:ext cx="8100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70C0"/>
                </a:solidFill>
              </a:rPr>
              <a:t>- Hộp </a:t>
            </a:r>
            <a:r>
              <a:rPr lang="vi-VN" sz="2800" b="1" dirty="0">
                <a:solidFill>
                  <a:srgbClr val="0070C0"/>
                </a:solidFill>
              </a:rPr>
              <a:t>bút của em </a:t>
            </a:r>
            <a:r>
              <a:rPr lang="vi-VN" sz="2800" b="1" dirty="0" smtClean="0">
                <a:solidFill>
                  <a:srgbClr val="0070C0"/>
                </a:solidFill>
              </a:rPr>
              <a:t>được trang trí những </a:t>
            </a:r>
            <a:r>
              <a:rPr lang="vi-VN" sz="2800" b="1" dirty="0">
                <a:solidFill>
                  <a:srgbClr val="0070C0"/>
                </a:solidFill>
              </a:rPr>
              <a:t>hình nhân vật tí hon.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32220" y="4586988"/>
            <a:ext cx="9672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70C0"/>
                </a:solidFill>
              </a:rPr>
              <a:t>- Bộ </a:t>
            </a:r>
            <a:r>
              <a:rPr lang="vi-VN" sz="2800" b="1" dirty="0">
                <a:solidFill>
                  <a:srgbClr val="0070C0"/>
                </a:solidFill>
              </a:rPr>
              <a:t>đồ xếp hình có nhiều </a:t>
            </a:r>
            <a:r>
              <a:rPr lang="vi-VN" sz="2800" b="1" dirty="0" smtClean="0">
                <a:solidFill>
                  <a:srgbClr val="0070C0"/>
                </a:solidFill>
              </a:rPr>
              <a:t>miếng nhỏ </a:t>
            </a:r>
            <a:r>
              <a:rPr lang="vi-VN" sz="2800" b="1" dirty="0">
                <a:solidFill>
                  <a:srgbClr val="0070C0"/>
                </a:solidFill>
              </a:rPr>
              <a:t>xinh </a:t>
            </a:r>
            <a:r>
              <a:rPr lang="vi-VN" sz="2800" b="1" dirty="0" smtClean="0">
                <a:solidFill>
                  <a:srgbClr val="0070C0"/>
                </a:solidFill>
              </a:rPr>
              <a:t>xắn.</a:t>
            </a:r>
            <a:endParaRPr lang="en-US" sz="2800" b="1" i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2" grpId="0"/>
      <p:bldP spid="35" grpId="0"/>
      <p:bldP spid="18" grpId="0"/>
      <p:bldP spid="19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68580" y="6126904"/>
            <a:ext cx="12192000" cy="74471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0597" y="481771"/>
            <a:ext cx="9304721" cy="1172157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7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7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708071" y="1066801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đạt</a:t>
              </a:r>
              <a:endPara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67394" y="1487160"/>
            <a:ext cx="927353" cy="89452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451355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94747" y="1691741"/>
            <a:ext cx="10750250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các tiếng có vần khó, đọc rõ ràng </a:t>
            </a: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được trình bày dưới hình thức tự sự (người kể chuyện xưng “t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”); biết nghỉ hơi sau khi đọc câu, đọc đoạn.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 nội dung bài đọc về một đồ chơi hiện đại được nhiều trẻ em yêu thích (đồ chơi lắp ráp lê-gô)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cách sắp xếp, tổ chức thông tin trong VB.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567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723900" y="5870394"/>
            <a:ext cx="13851716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652842" y="2489594"/>
            <a:ext cx="8672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1486" y="4484444"/>
            <a:ext cx="3086174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8280" cy="899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 l="14487" t="19440" r="7220"/>
          <a:stretch>
            <a:fillRect/>
          </a:stretch>
        </p:blipFill>
        <p:spPr>
          <a:xfrm>
            <a:off x="5791200" y="1190171"/>
            <a:ext cx="6154056" cy="5181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l="601" r="5891" b="87548"/>
          <a:stretch>
            <a:fillRect/>
          </a:stretch>
        </p:blipFill>
        <p:spPr>
          <a:xfrm>
            <a:off x="1545770" y="196761"/>
            <a:ext cx="9368973" cy="761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488" y="1344468"/>
            <a:ext cx="51670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CC"/>
                </a:solidFill>
              </a:rPr>
              <a:t>- T</a:t>
            </a:r>
            <a:r>
              <a:rPr lang="vi-VN" sz="2800" dirty="0" smtClean="0">
                <a:solidFill>
                  <a:srgbClr val="0000CC"/>
                </a:solidFill>
              </a:rPr>
              <a:t>ranh vẽ các bạn nhỏ đang </a:t>
            </a:r>
            <a:r>
              <a:rPr lang="vi-VN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vi-VN" sz="2800" dirty="0" smtClean="0">
                <a:solidFill>
                  <a:srgbClr val="0000CC"/>
                </a:solidFill>
              </a:rPr>
              <a:t> đồ chơi, bạn thì chăm chú xếp hình khối, bạn thì đang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chơi ô tô, bạn thì vươn hai tay rất phẩn khích như vừa làm thành công một trò chơi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nào đó,... các bạn trông rất vui vẻ; các đổ chơi xuất hiện trong tranh là quả bóng, các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khối xếp hình, con vịt, ô tô vặn cót.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488" y="871881"/>
            <a:ext cx="3415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* </a:t>
            </a:r>
            <a:r>
              <a:rPr lang="en-US" sz="3200" b="1" dirty="0" err="1" smtClean="0">
                <a:solidFill>
                  <a:srgbClr val="FF0000"/>
                </a:solidFill>
              </a:rPr>
              <a:t>Tranh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cảnh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488" y="899160"/>
            <a:ext cx="5007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* Đồ chơi đó có đặc điểm gì về hình dạng, kích thước, màu sắc, chất liệu?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631" y="926439"/>
            <a:ext cx="5007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*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thường chơi đồ chơi đó với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ai, vào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 nào? Vì sao em thích đồ chơi đó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572457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thể lắp ráp 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 cửa, 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 cộ, 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  <a:p>
            <a:pPr indent="463550" algn="just"/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(Bảo Châu)</a:t>
            </a:r>
            <a:endParaRPr lang="en-US" sz="2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9762" y="6113285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25193" y="311698"/>
            <a:ext cx="258204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đoạn 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984" y="10442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8593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2984" y="345284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2984" y="501996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532447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thể lắp ráp 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 cửa, 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 cộ, 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  <a:endParaRPr lang="en-US" sz="2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26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  <a:endParaRPr lang="en-US" sz="2600" b="1" dirty="0">
              <a:solidFill>
                <a:srgbClr val="FF66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984" y="10442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8593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2984" y="345284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9146" y="502742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816264" y="1386159"/>
            <a:ext cx="800516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68442" y="1394377"/>
            <a:ext cx="968625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96592" y="4161864"/>
            <a:ext cx="1172037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63073" y="5335439"/>
            <a:ext cx="1887578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06189" y="5743844"/>
            <a:ext cx="1289241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567149" y="5829687"/>
            <a:ext cx="24304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63550" algn="just"/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(Bảo Châu)</a:t>
            </a:r>
          </a:p>
        </p:txBody>
      </p:sp>
    </p:spTree>
    <p:extLst>
      <p:ext uri="{BB962C8B-B14F-4D97-AF65-F5344CB8AC3E}">
        <p14:creationId xmlns:p14="http://schemas.microsoft.com/office/powerpoint/2010/main" val="27325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286573"/>
            <a:ext cx="11067263" cy="78303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14" y="823985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154646" y="1120110"/>
            <a:ext cx="449612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6707" y="1766572"/>
            <a:ext cx="29020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 - gô</a:t>
            </a:r>
            <a:endParaRPr lang="en-US" sz="4500" b="1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045368" y="6467577"/>
            <a:ext cx="10586696" cy="836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2419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https://www.facebook.com/nhat.linh.3557440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36707" y="2479181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ắp ráp</a:t>
            </a:r>
            <a:endParaRPr lang="en-US" sz="45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6707" y="3904399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 tượng</a:t>
            </a:r>
            <a:endParaRPr lang="en-US" sz="45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6707" y="3191790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ì diệu</a:t>
            </a:r>
            <a:endParaRPr lang="en-US" sz="45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6707" y="4617009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ẵn sàng</a:t>
            </a:r>
            <a:endParaRPr lang="en-US" sz="45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3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6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1413734"/>
            <a:ext cx="11404471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nhận ra tớ 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không?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274815" y="420275"/>
            <a:ext cx="1179917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  <a:endParaRPr lang="en-US" sz="3600" b="1" dirty="0">
              <a:solidFill>
                <a:srgbClr val="FF66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3764" y="1534300"/>
            <a:ext cx="529536" cy="49495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476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987501" y="6310409"/>
            <a:ext cx="1100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Lắp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ráp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lắp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chỉnh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751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Top 10 sản phẩm đồ chơi lắp ghép thông minh cho bé tốt nhất 2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1793715"/>
            <a:ext cx="3515359" cy="351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Miễn thuế nhập khẩu cho linh kiện lắp ráp ô t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59" y="1719270"/>
            <a:ext cx="5130801" cy="361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422399" y="5507497"/>
            <a:ext cx="3667761" cy="569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03439" y="5497697"/>
            <a:ext cx="3667761" cy="569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kiện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2010</Words>
  <Application>Microsoft Office PowerPoint</Application>
  <PresentationFormat>Widescreen</PresentationFormat>
  <Paragraphs>157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微软雅黑</vt:lpstr>
      <vt:lpstr>Arial</vt:lpstr>
      <vt:lpstr>Arial-Rounded</vt:lpstr>
      <vt:lpstr>Calibri</vt:lpstr>
      <vt:lpstr>Calibri Light</vt:lpstr>
      <vt:lpstr>等线</vt:lpstr>
      <vt:lpstr>Times New Roman</vt:lpstr>
      <vt:lpstr>字魂36号-正文宋楷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MyPC</cp:lastModifiedBy>
  <cp:revision>108</cp:revision>
  <dcterms:created xsi:type="dcterms:W3CDTF">2021-06-17T09:40:01Z</dcterms:created>
  <dcterms:modified xsi:type="dcterms:W3CDTF">2022-11-26T21:59:41Z</dcterms:modified>
</cp:coreProperties>
</file>