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57" r:id="rId4"/>
    <p:sldId id="282" r:id="rId5"/>
    <p:sldId id="299" r:id="rId6"/>
    <p:sldId id="327" r:id="rId7"/>
    <p:sldId id="300" r:id="rId8"/>
    <p:sldId id="287" r:id="rId9"/>
    <p:sldId id="301" r:id="rId10"/>
    <p:sldId id="302" r:id="rId11"/>
    <p:sldId id="323" r:id="rId12"/>
    <p:sldId id="326" r:id="rId13"/>
    <p:sldId id="324" r:id="rId14"/>
    <p:sldId id="309" r:id="rId15"/>
    <p:sldId id="310" r:id="rId16"/>
    <p:sldId id="325" r:id="rId17"/>
    <p:sldId id="312" r:id="rId18"/>
    <p:sldId id="313" r:id="rId19"/>
    <p:sldId id="315" r:id="rId20"/>
    <p:sldId id="316" r:id="rId21"/>
    <p:sldId id="317" r:id="rId22"/>
    <p:sldId id="319" r:id="rId23"/>
    <p:sldId id="321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845EED5-CF0B-418D-B5D5-ED52136E78BC}">
          <p14:sldIdLst>
            <p14:sldId id="256"/>
          </p14:sldIdLst>
        </p14:section>
        <p14:section name="TIẾT 1" id="{5AA86B21-5C93-444F-9EBE-693234ED5474}">
          <p14:sldIdLst>
            <p14:sldId id="281"/>
            <p14:sldId id="257"/>
            <p14:sldId id="282"/>
            <p14:sldId id="299"/>
            <p14:sldId id="327"/>
            <p14:sldId id="300"/>
            <p14:sldId id="287"/>
            <p14:sldId id="301"/>
            <p14:sldId id="302"/>
            <p14:sldId id="323"/>
            <p14:sldId id="326"/>
            <p14:sldId id="324"/>
            <p14:sldId id="309"/>
            <p14:sldId id="310"/>
            <p14:sldId id="325"/>
            <p14:sldId id="312"/>
            <p14:sldId id="313"/>
            <p14:sldId id="315"/>
            <p14:sldId id="316"/>
            <p14:sldId id="317"/>
            <p14:sldId id="319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600FF"/>
    <a:srgbClr val="FF6600"/>
    <a:srgbClr val="009900"/>
    <a:srgbClr val="0000CC"/>
    <a:srgbClr val="003300"/>
    <a:srgbClr val="E20EBA"/>
    <a:srgbClr val="FF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784" y="1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2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99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47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812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27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25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57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398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57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204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849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89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1828801" y="1401208"/>
            <a:ext cx="5226908" cy="1861348"/>
            <a:chOff x="1910762" y="1815065"/>
            <a:chExt cx="5226908" cy="1460466"/>
          </a:xfrm>
        </p:grpSpPr>
        <p:sp>
          <p:nvSpPr>
            <p:cNvPr id="122" name="Google Shape;122;p1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54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1</a:t>
              </a:r>
              <a:endParaRPr sz="48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910762" y="2526943"/>
              <a:ext cx="5226908" cy="748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Tiếng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Việt</a:t>
              </a:r>
              <a:r>
                <a:rPr lang="en-US" sz="2800" b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-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Cuộc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thi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tài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năng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rừng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xanh</a:t>
              </a:r>
              <a:endParaRPr sz="2400" b="1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3500492" y="3259369"/>
            <a:ext cx="19859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1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yểng. Yểng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7F4DAAD-3AD3-4384-8816-39C85349B72A}"/>
              </a:ext>
            </a:extLst>
          </p:cNvPr>
          <p:cNvSpPr txBox="1"/>
          <p:nvPr/>
        </p:nvSpPr>
        <p:spPr>
          <a:xfrm>
            <a:off x="7257" y="4620280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Tìm từ chứa tiếng có vần yêt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6351D7-FAC4-4144-96EC-058EFB2A6F74}"/>
              </a:ext>
            </a:extLst>
          </p:cNvPr>
          <p:cNvSpPr txBox="1"/>
          <p:nvPr/>
        </p:nvSpPr>
        <p:spPr>
          <a:xfrm>
            <a:off x="6449950" y="877207"/>
            <a:ext cx="100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endParaRPr lang="vi-VN" sz="2600">
              <a:solidFill>
                <a:srgbClr val="E20EBA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675E29B-AA12-4A2C-8CE9-7994BFB1DF34}"/>
              </a:ext>
            </a:extLst>
          </p:cNvPr>
          <p:cNvSpPr txBox="1"/>
          <p:nvPr/>
        </p:nvSpPr>
        <p:spPr>
          <a:xfrm>
            <a:off x="14513" y="4659058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Tìm từ chứa tiếng có vần yêng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B0BE99E-B80D-4880-A670-0D5C41505609}"/>
              </a:ext>
            </a:extLst>
          </p:cNvPr>
          <p:cNvSpPr txBox="1"/>
          <p:nvPr/>
        </p:nvSpPr>
        <p:spPr>
          <a:xfrm>
            <a:off x="4968007" y="1279889"/>
            <a:ext cx="99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 </a:t>
            </a:r>
            <a:endParaRPr lang="vi-VN" sz="2600">
              <a:solidFill>
                <a:srgbClr val="0000CC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6D8D12F-DC1C-45CB-83B9-364D503A5EFD}"/>
              </a:ext>
            </a:extLst>
          </p:cNvPr>
          <p:cNvSpPr txBox="1"/>
          <p:nvPr/>
        </p:nvSpPr>
        <p:spPr>
          <a:xfrm>
            <a:off x="5860307" y="1277485"/>
            <a:ext cx="900545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 </a:t>
            </a:r>
            <a:endParaRPr lang="vi-VN" sz="2600">
              <a:solidFill>
                <a:srgbClr val="0000CC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89D3307-2D43-4239-B919-D535A2DB7AF2}"/>
              </a:ext>
            </a:extLst>
          </p:cNvPr>
          <p:cNvSpPr txBox="1"/>
          <p:nvPr/>
        </p:nvSpPr>
        <p:spPr>
          <a:xfrm>
            <a:off x="2846287" y="2069829"/>
            <a:ext cx="1190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 </a:t>
            </a:r>
            <a:endParaRPr lang="vi-VN" sz="2600">
              <a:solidFill>
                <a:srgbClr val="FF66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58D782B-F05C-4DDC-B6F5-6C7547BB4A59}"/>
              </a:ext>
            </a:extLst>
          </p:cNvPr>
          <p:cNvSpPr txBox="1"/>
          <p:nvPr/>
        </p:nvSpPr>
        <p:spPr>
          <a:xfrm>
            <a:off x="3708762" y="2080312"/>
            <a:ext cx="1592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 </a:t>
            </a:r>
            <a:endParaRPr lang="vi-VN" sz="2600">
              <a:solidFill>
                <a:srgbClr val="FF660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BBD6D92-97E9-4466-8CC8-3B674B2E8C41}"/>
              </a:ext>
            </a:extLst>
          </p:cNvPr>
          <p:cNvSpPr txBox="1"/>
          <p:nvPr/>
        </p:nvSpPr>
        <p:spPr>
          <a:xfrm>
            <a:off x="165462" y="4659058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Từ nào có tiếng chứa vần oao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D8C5A7C-1E33-465E-9D6C-A225BE5BB9BD}"/>
              </a:ext>
            </a:extLst>
          </p:cNvPr>
          <p:cNvSpPr txBox="1"/>
          <p:nvPr/>
        </p:nvSpPr>
        <p:spPr>
          <a:xfrm>
            <a:off x="14513" y="4616161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Vần uênh có trong từ nào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E9EBB66-D350-488E-98E4-A6114FA0573A}"/>
              </a:ext>
            </a:extLst>
          </p:cNvPr>
          <p:cNvSpPr txBox="1"/>
          <p:nvPr/>
        </p:nvSpPr>
        <p:spPr>
          <a:xfrm>
            <a:off x="4952865" y="2860362"/>
            <a:ext cx="15337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 </a:t>
            </a:r>
            <a:endParaRPr lang="vi-VN" sz="2600">
              <a:solidFill>
                <a:srgbClr val="009900"/>
              </a:solidFill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7D1132A-1DAA-43BB-BE02-44E9D2F411D1}"/>
              </a:ext>
            </a:extLst>
          </p:cNvPr>
          <p:cNvSpPr txBox="1"/>
          <p:nvPr/>
        </p:nvSpPr>
        <p:spPr>
          <a:xfrm>
            <a:off x="6183084" y="2865604"/>
            <a:ext cx="1592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 </a:t>
            </a:r>
            <a:endParaRPr lang="vi-VN" sz="2600">
              <a:solidFill>
                <a:srgbClr val="009900"/>
              </a:solidFill>
            </a:endParaRPr>
          </a:p>
        </p:txBody>
      </p:sp>
      <p:sp>
        <p:nvSpPr>
          <p:cNvPr id="17" name="Hộp Văn bản 1">
            <a:extLst>
              <a:ext uri="{FF2B5EF4-FFF2-40B4-BE49-F238E27FC236}">
                <a16:creationId xmlns:a16="http://schemas.microsoft.com/office/drawing/2014/main" id="{236351D7-FAC4-4144-96EC-058EFB2A6F74}"/>
              </a:ext>
            </a:extLst>
          </p:cNvPr>
          <p:cNvSpPr txBox="1"/>
          <p:nvPr/>
        </p:nvSpPr>
        <p:spPr>
          <a:xfrm>
            <a:off x="7294647" y="877207"/>
            <a:ext cx="6629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endParaRPr lang="vi-VN" sz="2600">
              <a:solidFill>
                <a:srgbClr val="E20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  <p:bldP spid="7" grpId="0" animBg="1"/>
      <p:bldP spid="7" grpId="1" animBg="1"/>
      <p:bldP spid="8" grpId="0"/>
      <p:bldP spid="9" grpId="0"/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Luyện đọc các từ: 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761B6CC-C02F-4B9F-B797-928BE94A136A}"/>
              </a:ext>
            </a:extLst>
          </p:cNvPr>
          <p:cNvSpPr txBox="1"/>
          <p:nvPr/>
        </p:nvSpPr>
        <p:spPr>
          <a:xfrm>
            <a:off x="838199" y="895350"/>
            <a:ext cx="31024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niêm yết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8D461D7-C9DD-457C-8140-02E024F5EFAC}"/>
              </a:ext>
            </a:extLst>
          </p:cNvPr>
          <p:cNvSpPr txBox="1"/>
          <p:nvPr/>
        </p:nvSpPr>
        <p:spPr>
          <a:xfrm>
            <a:off x="859970" y="1925419"/>
            <a:ext cx="31024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chim yểng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F142BB-4276-4170-95C3-37B5918B2D92}"/>
              </a:ext>
            </a:extLst>
          </p:cNvPr>
          <p:cNvSpPr txBox="1"/>
          <p:nvPr/>
        </p:nvSpPr>
        <p:spPr>
          <a:xfrm>
            <a:off x="827313" y="2955488"/>
            <a:ext cx="31024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bắt chước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0253946-1C21-4184-82C3-A93078324937}"/>
              </a:ext>
            </a:extLst>
          </p:cNvPr>
          <p:cNvSpPr txBox="1"/>
          <p:nvPr/>
        </p:nvSpPr>
        <p:spPr>
          <a:xfrm>
            <a:off x="4931229" y="895350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ngoao ngoao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2824E05-5118-42AD-812D-620159FB5748}"/>
              </a:ext>
            </a:extLst>
          </p:cNvPr>
          <p:cNvSpPr txBox="1"/>
          <p:nvPr/>
        </p:nvSpPr>
        <p:spPr>
          <a:xfrm>
            <a:off x="4953000" y="1925419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chuếnh choáng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C0EF859-098B-4A3F-B539-12034E40C553}"/>
              </a:ext>
            </a:extLst>
          </p:cNvPr>
          <p:cNvSpPr txBox="1"/>
          <p:nvPr/>
        </p:nvSpPr>
        <p:spPr>
          <a:xfrm>
            <a:off x="4920343" y="2955488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voọc xám</a:t>
            </a:r>
            <a:endParaRPr 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Luyện đọc câu:</a:t>
            </a:r>
          </a:p>
        </p:txBody>
      </p:sp>
    </p:spTree>
    <p:extLst>
      <p:ext uri="{BB962C8B-B14F-4D97-AF65-F5344CB8AC3E}">
        <p14:creationId xmlns:p14="http://schemas.microsoft.com/office/powerpoint/2010/main" val="8490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yểng. Yểng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C958961-899A-4295-B421-94A4DE6CB47D}"/>
              </a:ext>
            </a:extLst>
          </p:cNvPr>
          <p:cNvSpPr txBox="1"/>
          <p:nvPr/>
        </p:nvSpPr>
        <p:spPr>
          <a:xfrm>
            <a:off x="14513" y="4603576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Bài đọc là bài văn hay bài thơ? Vì sao?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0EDDB8E-CA83-435A-9F65-5B71D3EEDD21}"/>
              </a:ext>
            </a:extLst>
          </p:cNvPr>
          <p:cNvSpPr txBox="1"/>
          <p:nvPr/>
        </p:nvSpPr>
        <p:spPr>
          <a:xfrm>
            <a:off x="29025" y="4603576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Bài văn hôm nay có mấy câu? Vì sao?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241;p6"/>
          <p:cNvSpPr/>
          <p:nvPr/>
        </p:nvSpPr>
        <p:spPr>
          <a:xfrm>
            <a:off x="609600" y="5143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41;p6"/>
          <p:cNvSpPr/>
          <p:nvPr/>
        </p:nvSpPr>
        <p:spPr>
          <a:xfrm>
            <a:off x="2057400" y="819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41;p6"/>
          <p:cNvSpPr/>
          <p:nvPr/>
        </p:nvSpPr>
        <p:spPr>
          <a:xfrm>
            <a:off x="6705600" y="1200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41;p6"/>
          <p:cNvSpPr/>
          <p:nvPr/>
        </p:nvSpPr>
        <p:spPr>
          <a:xfrm>
            <a:off x="7904018" y="1581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1;p6"/>
          <p:cNvSpPr/>
          <p:nvPr/>
        </p:nvSpPr>
        <p:spPr>
          <a:xfrm>
            <a:off x="7391400" y="1962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41;p6"/>
          <p:cNvSpPr/>
          <p:nvPr/>
        </p:nvSpPr>
        <p:spPr>
          <a:xfrm>
            <a:off x="7789718" y="2407227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1;p6"/>
          <p:cNvSpPr/>
          <p:nvPr/>
        </p:nvSpPr>
        <p:spPr>
          <a:xfrm>
            <a:off x="2514600" y="3205595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1;p6"/>
          <p:cNvSpPr/>
          <p:nvPr/>
        </p:nvSpPr>
        <p:spPr>
          <a:xfrm>
            <a:off x="495300" y="40957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88A01CC-CFF9-48B1-9BDE-50988287F46E}"/>
              </a:ext>
            </a:extLst>
          </p:cNvPr>
          <p:cNvSpPr txBox="1"/>
          <p:nvPr/>
        </p:nvSpPr>
        <p:spPr>
          <a:xfrm>
            <a:off x="2050143" y="4681835"/>
            <a:ext cx="4191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Đọc nối tiếp câu lần 1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49715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 đọc câu dài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Yểng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Gõ kiến chỉ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Voọc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241;p6"/>
          <p:cNvSpPr/>
          <p:nvPr/>
        </p:nvSpPr>
        <p:spPr>
          <a:xfrm>
            <a:off x="533400" y="438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41;p6"/>
          <p:cNvSpPr/>
          <p:nvPr/>
        </p:nvSpPr>
        <p:spPr>
          <a:xfrm>
            <a:off x="533400" y="1283613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1;p6"/>
          <p:cNvSpPr/>
          <p:nvPr/>
        </p:nvSpPr>
        <p:spPr>
          <a:xfrm>
            <a:off x="533400" y="20383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1;p6"/>
          <p:cNvSpPr/>
          <p:nvPr/>
        </p:nvSpPr>
        <p:spPr>
          <a:xfrm>
            <a:off x="533400" y="28003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116782" y="448541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68091" y="12001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914900" y="1991927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162800" y="2777836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9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241;p6"/>
          <p:cNvSpPr/>
          <p:nvPr/>
        </p:nvSpPr>
        <p:spPr>
          <a:xfrm>
            <a:off x="609600" y="5143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41;p6"/>
          <p:cNvSpPr/>
          <p:nvPr/>
        </p:nvSpPr>
        <p:spPr>
          <a:xfrm>
            <a:off x="2057400" y="819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41;p6"/>
          <p:cNvSpPr/>
          <p:nvPr/>
        </p:nvSpPr>
        <p:spPr>
          <a:xfrm>
            <a:off x="6705600" y="1200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41;p6"/>
          <p:cNvSpPr/>
          <p:nvPr/>
        </p:nvSpPr>
        <p:spPr>
          <a:xfrm>
            <a:off x="7904018" y="1581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1;p6"/>
          <p:cNvSpPr/>
          <p:nvPr/>
        </p:nvSpPr>
        <p:spPr>
          <a:xfrm>
            <a:off x="7391400" y="1962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41;p6"/>
          <p:cNvSpPr/>
          <p:nvPr/>
        </p:nvSpPr>
        <p:spPr>
          <a:xfrm>
            <a:off x="7789718" y="2407227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1;p6"/>
          <p:cNvSpPr/>
          <p:nvPr/>
        </p:nvSpPr>
        <p:spPr>
          <a:xfrm>
            <a:off x="2514600" y="3205595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1;p6"/>
          <p:cNvSpPr/>
          <p:nvPr/>
        </p:nvSpPr>
        <p:spPr>
          <a:xfrm>
            <a:off x="495300" y="40957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88A01CC-CFF9-48B1-9BDE-50988287F46E}"/>
              </a:ext>
            </a:extLst>
          </p:cNvPr>
          <p:cNvSpPr txBox="1"/>
          <p:nvPr/>
        </p:nvSpPr>
        <p:spPr>
          <a:xfrm>
            <a:off x="2050143" y="4681835"/>
            <a:ext cx="4191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Đọc nối tiếp câu lần 2</a:t>
            </a:r>
            <a:endParaRPr lang="vi-VN" sz="2400" b="1">
              <a:solidFill>
                <a:srgbClr val="FF0000"/>
              </a:solidFill>
            </a:endParaRP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99630C2F-2CE0-4957-AF30-CB6532B011F6}"/>
              </a:ext>
            </a:extLst>
          </p:cNvPr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2508AFF8-F5B7-4CF5-A39C-FDD160637A72}"/>
              </a:ext>
            </a:extLst>
          </p:cNvPr>
          <p:cNvCxnSpPr/>
          <p:nvPr/>
        </p:nvCxnSpPr>
        <p:spPr>
          <a:xfrm flipH="1">
            <a:off x="2095500" y="1657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C710617C-F89F-4C03-90A8-5AE47A64CDF1}"/>
              </a:ext>
            </a:extLst>
          </p:cNvPr>
          <p:cNvCxnSpPr/>
          <p:nvPr/>
        </p:nvCxnSpPr>
        <p:spPr>
          <a:xfrm flipH="1">
            <a:off x="3200400" y="2516733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8C10ADD5-741F-4F60-8A18-F63E8CCFF31E}"/>
              </a:ext>
            </a:extLst>
          </p:cNvPr>
          <p:cNvCxnSpPr/>
          <p:nvPr/>
        </p:nvCxnSpPr>
        <p:spPr>
          <a:xfrm flipH="1">
            <a:off x="8783782" y="3267941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Luyện đọc đoạn:</a:t>
            </a:r>
          </a:p>
        </p:txBody>
      </p:sp>
    </p:spTree>
    <p:extLst>
      <p:ext uri="{BB962C8B-B14F-4D97-AF65-F5344CB8AC3E}">
        <p14:creationId xmlns:p14="http://schemas.microsoft.com/office/powerpoint/2010/main" val="24462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yểng. Yểng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133600" y="1657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200400" y="24955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763000" y="33337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719A783-A651-42E1-9E97-17EE4213ADAA}"/>
              </a:ext>
            </a:extLst>
          </p:cNvPr>
          <p:cNvSpPr txBox="1"/>
          <p:nvPr/>
        </p:nvSpPr>
        <p:spPr>
          <a:xfrm>
            <a:off x="76200" y="4681835"/>
            <a:ext cx="61649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Bài đọc có mấy đoạn?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yểng. Yểng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133600" y="1657350"/>
            <a:ext cx="76200" cy="388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200400" y="2495550"/>
            <a:ext cx="76200" cy="388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763000" y="3333750"/>
            <a:ext cx="76200" cy="388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Google Shape;241;p6"/>
          <p:cNvSpPr/>
          <p:nvPr/>
        </p:nvSpPr>
        <p:spPr>
          <a:xfrm>
            <a:off x="457200" y="533044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91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"/>
          <p:cNvSpPr/>
          <p:nvPr/>
        </p:nvSpPr>
        <p:spPr>
          <a:xfrm>
            <a:off x="232064" y="514350"/>
            <a:ext cx="806282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Tiếng Việt hôm trước học bài gì?</a:t>
            </a:r>
            <a:endParaRPr sz="2600" b="1" dirty="0">
              <a:solidFill>
                <a:srgbClr val="00206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3" name="Google Shape;186;p3"/>
          <p:cNvSpPr/>
          <p:nvPr/>
        </p:nvSpPr>
        <p:spPr>
          <a:xfrm>
            <a:off x="232064" y="1212444"/>
            <a:ext cx="891193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Nói về một số điều thú vị mà con đã học được từ bài học đó?</a:t>
            </a:r>
            <a:endParaRPr sz="2600" b="1" dirty="0">
              <a:solidFill>
                <a:srgbClr val="00206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691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yểng. Yểng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133600" y="1657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200400" y="24955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763000" y="33337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Google Shape;241;p6"/>
          <p:cNvSpPr/>
          <p:nvPr/>
        </p:nvSpPr>
        <p:spPr>
          <a:xfrm>
            <a:off x="457200" y="533044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7;p6"/>
          <p:cNvSpPr/>
          <p:nvPr/>
        </p:nvSpPr>
        <p:spPr>
          <a:xfrm>
            <a:off x="381000" y="40957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2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Giải thích nghĩa của từ: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01749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20EBA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+niêm yết: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 công bố chương trình cuộc thi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8653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20EBA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+chuếch choáng: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 cảm giác không còn tỉnh táo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87722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20EBA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+trầm trồ: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 thốt ra lời khen ngợi, thán phục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64" y="2467912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20EBA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+điêu luyện: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 đạt tới trình độ cao </a:t>
            </a:r>
          </a:p>
        </p:txBody>
      </p:sp>
    </p:spTree>
    <p:extLst>
      <p:ext uri="{BB962C8B-B14F-4D97-AF65-F5344CB8AC3E}">
        <p14:creationId xmlns:p14="http://schemas.microsoft.com/office/powerpoint/2010/main" val="31544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Đọc cả bài:</a:t>
            </a:r>
          </a:p>
        </p:txBody>
      </p:sp>
    </p:spTree>
    <p:extLst>
      <p:ext uri="{BB962C8B-B14F-4D97-AF65-F5344CB8AC3E}">
        <p14:creationId xmlns:p14="http://schemas.microsoft.com/office/powerpoint/2010/main" val="19635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yểng. Yểng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133600" y="1657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200400" y="24955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763000" y="33337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824446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45447" y="2145201"/>
            <a:ext cx="358840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36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807670" y="109095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TV 2 - KN-CHU ĐỀ 6- Bài4  - Cuộc thi tài năng rừng xanh\CD6 BAI 4.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15953"/>
          <a:stretch/>
        </p:blipFill>
        <p:spPr bwMode="auto">
          <a:xfrm>
            <a:off x="990600" y="1200150"/>
            <a:ext cx="70866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7213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 Rounded"/>
              </a:rPr>
              <a:t>a) Em </a:t>
            </a:r>
            <a:r>
              <a:rPr lang="en-US" sz="2400" err="1">
                <a:solidFill>
                  <a:srgbClr val="002060"/>
                </a:solidFill>
                <a:latin typeface="Arial Rounded"/>
              </a:rPr>
              <a:t>biết</a:t>
            </a:r>
            <a:r>
              <a:rPr lang="en-US" sz="2400">
                <a:solidFill>
                  <a:srgbClr val="002060"/>
                </a:solidFill>
                <a:latin typeface="Arial Rounded"/>
              </a:rPr>
              <a:t> những 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con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75005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 Rounded"/>
              </a:rPr>
              <a:t>b) Mỗi 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con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biệt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84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 Rounded"/>
              </a:rPr>
              <a:t>1. Quan sát các con vật trong tranh</a:t>
            </a:r>
            <a:endParaRPr lang="en-US" sz="2800" dirty="0">
              <a:latin typeface="Arial Rounded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D97E-C5FC-489E-BEDC-4FCA55C43662}"/>
              </a:ext>
            </a:extLst>
          </p:cNvPr>
          <p:cNvSpPr txBox="1"/>
          <p:nvPr/>
        </p:nvSpPr>
        <p:spPr>
          <a:xfrm>
            <a:off x="3276600" y="214239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Voọc xám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A1CB2D-9A99-4349-A48B-AF059230C8A7}"/>
              </a:ext>
            </a:extLst>
          </p:cNvPr>
          <p:cNvSpPr txBox="1"/>
          <p:nvPr/>
        </p:nvSpPr>
        <p:spPr>
          <a:xfrm>
            <a:off x="1676400" y="291465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Gõ kiến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7F4DD6F-640C-4180-9ADE-CF3FD1F7764D}"/>
              </a:ext>
            </a:extLst>
          </p:cNvPr>
          <p:cNvSpPr txBox="1"/>
          <p:nvPr/>
        </p:nvSpPr>
        <p:spPr>
          <a:xfrm>
            <a:off x="3467100" y="3549450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Yểng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973445-1856-4B1D-A157-EB5A1EC9D024}"/>
              </a:ext>
            </a:extLst>
          </p:cNvPr>
          <p:cNvSpPr txBox="1"/>
          <p:nvPr/>
        </p:nvSpPr>
        <p:spPr>
          <a:xfrm>
            <a:off x="4457700" y="271459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Mèo rừng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F99AC95-1F14-494A-A563-4CED45E3E4D4}"/>
              </a:ext>
            </a:extLst>
          </p:cNvPr>
          <p:cNvSpPr txBox="1"/>
          <p:nvPr/>
        </p:nvSpPr>
        <p:spPr>
          <a:xfrm>
            <a:off x="5867400" y="394335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Chim công</a:t>
            </a:r>
            <a:endParaRPr lang="vi-VN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824446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450196" y="1900973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807670" y="109095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3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Đọc mẫu:</a:t>
            </a:r>
          </a:p>
        </p:txBody>
      </p:sp>
    </p:spTree>
    <p:extLst>
      <p:ext uri="{BB962C8B-B14F-4D97-AF65-F5344CB8AC3E}">
        <p14:creationId xmlns:p14="http://schemas.microsoft.com/office/powerpoint/2010/main" val="27507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58568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6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dự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1856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228600" y="666750"/>
            <a:ext cx="8215805" cy="306775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Luyện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đọc các vần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: </a:t>
            </a:r>
          </a:p>
          <a:p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yêt, yêng, oen, oao, oet, uêch, ooc</a:t>
            </a:r>
          </a:p>
          <a:p>
            <a:endParaRPr lang="en-US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445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Tìm các từ ngữ chứa vần: 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530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1539</Words>
  <Application>Microsoft Office PowerPoint</Application>
  <PresentationFormat>On-screen Show (16:9)</PresentationFormat>
  <Paragraphs>144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Rounded</vt:lpstr>
      <vt:lpstr>Arial-Rounded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Tran Tuan Duy</cp:lastModifiedBy>
  <cp:revision>117</cp:revision>
  <dcterms:created xsi:type="dcterms:W3CDTF">2020-08-13T09:19:08Z</dcterms:created>
  <dcterms:modified xsi:type="dcterms:W3CDTF">2023-07-25T20:11:02Z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