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17"/>
  </p:notesMasterIdLst>
  <p:sldIdLst>
    <p:sldId id="285" r:id="rId4"/>
    <p:sldId id="274" r:id="rId5"/>
    <p:sldId id="279" r:id="rId6"/>
    <p:sldId id="257" r:id="rId7"/>
    <p:sldId id="283" r:id="rId8"/>
    <p:sldId id="273" r:id="rId9"/>
    <p:sldId id="288" r:id="rId10"/>
    <p:sldId id="286" r:id="rId11"/>
    <p:sldId id="282" r:id="rId12"/>
    <p:sldId id="284" r:id="rId13"/>
    <p:sldId id="264" r:id="rId14"/>
    <p:sldId id="266" r:id="rId15"/>
    <p:sldId id="278" r:id="rId16"/>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4B5"/>
    <a:srgbClr val="00DA63"/>
    <a:srgbClr val="F6BB00"/>
    <a:srgbClr val="A9DA74"/>
    <a:srgbClr val="EBF6F9"/>
    <a:srgbClr val="FBD6B7"/>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7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282">
              <a:buClrTx/>
              <a:buFontTx/>
              <a:buNone/>
              <a:defRPr/>
            </a:pPr>
            <a:fld id="{DFD2DD08-BFD2-4617-92AF-E1951D5E3113}" type="slidenum">
              <a:rPr lang="zh-CN" altLang="en-US" kern="1200" smtClean="0">
                <a:solidFill>
                  <a:prstClr val="black"/>
                </a:solidFill>
                <a:latin typeface="Calibri"/>
                <a:ea typeface="宋体" panose="02010600030101010101" pitchFamily="2" charset="-122"/>
              </a:rPr>
              <a:pPr defTabSz="914282">
                <a:buClrTx/>
                <a:buFontTx/>
                <a:buNone/>
                <a:defRPr/>
              </a:pPr>
              <a:t>1</a:t>
            </a:fld>
            <a:endParaRPr lang="zh-CN" altLang="en-US"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1644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viết</a:t>
            </a:r>
            <a:r>
              <a:rPr lang="en-US" baseline="0" smtClean="0"/>
              <a:t> vở Tập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50538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mn-lt"/>
                <a:ea typeface="+mn-ea"/>
                <a:cs typeface="+mn-cs"/>
              </a:rPr>
              <a:t>GV chiếu cho HS xem cách trình bày trước, sau đó nhấn tắt màn hình rồi đọc cho hs viết.</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87601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a:t>
            </a:r>
            <a:r>
              <a:rPr lang="en-US" baseline="0" smtClean="0"/>
              <a:t>hát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6745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108599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352320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6375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6694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6795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7444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884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6664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56869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779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1610077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012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143866"/>
      </p:ext>
    </p:extLst>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34681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8499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4767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561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61071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55553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5400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72960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11365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59444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16728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rgbClr val="ACD868"/>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spTree>
    <p:extLst>
      <p:ext uri="{BB962C8B-B14F-4D97-AF65-F5344CB8AC3E}">
        <p14:creationId xmlns:p14="http://schemas.microsoft.com/office/powerpoint/2010/main" val="19021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pPr defTabSz="914400">
                <a:buClr>
                  <a:srgbClr val="000000"/>
                </a:buClr>
                <a:buFont typeface="Arial"/>
                <a:buNone/>
              </a:pPr>
              <a:t>‹#›</a:t>
            </a:fld>
            <a:endParaRPr kern="0"/>
          </a:p>
        </p:txBody>
      </p:sp>
    </p:spTree>
    <p:extLst>
      <p:ext uri="{BB962C8B-B14F-4D97-AF65-F5344CB8AC3E}">
        <p14:creationId xmlns:p14="http://schemas.microsoft.com/office/powerpoint/2010/main" val="20679754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buClr>
                <a:srgbClr val="000000"/>
              </a:buClr>
              <a:buFont typeface="Arial"/>
              <a:buNone/>
            </a:pPr>
            <a:endParaRPr lang="en-US"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buClr>
                <a:srgbClr val="000000"/>
              </a:buClr>
              <a:buFont typeface="Arial"/>
              <a:buNone/>
            </a:pPr>
            <a:endParaRPr lang="en-US"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buClr>
                <a:srgbClr val="000000"/>
              </a:buClr>
              <a:buFont typeface="Arial"/>
              <a:buNone/>
            </a:pPr>
            <a:fld id="{00000000-1234-1234-1234-123412341234}" type="slidenum">
              <a:rPr lang="en-US" kern="0" smtClean="0">
                <a:solidFill>
                  <a:prstClr val="black">
                    <a:tint val="75000"/>
                  </a:prstClr>
                </a:solidFill>
                <a:latin typeface="Arial"/>
                <a:cs typeface="Arial"/>
                <a:sym typeface="Arial"/>
              </a:rPr>
              <a:pPr defTabSz="914400">
                <a:buClr>
                  <a:srgbClr val="000000"/>
                </a:buClr>
                <a:buFont typeface="Arial"/>
                <a:buNone/>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3869380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0960" y="76566"/>
            <a:ext cx="8702088" cy="4638368"/>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22622" y="2837175"/>
            <a:ext cx="9121379" cy="2306325"/>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6065228" y="-218793"/>
            <a:ext cx="2466809" cy="152606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241037" y="2531382"/>
            <a:ext cx="645368" cy="1238921"/>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8" y="26526"/>
            <a:ext cx="1855458" cy="2017990"/>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7862456" y="544242"/>
            <a:ext cx="824853" cy="1439273"/>
          </a:xfrm>
          <a:prstGeom prst="rect">
            <a:avLst/>
          </a:prstGeom>
        </p:spPr>
      </p:pic>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50938" t="31574" r="32031" b="7401"/>
          <a:stretch>
            <a:fillRect/>
          </a:stretch>
        </p:blipFill>
        <p:spPr>
          <a:xfrm>
            <a:off x="6419940" y="373684"/>
            <a:ext cx="511042" cy="848366"/>
          </a:xfrm>
          <a:prstGeom prst="rect">
            <a:avLst/>
          </a:prstGeom>
        </p:spPr>
      </p:pic>
      <p:pic>
        <p:nvPicPr>
          <p:cNvPr id="21" name="Picture 20">
            <a:extLst>
              <a:ext uri="{FF2B5EF4-FFF2-40B4-BE49-F238E27FC236}">
                <a16:creationId xmlns:a16="http://schemas.microsoft.com/office/drawing/2014/main" xmlns="" id="{BEA04A1D-6066-48BF-8F9D-3143F8968E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8635" y="3233978"/>
            <a:ext cx="1807235" cy="1736853"/>
          </a:xfrm>
          <a:prstGeom prst="rect">
            <a:avLst/>
          </a:prstGeom>
        </p:spPr>
      </p:pic>
      <p:pic>
        <p:nvPicPr>
          <p:cNvPr id="6" name="Picture 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4326346" y="1951271"/>
            <a:ext cx="1123694" cy="1420588"/>
          </a:xfrm>
          <a:prstGeom prst="rect">
            <a:avLst/>
          </a:prstGeom>
        </p:spPr>
      </p:pic>
      <p:sp>
        <p:nvSpPr>
          <p:cNvPr id="17" name="WordArt 6"/>
          <p:cNvSpPr>
            <a:spLocks noChangeArrowheads="1" noChangeShapeType="1" noTextEdit="1"/>
          </p:cNvSpPr>
          <p:nvPr/>
        </p:nvSpPr>
        <p:spPr bwMode="auto">
          <a:xfrm>
            <a:off x="2053465" y="1806234"/>
            <a:ext cx="5899355" cy="1521838"/>
          </a:xfrm>
          <a:prstGeom prst="rect">
            <a:avLst/>
          </a:prstGeom>
        </p:spPr>
        <p:txBody>
          <a:bodyPr spcFirstLastPara="1" wrap="none" lIns="61604" tIns="30841" rIns="61604" bIns="30841" numCol="1" fromWordArt="1">
            <a:prstTxWarp prst="textArchUp">
              <a:avLst>
                <a:gd name="adj" fmla="val 11020719"/>
              </a:avLst>
            </a:prstTxWarp>
          </a:bodyPr>
          <a:lstStyle/>
          <a:p>
            <a:pPr algn="ctr" defTabSz="820778">
              <a:lnSpc>
                <a:spcPct val="150000"/>
              </a:lnSpc>
              <a:buFont typeface="Arial"/>
              <a:buNone/>
              <a:defRPr/>
            </a:pPr>
            <a:r>
              <a:rPr lang="en-US" sz="2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CHÀO MỪNG CÁC CON </a:t>
            </a:r>
          </a:p>
          <a:p>
            <a:pPr algn="ctr" defTabSz="820778">
              <a:lnSpc>
                <a:spcPct val="150000"/>
              </a:lnSpc>
              <a:buFont typeface="Arial"/>
              <a:buNone/>
              <a:defRPr/>
            </a:pPr>
            <a:r>
              <a:rPr lang="en-US" sz="2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ĐẾN VỚI TIẾT HỌC</a:t>
            </a:r>
          </a:p>
        </p:txBody>
      </p:sp>
      <p:sp>
        <p:nvSpPr>
          <p:cNvPr id="18" name="圆角矩形 1"/>
          <p:cNvSpPr/>
          <p:nvPr/>
        </p:nvSpPr>
        <p:spPr>
          <a:xfrm>
            <a:off x="1683707" y="3296183"/>
            <a:ext cx="6638870" cy="81693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514">
              <a:buFont typeface="Arial"/>
              <a:buNone/>
              <a:defRPr/>
            </a:pPr>
            <a:r>
              <a:rPr lang="en-US" altLang="zh-CN" sz="3200"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3200"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67980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E180D4A7-C9FB-4DFB-919C-405C955672EB}">
      <p14:showEvtLst xmlns:p14="http://schemas.microsoft.com/office/powerpoint/2010/main">
        <p14:playEvt time="1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04" y="971550"/>
            <a:ext cx="9016765" cy="2859272"/>
          </a:xfrm>
          <a:prstGeom prst="rect">
            <a:avLst/>
          </a:prstGeom>
        </p:spPr>
      </p:pic>
    </p:spTree>
    <p:extLst>
      <p:ext uri="{BB962C8B-B14F-4D97-AF65-F5344CB8AC3E}">
        <p14:creationId xmlns:p14="http://schemas.microsoft.com/office/powerpoint/2010/main" val="3842378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133350"/>
            <a:ext cx="8610600" cy="1593850"/>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0" cap="none" spc="0" normalizeH="0" baseline="0" noProof="0">
                <a:ln>
                  <a:noFill/>
                </a:ln>
                <a:solidFill>
                  <a:sysClr val="window" lastClr="FFFFFF"/>
                </a:solidFill>
                <a:effectLst/>
                <a:uLnTx/>
                <a:uFillTx/>
                <a:latin typeface="Arial-SGK-TV" pitchFamily="2" charset="0"/>
                <a:cs typeface="Arial-SGK-TV" pitchFamily="2" charset="0"/>
              </a:rPr>
              <a:t>8. Tìm trong và ngoài bài đọc </a:t>
            </a:r>
            <a:r>
              <a:rPr kumimoji="0" lang="en-US" sz="2400" b="1" i="1" u="none" strike="noStrike" kern="0" cap="none" spc="0" normalizeH="0" baseline="0" noProof="0">
                <a:ln>
                  <a:noFill/>
                </a:ln>
                <a:solidFill>
                  <a:sysClr val="window" lastClr="FFFFFF"/>
                </a:solidFill>
                <a:effectLst/>
                <a:uLnTx/>
                <a:uFillTx/>
                <a:latin typeface="Arial-SGK-TV" pitchFamily="2" charset="0"/>
                <a:cs typeface="Arial-SGK-TV" pitchFamily="2" charset="0"/>
              </a:rPr>
              <a:t>Tôi đi học </a:t>
            </a:r>
            <a:r>
              <a:rPr kumimoji="0" lang="en-US" sz="2400" b="1" i="0" u="none" strike="noStrike" kern="0" cap="none" spc="0" normalizeH="0" baseline="0" noProof="0">
                <a:ln>
                  <a:noFill/>
                </a:ln>
                <a:solidFill>
                  <a:sysClr val="window" lastClr="FFFFFF"/>
                </a:solidFill>
                <a:effectLst/>
                <a:uLnTx/>
                <a:uFillTx/>
                <a:latin typeface="Arial-SGK-TV" pitchFamily="2" charset="0"/>
                <a:cs typeface="Arial-SGK-TV" pitchFamily="2" charset="0"/>
              </a:rPr>
              <a:t>từ ngữ có tiếng chứa vần </a:t>
            </a:r>
            <a:r>
              <a:rPr kumimoji="0" lang="en-US" sz="2400" b="1" i="1" u="none" strike="noStrike" kern="0" cap="none" spc="0" normalizeH="0" baseline="0" noProof="0">
                <a:ln>
                  <a:noFill/>
                </a:ln>
                <a:solidFill>
                  <a:sysClr val="window" lastClr="FFFFFF"/>
                </a:solidFill>
                <a:effectLst/>
                <a:uLnTx/>
                <a:uFillTx/>
                <a:latin typeface="Arial-SGK-TV" pitchFamily="2" charset="0"/>
                <a:cs typeface="Arial-SGK-TV" pitchFamily="2" charset="0"/>
              </a:rPr>
              <a:t>ương, ươn, ươi, ươu.</a:t>
            </a:r>
            <a:endParaRPr kumimoji="0" lang="en-US" sz="2400" b="1" i="0" u="none" strike="noStrike" kern="0" cap="none" spc="0" normalizeH="0" baseline="0" noProof="0" dirty="0">
              <a:ln>
                <a:noFill/>
              </a:ln>
              <a:solidFill>
                <a:sysClr val="window" lastClr="FFFFFF"/>
              </a:solidFill>
              <a:effectLst/>
              <a:uLnTx/>
              <a:uFillTx/>
              <a:latin typeface="Arial-SGK-TV" pitchFamily="2" charset="0"/>
              <a:cs typeface="Arial-SGK-TV" pitchFamily="2" charset="0"/>
            </a:endParaRPr>
          </a:p>
        </p:txBody>
      </p:sp>
      <p:sp>
        <p:nvSpPr>
          <p:cNvPr id="3" name="TextBox 2"/>
          <p:cNvSpPr txBox="1"/>
          <p:nvPr/>
        </p:nvSpPr>
        <p:spPr>
          <a:xfrm>
            <a:off x="762000" y="1962150"/>
            <a:ext cx="838200" cy="369332"/>
          </a:xfrm>
          <a:prstGeom prst="rect">
            <a:avLst/>
          </a:prstGeom>
          <a:noFill/>
        </p:spPr>
        <p:txBody>
          <a:bodyPr wrap="square" rtlCol="0">
            <a:spAutoFit/>
          </a:bodyPr>
          <a:lstStyle/>
          <a:p>
            <a:r>
              <a:rPr lang="en-US">
                <a:solidFill>
                  <a:srgbClr val="FF0000"/>
                </a:solidFill>
                <a:latin typeface="Arial-SGK-TV" pitchFamily="2" charset="0"/>
                <a:cs typeface="Arial-SGK-TV" pitchFamily="2" charset="0"/>
              </a:rPr>
              <a:t>ư</a:t>
            </a:r>
            <a:r>
              <a:rPr lang="en-US" smtClean="0">
                <a:solidFill>
                  <a:srgbClr val="FF0000"/>
                </a:solidFill>
                <a:latin typeface="Arial-SGK-TV" pitchFamily="2" charset="0"/>
                <a:cs typeface="Arial-SGK-TV" pitchFamily="2" charset="0"/>
              </a:rPr>
              <a:t>ơng</a:t>
            </a:r>
            <a:r>
              <a:rPr lang="en-US" smtClean="0">
                <a:latin typeface="Arial-SGK-TV" pitchFamily="2" charset="0"/>
                <a:cs typeface="Arial-SGK-TV" pitchFamily="2" charset="0"/>
              </a:rPr>
              <a:t> :  </a:t>
            </a:r>
            <a:endParaRPr lang="en-US">
              <a:latin typeface="Arial-SGK-TV" pitchFamily="2" charset="0"/>
              <a:cs typeface="Arial-SGK-TV" pitchFamily="2" charset="0"/>
            </a:endParaRPr>
          </a:p>
        </p:txBody>
      </p:sp>
      <p:sp>
        <p:nvSpPr>
          <p:cNvPr id="7" name="TextBox 6"/>
          <p:cNvSpPr txBox="1"/>
          <p:nvPr/>
        </p:nvSpPr>
        <p:spPr>
          <a:xfrm>
            <a:off x="1524000" y="1975338"/>
            <a:ext cx="2590800" cy="369332"/>
          </a:xfrm>
          <a:prstGeom prst="rect">
            <a:avLst/>
          </a:prstGeom>
          <a:noFill/>
        </p:spPr>
        <p:txBody>
          <a:bodyPr wrap="square" rtlCol="0">
            <a:spAutoFit/>
          </a:bodyPr>
          <a:lstStyle/>
          <a:p>
            <a:r>
              <a:rPr lang="en-US" smtClean="0">
                <a:solidFill>
                  <a:srgbClr val="FF0000"/>
                </a:solidFill>
                <a:latin typeface="Arial-SGK-TV" pitchFamily="2" charset="0"/>
                <a:cs typeface="Arial-SGK-TV" pitchFamily="2" charset="0"/>
              </a:rPr>
              <a:t>đường, gương, trường </a:t>
            </a:r>
            <a:endParaRPr lang="en-US">
              <a:solidFill>
                <a:srgbClr val="FF0000"/>
              </a:solidFill>
              <a:latin typeface="Arial-SGK-TV" pitchFamily="2" charset="0"/>
              <a:cs typeface="Arial-SGK-TV" pitchFamily="2" charset="0"/>
            </a:endParaRPr>
          </a:p>
        </p:txBody>
      </p:sp>
      <p:sp>
        <p:nvSpPr>
          <p:cNvPr id="8" name="TextBox 7"/>
          <p:cNvSpPr txBox="1"/>
          <p:nvPr/>
        </p:nvSpPr>
        <p:spPr>
          <a:xfrm>
            <a:off x="756138" y="2375443"/>
            <a:ext cx="838200" cy="369332"/>
          </a:xfrm>
          <a:prstGeom prst="rect">
            <a:avLst/>
          </a:prstGeom>
          <a:noFill/>
        </p:spPr>
        <p:txBody>
          <a:bodyPr wrap="square" rtlCol="0">
            <a:spAutoFit/>
          </a:bodyPr>
          <a:lstStyle/>
          <a:p>
            <a:r>
              <a:rPr lang="en-US" smtClean="0">
                <a:solidFill>
                  <a:srgbClr val="00B050"/>
                </a:solidFill>
                <a:latin typeface="Arial-SGK-TV" pitchFamily="2" charset="0"/>
                <a:cs typeface="Arial-SGK-TV" pitchFamily="2" charset="0"/>
              </a:rPr>
              <a:t>ươn</a:t>
            </a:r>
            <a:r>
              <a:rPr lang="en-US" smtClean="0">
                <a:latin typeface="Arial-SGK-TV" pitchFamily="2" charset="0"/>
                <a:cs typeface="Arial-SGK-TV" pitchFamily="2" charset="0"/>
              </a:rPr>
              <a:t> :  </a:t>
            </a:r>
            <a:endParaRPr lang="en-US">
              <a:latin typeface="Arial-SGK-TV" pitchFamily="2" charset="0"/>
              <a:cs typeface="Arial-SGK-TV" pitchFamily="2" charset="0"/>
            </a:endParaRPr>
          </a:p>
        </p:txBody>
      </p:sp>
      <p:sp>
        <p:nvSpPr>
          <p:cNvPr id="9" name="TextBox 8"/>
          <p:cNvSpPr txBox="1"/>
          <p:nvPr/>
        </p:nvSpPr>
        <p:spPr>
          <a:xfrm>
            <a:off x="1447800" y="2344670"/>
            <a:ext cx="2590800" cy="369332"/>
          </a:xfrm>
          <a:prstGeom prst="rect">
            <a:avLst/>
          </a:prstGeom>
          <a:noFill/>
        </p:spPr>
        <p:txBody>
          <a:bodyPr wrap="square" rtlCol="0">
            <a:spAutoFit/>
          </a:bodyPr>
          <a:lstStyle/>
          <a:p>
            <a:r>
              <a:rPr lang="en-US">
                <a:solidFill>
                  <a:srgbClr val="00DA63"/>
                </a:solidFill>
                <a:latin typeface="Arial-SGK-TV" pitchFamily="2" charset="0"/>
                <a:cs typeface="Arial-SGK-TV" pitchFamily="2" charset="0"/>
              </a:rPr>
              <a:t>v</a:t>
            </a:r>
            <a:r>
              <a:rPr lang="en-US" smtClean="0">
                <a:solidFill>
                  <a:srgbClr val="00DA63"/>
                </a:solidFill>
                <a:latin typeface="Arial-SGK-TV" pitchFamily="2" charset="0"/>
                <a:cs typeface="Arial-SGK-TV" pitchFamily="2" charset="0"/>
              </a:rPr>
              <a:t>ươn, lươn, sườn  </a:t>
            </a:r>
            <a:endParaRPr lang="en-US">
              <a:solidFill>
                <a:srgbClr val="00DA63"/>
              </a:solidFill>
              <a:latin typeface="Arial-SGK-TV" pitchFamily="2" charset="0"/>
              <a:cs typeface="Arial-SGK-TV" pitchFamily="2" charset="0"/>
            </a:endParaRPr>
          </a:p>
        </p:txBody>
      </p:sp>
      <p:sp>
        <p:nvSpPr>
          <p:cNvPr id="10" name="TextBox 9"/>
          <p:cNvSpPr txBox="1"/>
          <p:nvPr/>
        </p:nvSpPr>
        <p:spPr>
          <a:xfrm>
            <a:off x="735623" y="2744775"/>
            <a:ext cx="838200" cy="369332"/>
          </a:xfrm>
          <a:prstGeom prst="rect">
            <a:avLst/>
          </a:prstGeom>
          <a:noFill/>
        </p:spPr>
        <p:txBody>
          <a:bodyPr wrap="square" rtlCol="0">
            <a:spAutoFit/>
          </a:bodyPr>
          <a:lstStyle/>
          <a:p>
            <a:r>
              <a:rPr lang="en-US" smtClean="0">
                <a:solidFill>
                  <a:srgbClr val="E824B5"/>
                </a:solidFill>
                <a:latin typeface="Arial-SGK-TV" pitchFamily="2" charset="0"/>
                <a:cs typeface="Arial-SGK-TV" pitchFamily="2" charset="0"/>
              </a:rPr>
              <a:t>ươi </a:t>
            </a:r>
            <a:r>
              <a:rPr lang="en-US" smtClean="0">
                <a:latin typeface="Arial-SGK-TV" pitchFamily="2" charset="0"/>
                <a:cs typeface="Arial-SGK-TV" pitchFamily="2" charset="0"/>
              </a:rPr>
              <a:t>:  </a:t>
            </a:r>
            <a:endParaRPr lang="en-US">
              <a:latin typeface="Arial-SGK-TV" pitchFamily="2" charset="0"/>
              <a:cs typeface="Arial-SGK-TV" pitchFamily="2" charset="0"/>
            </a:endParaRPr>
          </a:p>
        </p:txBody>
      </p:sp>
      <p:sp>
        <p:nvSpPr>
          <p:cNvPr id="11" name="TextBox 10"/>
          <p:cNvSpPr txBox="1"/>
          <p:nvPr/>
        </p:nvSpPr>
        <p:spPr>
          <a:xfrm>
            <a:off x="1447800" y="2714057"/>
            <a:ext cx="2590800" cy="369332"/>
          </a:xfrm>
          <a:prstGeom prst="rect">
            <a:avLst/>
          </a:prstGeom>
          <a:noFill/>
        </p:spPr>
        <p:txBody>
          <a:bodyPr wrap="square" rtlCol="0">
            <a:spAutoFit/>
          </a:bodyPr>
          <a:lstStyle/>
          <a:p>
            <a:r>
              <a:rPr lang="en-US">
                <a:solidFill>
                  <a:srgbClr val="E824B5"/>
                </a:solidFill>
                <a:latin typeface="Arial-SGK-TV" pitchFamily="2" charset="0"/>
                <a:cs typeface="Arial-SGK-TV" pitchFamily="2" charset="0"/>
              </a:rPr>
              <a:t>c</a:t>
            </a:r>
            <a:r>
              <a:rPr lang="en-US" smtClean="0">
                <a:solidFill>
                  <a:srgbClr val="E824B5"/>
                </a:solidFill>
                <a:latin typeface="Arial-SGK-TV" pitchFamily="2" charset="0"/>
                <a:cs typeface="Arial-SGK-TV" pitchFamily="2" charset="0"/>
              </a:rPr>
              <a:t>ười, bưởi, tươi </a:t>
            </a:r>
            <a:endParaRPr lang="en-US">
              <a:solidFill>
                <a:srgbClr val="E824B5"/>
              </a:solidFill>
              <a:latin typeface="Arial-SGK-TV" pitchFamily="2" charset="0"/>
              <a:cs typeface="Arial-SGK-TV" pitchFamily="2" charset="0"/>
            </a:endParaRPr>
          </a:p>
        </p:txBody>
      </p:sp>
      <p:sp>
        <p:nvSpPr>
          <p:cNvPr id="12" name="TextBox 11"/>
          <p:cNvSpPr txBox="1"/>
          <p:nvPr/>
        </p:nvSpPr>
        <p:spPr>
          <a:xfrm>
            <a:off x="723900" y="3070310"/>
            <a:ext cx="838200" cy="369332"/>
          </a:xfrm>
          <a:prstGeom prst="rect">
            <a:avLst/>
          </a:prstGeom>
          <a:noFill/>
        </p:spPr>
        <p:txBody>
          <a:bodyPr wrap="square" rtlCol="0">
            <a:spAutoFit/>
          </a:bodyPr>
          <a:lstStyle/>
          <a:p>
            <a:r>
              <a:rPr lang="en-US" smtClean="0">
                <a:solidFill>
                  <a:schemeClr val="tx2">
                    <a:lumMod val="50000"/>
                  </a:schemeClr>
                </a:solidFill>
                <a:latin typeface="Arial-SGK-TV" pitchFamily="2" charset="0"/>
                <a:cs typeface="Arial-SGK-TV" pitchFamily="2" charset="0"/>
              </a:rPr>
              <a:t>ươu </a:t>
            </a:r>
            <a:r>
              <a:rPr lang="en-US" smtClean="0">
                <a:latin typeface="Arial-SGK-TV" pitchFamily="2" charset="0"/>
                <a:cs typeface="Arial-SGK-TV" pitchFamily="2" charset="0"/>
              </a:rPr>
              <a:t>:  </a:t>
            </a:r>
            <a:endParaRPr lang="en-US">
              <a:latin typeface="Arial-SGK-TV" pitchFamily="2" charset="0"/>
              <a:cs typeface="Arial-SGK-TV" pitchFamily="2" charset="0"/>
            </a:endParaRPr>
          </a:p>
        </p:txBody>
      </p:sp>
      <p:sp>
        <p:nvSpPr>
          <p:cNvPr id="13" name="TextBox 12"/>
          <p:cNvSpPr txBox="1"/>
          <p:nvPr/>
        </p:nvSpPr>
        <p:spPr>
          <a:xfrm>
            <a:off x="1447800" y="3051123"/>
            <a:ext cx="2590800" cy="369332"/>
          </a:xfrm>
          <a:prstGeom prst="rect">
            <a:avLst/>
          </a:prstGeom>
          <a:noFill/>
        </p:spPr>
        <p:txBody>
          <a:bodyPr wrap="square" rtlCol="0">
            <a:spAutoFit/>
          </a:bodyPr>
          <a:lstStyle/>
          <a:p>
            <a:r>
              <a:rPr lang="en-US">
                <a:solidFill>
                  <a:schemeClr val="tx2">
                    <a:lumMod val="75000"/>
                  </a:schemeClr>
                </a:solidFill>
                <a:latin typeface="Arial-SGK-TV" pitchFamily="2" charset="0"/>
                <a:cs typeface="Arial-SGK-TV" pitchFamily="2" charset="0"/>
              </a:rPr>
              <a:t>k</a:t>
            </a:r>
            <a:r>
              <a:rPr lang="en-US" smtClean="0">
                <a:solidFill>
                  <a:schemeClr val="tx2">
                    <a:lumMod val="75000"/>
                  </a:schemeClr>
                </a:solidFill>
                <a:latin typeface="Arial-SGK-TV" pitchFamily="2" charset="0"/>
                <a:cs typeface="Arial-SGK-TV" pitchFamily="2" charset="0"/>
              </a:rPr>
              <a:t>hướu, rượu, bướu</a:t>
            </a:r>
            <a:endParaRPr lang="en-US">
              <a:solidFill>
                <a:schemeClr val="tx2">
                  <a:lumMod val="75000"/>
                </a:schemeClr>
              </a:solidFill>
              <a:latin typeface="Arial-SGK-TV" pitchFamily="2" charset="0"/>
              <a:cs typeface="Arial-SGK-TV" pitchFamily="2"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04800" y="361950"/>
            <a:ext cx="7585075" cy="784225"/>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0" normalizeH="0" baseline="0" noProof="0">
                <a:ln>
                  <a:noFill/>
                </a:ln>
                <a:solidFill>
                  <a:sysClr val="window" lastClr="FFFFFF"/>
                </a:solidFill>
                <a:effectLst/>
                <a:uLnTx/>
                <a:uFillTx/>
                <a:latin typeface="Arial-SGK-TV" pitchFamily="2" charset="0"/>
                <a:cs typeface="Arial-SGK-TV" pitchFamily="2" charset="0"/>
              </a:rPr>
              <a:t>9. Hát một bài hát về ngày đầu đi học</a:t>
            </a:r>
            <a:endParaRPr kumimoji="0" lang="en-US" sz="2800" b="1" i="0" u="none" strike="noStrike" kern="0" cap="none" spc="0" normalizeH="0" baseline="0" noProof="0" dirty="0">
              <a:ln>
                <a:noFill/>
              </a:ln>
              <a:solidFill>
                <a:sysClr val="window" lastClr="FFFFFF"/>
              </a:solidFill>
              <a:effectLst/>
              <a:uLnTx/>
              <a:uFillTx/>
              <a:latin typeface="Arial-SGK-TV" pitchFamily="2" charset="0"/>
              <a:cs typeface="Arial-SGK-TV" pitchFamily="2" charset="0"/>
            </a:endParaRPr>
          </a:p>
        </p:txBody>
      </p:sp>
      <p:pic>
        <p:nvPicPr>
          <p:cNvPr id="21" name="Picture 2" descr="Sách điện tử"/>
          <p:cNvPicPr>
            <a:picLocks noChangeAspect="1" noChangeArrowheads="1"/>
          </p:cNvPicPr>
          <p:nvPr/>
        </p:nvPicPr>
        <p:blipFill>
          <a:blip r:embed="rId3">
            <a:lum contrast="30000"/>
            <a:extLst>
              <a:ext uri="{28A0092B-C50C-407E-A947-70E740481C1C}">
                <a14:useLocalDpi xmlns:a14="http://schemas.microsoft.com/office/drawing/2010/main" val="0"/>
              </a:ext>
            </a:extLst>
          </a:blip>
          <a:srcRect l="5614" t="57001" r="10175" b="8501"/>
          <a:stretch>
            <a:fillRect/>
          </a:stretch>
        </p:blipFill>
        <p:spPr bwMode="auto">
          <a:xfrm>
            <a:off x="304800" y="1002323"/>
            <a:ext cx="810433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523220"/>
          </a:xfrm>
          <a:prstGeom prst="rect">
            <a:avLst/>
          </a:prstGeom>
          <a:solidFill>
            <a:schemeClr val="accent5">
              <a:lumMod val="20000"/>
              <a:lumOff val="80000"/>
            </a:schemeClr>
          </a:solidFill>
        </p:spPr>
        <p:txBody>
          <a:bodyPr wrap="square" rtlCol="0">
            <a:spAutoFit/>
          </a:bodyPr>
          <a:lstStyle/>
          <a:p>
            <a:pPr algn="ctr"/>
            <a:r>
              <a:rPr lang="en-US" sz="2800" b="1" dirty="0">
                <a:latin typeface="Arial-Rounded" pitchFamily="34" charset="0"/>
                <a:ea typeface="Arial-Rounded" pitchFamily="34" charset="0"/>
                <a:cs typeface="Arial-Rounded" pitchFamily="34" charset="0"/>
              </a:rPr>
              <a:t>TẠM BIỆT VÀ HẸN GẶP LẠI CÁC CON!</a:t>
            </a:r>
          </a:p>
        </p:txBody>
      </p:sp>
    </p:spTree>
    <p:extLst>
      <p:ext uri="{BB962C8B-B14F-4D97-AF65-F5344CB8AC3E}">
        <p14:creationId xmlns:p14="http://schemas.microsoft.com/office/powerpoint/2010/main" val="1280606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304800" y="-95633"/>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3</a:t>
            </a:r>
          </a:p>
        </p:txBody>
      </p:sp>
      <p:sp>
        <p:nvSpPr>
          <p:cNvPr id="29" name="TextBox 28"/>
          <p:cNvSpPr txBox="1"/>
          <p:nvPr/>
        </p:nvSpPr>
        <p:spPr>
          <a:xfrm>
            <a:off x="914400" y="437711"/>
            <a:ext cx="81534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a:t>
            </a:r>
            <a:r>
              <a:rPr lang="en-US" sz="5400" b="1" smtClean="0">
                <a:ln w="3175">
                  <a:solidFill>
                    <a:schemeClr val="bg1"/>
                  </a:solidFill>
                </a:ln>
                <a:solidFill>
                  <a:schemeClr val="bg1"/>
                </a:solidFill>
                <a:latin typeface="Arial-SGK-TV" pitchFamily="2" charset="0"/>
                <a:ea typeface="Arial-Rounded" pitchFamily="34" charset="0"/>
                <a:cs typeface="Arial-SGK-TV" pitchFamily="2" charset="0"/>
              </a:rPr>
              <a:t>TRƯỜNG MẾN YÊU</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TÔI ĐI HỌC</a:t>
            </a:r>
            <a:endParaRPr lang="en-US" sz="3600" b="1" dirty="0">
              <a:solidFill>
                <a:srgbClr val="F68426"/>
              </a:solidFill>
              <a:latin typeface="Arial-Rounded" pitchFamily="34" charset="0"/>
              <a:ea typeface="Arial-Rounded" pitchFamily="34" charset="0"/>
              <a:cs typeface="Arial-Rounded" pitchFamily="34" charset="0"/>
            </a:endParaRPr>
          </a:p>
        </p:txBody>
      </p:sp>
      <p:sp>
        <p:nvSpPr>
          <p:cNvPr id="20" name="Title 1">
            <a:extLst>
              <a:ext uri="{FF2B5EF4-FFF2-40B4-BE49-F238E27FC236}">
                <a16:creationId xmlns="" xmlns:a16="http://schemas.microsoft.com/office/drawing/2014/main" id="{96D99684-8DD8-46A3-9A29-3D2E15A77475}"/>
              </a:ext>
            </a:extLst>
          </p:cNvPr>
          <p:cNvSpPr txBox="1">
            <a:spLocks/>
          </p:cNvSpPr>
          <p:nvPr/>
        </p:nvSpPr>
        <p:spPr>
          <a:xfrm>
            <a:off x="2327816" y="3421817"/>
            <a:ext cx="5326568" cy="857250"/>
          </a:xfrm>
          <a:prstGeom prst="rect">
            <a:avLst/>
          </a:prstGeom>
          <a:solidFill>
            <a:srgbClr val="FFC000"/>
          </a:solidFill>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dirty="0">
                <a:latin typeface="Arial-Rounded" pitchFamily="34" charset="0"/>
                <a:ea typeface="Arial-Rounded" pitchFamily="34" charset="0"/>
                <a:cs typeface="Arial-Rounded" pitchFamily="34" charset="0"/>
              </a:rPr>
              <a:t>TIẾT 3 + 4</a:t>
            </a:r>
          </a:p>
        </p:txBody>
      </p:sp>
      <p:pic>
        <p:nvPicPr>
          <p:cNvPr id="22" name="Picture 2" descr="Hoa Đào Mùa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81080" y="-30368"/>
            <a:ext cx="5990926" cy="270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ách điện tử"/>
          <p:cNvPicPr>
            <a:picLocks noChangeAspect="1" noChangeArrowheads="1"/>
          </p:cNvPicPr>
          <p:nvPr/>
        </p:nvPicPr>
        <p:blipFill rotWithShape="1">
          <a:blip r:embed="rId2">
            <a:lum contrast="30000"/>
            <a:extLst>
              <a:ext uri="{28A0092B-C50C-407E-A947-70E740481C1C}">
                <a14:useLocalDpi xmlns:a14="http://schemas.microsoft.com/office/drawing/2010/main" val="0"/>
              </a:ext>
            </a:extLst>
          </a:blip>
          <a:srcRect l="14613" t="14865" r="9179" b="56000"/>
          <a:stretch/>
        </p:blipFill>
        <p:spPr bwMode="auto">
          <a:xfrm>
            <a:off x="381000" y="678328"/>
            <a:ext cx="8534401" cy="36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60287" y="208431"/>
            <a:ext cx="5947064" cy="477005"/>
          </a:xfrm>
          <a:prstGeom prst="rect">
            <a:avLst/>
          </a:prstGeom>
          <a:noFill/>
        </p:spPr>
        <p:txBody>
          <a:bodyPr wrap="square" lIns="91391" tIns="45696" rIns="91391" bIns="45696" rtlCol="0">
            <a:spAutoFit/>
          </a:bodyPr>
          <a:lstStyle/>
          <a:p>
            <a:pPr algn="ctr"/>
            <a:r>
              <a:rPr lang="en-US" sz="2500" b="1" dirty="0" smtClean="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71081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81000" y="530469"/>
            <a:ext cx="8612066" cy="773113"/>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smtClean="0">
                <a:ln>
                  <a:noFill/>
                </a:ln>
                <a:solidFill>
                  <a:sysClr val="window" lastClr="FFFFFF"/>
                </a:solidFill>
                <a:effectLst/>
                <a:uLnTx/>
                <a:uFillTx/>
                <a:latin typeface="Times New Roman" pitchFamily="18" charset="0"/>
                <a:ea typeface="+mn-ea"/>
                <a:cs typeface="Times New Roman" pitchFamily="18" charset="0"/>
              </a:rPr>
              <a:t> 5.</a:t>
            </a:r>
            <a:r>
              <a:rPr kumimoji="0" lang="en-US" sz="2800" b="1" i="0" u="none" strike="noStrike" kern="0" cap="none" spc="0" normalizeH="0" baseline="0" noProof="0" smtClean="0">
                <a:ln>
                  <a:noFill/>
                </a:ln>
                <a:solidFill>
                  <a:sysClr val="window" lastClr="FFFFFF"/>
                </a:solidFill>
                <a:effectLst/>
                <a:uLnTx/>
                <a:uFillTx/>
                <a:latin typeface="Arial-SGK-TV" pitchFamily="2" charset="0"/>
                <a:cs typeface="Arial-SGK-TV" pitchFamily="2" charset="0"/>
              </a:rPr>
              <a:t>Chọn </a:t>
            </a:r>
            <a:r>
              <a:rPr kumimoji="0" lang="en-US" sz="2800" b="1" i="0" u="none" strike="noStrike" kern="0" cap="none" spc="0" normalizeH="0" baseline="0" noProof="0">
                <a:ln>
                  <a:noFill/>
                </a:ln>
                <a:solidFill>
                  <a:sysClr val="window" lastClr="FFFFFF"/>
                </a:solidFill>
                <a:effectLst/>
                <a:uLnTx/>
                <a:uFillTx/>
                <a:latin typeface="Arial-SGK-TV" pitchFamily="2" charset="0"/>
                <a:cs typeface="Arial-SGK-TV" pitchFamily="2" charset="0"/>
              </a:rPr>
              <a:t>từ ngữ để hoàn thiện câu  và viết vào vở</a:t>
            </a:r>
            <a:endParaRPr kumimoji="0" lang="en-US" sz="2800" b="1" i="0" u="none" strike="noStrike" kern="0" cap="none" spc="0" normalizeH="0" baseline="0" noProof="0" dirty="0">
              <a:ln>
                <a:noFill/>
              </a:ln>
              <a:solidFill>
                <a:sysClr val="window" lastClr="FFFFFF"/>
              </a:solidFill>
              <a:effectLst/>
              <a:uLnTx/>
              <a:uFillTx/>
              <a:latin typeface="Arial-SGK-TV" pitchFamily="2" charset="0"/>
              <a:cs typeface="Arial-SGK-TV" pitchFamily="2" charset="0"/>
            </a:endParaRPr>
          </a:p>
        </p:txBody>
      </p:sp>
      <p:pic>
        <p:nvPicPr>
          <p:cNvPr id="15" name="Picture 2" descr="C:\Users\Administrator.EPR5HADQQSBOGQY\Downloads\cd3 bai 1.3.png"/>
          <p:cNvPicPr>
            <a:picLocks noChangeAspect="1" noChangeArrowheads="1"/>
          </p:cNvPicPr>
          <p:nvPr/>
        </p:nvPicPr>
        <p:blipFill>
          <a:blip r:embed="rId3">
            <a:extLst>
              <a:ext uri="{28A0092B-C50C-407E-A947-70E740481C1C}">
                <a14:useLocalDpi xmlns:a14="http://schemas.microsoft.com/office/drawing/2010/main" val="0"/>
              </a:ext>
            </a:extLst>
          </a:blip>
          <a:srcRect l="26787" t="20546" r="26276" b="74644"/>
          <a:stretch>
            <a:fillRect/>
          </a:stretch>
        </p:blipFill>
        <p:spPr bwMode="auto">
          <a:xfrm>
            <a:off x="1447800" y="1363663"/>
            <a:ext cx="556675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92001" y="2439534"/>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800" smtClean="0">
                <a:latin typeface="Arial-SGK-TV" pitchFamily="2" charset="0"/>
                <a:ea typeface="Tiffany" pitchFamily="18" charset="0"/>
                <a:cs typeface="Arial-SGK-TV" pitchFamily="2" charset="0"/>
              </a:rPr>
              <a:t>   Cô </a:t>
            </a:r>
            <a:r>
              <a:rPr lang="en-US" sz="2800">
                <a:latin typeface="Arial-SGK-TV" pitchFamily="2" charset="0"/>
                <a:ea typeface="Tiffany" pitchFamily="18" charset="0"/>
                <a:cs typeface="Arial-SGK-TV" pitchFamily="2" charset="0"/>
              </a:rPr>
              <a:t>giáo …………. nhìn các bạn chơi ở sân trường.</a:t>
            </a:r>
          </a:p>
        </p:txBody>
      </p:sp>
      <p:sp>
        <p:nvSpPr>
          <p:cNvPr id="19" name="TextBox 18"/>
          <p:cNvSpPr txBox="1">
            <a:spLocks noChangeArrowheads="1"/>
          </p:cNvSpPr>
          <p:nvPr/>
        </p:nvSpPr>
        <p:spPr bwMode="auto">
          <a:xfrm>
            <a:off x="1825872" y="2430742"/>
            <a:ext cx="1746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800">
                <a:solidFill>
                  <a:srgbClr val="FF0000"/>
                </a:solidFill>
                <a:latin typeface="Arial-SGK-TV" pitchFamily="2" charset="0"/>
                <a:cs typeface="Arial-SGK-TV" pitchFamily="2" charset="0"/>
              </a:rPr>
              <a:t>âu yếm</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35" y="1200150"/>
            <a:ext cx="9016765" cy="2664183"/>
          </a:xfrm>
          <a:prstGeom prst="rect">
            <a:avLst/>
          </a:prstGeom>
        </p:spPr>
      </p:pic>
    </p:spTree>
    <p:extLst>
      <p:ext uri="{BB962C8B-B14F-4D97-AF65-F5344CB8AC3E}">
        <p14:creationId xmlns:p14="http://schemas.microsoft.com/office/powerpoint/2010/main" val="382631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438150"/>
            <a:ext cx="8839200" cy="838200"/>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a:ln>
                  <a:noFill/>
                </a:ln>
                <a:solidFill>
                  <a:sysClr val="window" lastClr="FFFFFF"/>
                </a:solidFill>
                <a:effectLst/>
                <a:uLnTx/>
                <a:uFillTx/>
                <a:latin typeface="Times New Roman" pitchFamily="18" charset="0"/>
                <a:ea typeface="+mn-ea"/>
                <a:cs typeface="Times New Roman" pitchFamily="18" charset="0"/>
              </a:rPr>
              <a:t>6. </a:t>
            </a:r>
            <a:r>
              <a:rPr kumimoji="0" lang="en-US" sz="2400" b="1" i="0" u="none" strike="noStrike" kern="0" cap="none" spc="0" normalizeH="0" baseline="0" noProof="0">
                <a:ln>
                  <a:noFill/>
                </a:ln>
                <a:solidFill>
                  <a:sysClr val="window" lastClr="FFFFFF"/>
                </a:solidFill>
                <a:effectLst/>
                <a:uLnTx/>
                <a:uFillTx/>
                <a:latin typeface="Arial-SGK-TV" pitchFamily="2" charset="0"/>
                <a:cs typeface="Arial-SGK-TV" pitchFamily="2" charset="0"/>
              </a:rPr>
              <a:t>Quan sát tranh và </a:t>
            </a:r>
            <a:r>
              <a:rPr lang="en-US" sz="2400" b="1" kern="0" noProof="0" smtClean="0">
                <a:solidFill>
                  <a:sysClr val="window" lastClr="FFFFFF"/>
                </a:solidFill>
                <a:latin typeface="Arial-SGK-TV" pitchFamily="2" charset="0"/>
                <a:cs typeface="Arial-SGK-TV" pitchFamily="2" charset="0"/>
              </a:rPr>
              <a:t>dùng từ ngữ trong khung để nói theo tranh</a:t>
            </a:r>
            <a:endParaRPr kumimoji="0" lang="en-US" sz="2400" b="1" i="0" u="none" strike="noStrike" kern="0" cap="none" spc="0" normalizeH="0" baseline="0" noProof="0" dirty="0">
              <a:ln>
                <a:noFill/>
              </a:ln>
              <a:solidFill>
                <a:sysClr val="window" lastClr="FFFFFF"/>
              </a:solidFill>
              <a:effectLst/>
              <a:uLnTx/>
              <a:uFillTx/>
              <a:latin typeface="Arial-SGK-TV" pitchFamily="2" charset="0"/>
              <a:cs typeface="Arial-SGK-TV" pitchFamily="2" charset="0"/>
            </a:endParaRPr>
          </a:p>
        </p:txBody>
      </p:sp>
      <p:pic>
        <p:nvPicPr>
          <p:cNvPr id="18" name="Picture 2" descr="C:\Users\Administrator.EPR5HADQQSBOGQY\Downloads\cd3 bai 1.3.png"/>
          <p:cNvPicPr>
            <a:picLocks noChangeAspect="1" noChangeArrowheads="1"/>
          </p:cNvPicPr>
          <p:nvPr/>
        </p:nvPicPr>
        <p:blipFill>
          <a:blip r:embed="rId2">
            <a:lum contrast="20000"/>
            <a:extLst>
              <a:ext uri="{28A0092B-C50C-407E-A947-70E740481C1C}">
                <a14:useLocalDpi xmlns:a14="http://schemas.microsoft.com/office/drawing/2010/main" val="0"/>
              </a:ext>
            </a:extLst>
          </a:blip>
          <a:srcRect l="28156" t="36494" r="28316" b="59344"/>
          <a:stretch>
            <a:fillRect/>
          </a:stretch>
        </p:blipFill>
        <p:spPr bwMode="auto">
          <a:xfrm>
            <a:off x="2057400" y="1276350"/>
            <a:ext cx="3640015" cy="6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Sách điện tử"/>
          <p:cNvPicPr>
            <a:picLocks noChangeAspect="1" noChangeArrowheads="1"/>
          </p:cNvPicPr>
          <p:nvPr/>
        </p:nvPicPr>
        <p:blipFill>
          <a:blip r:embed="rId3">
            <a:extLst>
              <a:ext uri="{28A0092B-C50C-407E-A947-70E740481C1C}">
                <a14:useLocalDpi xmlns:a14="http://schemas.microsoft.com/office/drawing/2010/main" val="0"/>
              </a:ext>
            </a:extLst>
          </a:blip>
          <a:srcRect l="10526" t="41499" r="10175" b="8501"/>
          <a:stretch>
            <a:fillRect/>
          </a:stretch>
        </p:blipFill>
        <p:spPr bwMode="auto">
          <a:xfrm>
            <a:off x="1752600" y="1949067"/>
            <a:ext cx="4572000" cy="302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28750"/>
            <a:ext cx="6553200" cy="369332"/>
          </a:xfrm>
          <a:prstGeom prst="rect">
            <a:avLst/>
          </a:prstGeom>
          <a:noFill/>
        </p:spPr>
        <p:txBody>
          <a:bodyPr wrap="square" rtlCol="0">
            <a:spAutoFit/>
          </a:bodyPr>
          <a:lstStyle/>
          <a:p>
            <a:r>
              <a:rPr lang="en-US" smtClean="0">
                <a:solidFill>
                  <a:prstClr val="black"/>
                </a:solidFill>
                <a:latin typeface="Arial-SGK-TV" pitchFamily="2" charset="0"/>
                <a:cs typeface="Arial-SGK-TV" pitchFamily="2" charset="0"/>
              </a:rPr>
              <a:t>Đến trường có rất đông các bạn thật là vui. </a:t>
            </a:r>
            <a:endParaRPr lang="en-US">
              <a:solidFill>
                <a:prstClr val="black"/>
              </a:solidFill>
              <a:latin typeface="Arial-SGK-TV" pitchFamily="2" charset="0"/>
              <a:cs typeface="Arial-SGK-TV"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4300"/>
            <a:ext cx="36401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0292" y="2038350"/>
            <a:ext cx="6553200" cy="369332"/>
          </a:xfrm>
          <a:prstGeom prst="rect">
            <a:avLst/>
          </a:prstGeom>
          <a:noFill/>
        </p:spPr>
        <p:txBody>
          <a:bodyPr wrap="square" rtlCol="0">
            <a:spAutoFit/>
          </a:bodyPr>
          <a:lstStyle/>
          <a:p>
            <a:r>
              <a:rPr lang="en-US" smtClean="0">
                <a:solidFill>
                  <a:prstClr val="black"/>
                </a:solidFill>
                <a:latin typeface="Arial-SGK-TV" pitchFamily="2" charset="0"/>
                <a:cs typeface="Arial-SGK-TV" pitchFamily="2" charset="0"/>
              </a:rPr>
              <a:t>Các bạn nói chuyện với nhau thân thiện. </a:t>
            </a:r>
            <a:endParaRPr lang="en-US">
              <a:solidFill>
                <a:prstClr val="black"/>
              </a:solidFill>
              <a:latin typeface="Arial-SGK-TV" pitchFamily="2" charset="0"/>
              <a:cs typeface="Arial-SGK-TV" pitchFamily="2" charset="0"/>
            </a:endParaRPr>
          </a:p>
        </p:txBody>
      </p:sp>
      <p:sp>
        <p:nvSpPr>
          <p:cNvPr id="5" name="TextBox 4"/>
          <p:cNvSpPr txBox="1"/>
          <p:nvPr/>
        </p:nvSpPr>
        <p:spPr>
          <a:xfrm>
            <a:off x="580292" y="2647950"/>
            <a:ext cx="6553200" cy="369332"/>
          </a:xfrm>
          <a:prstGeom prst="rect">
            <a:avLst/>
          </a:prstGeom>
          <a:noFill/>
        </p:spPr>
        <p:txBody>
          <a:bodyPr wrap="square" rtlCol="0">
            <a:spAutoFit/>
          </a:bodyPr>
          <a:lstStyle/>
          <a:p>
            <a:r>
              <a:rPr lang="en-US" smtClean="0">
                <a:solidFill>
                  <a:prstClr val="black"/>
                </a:solidFill>
                <a:latin typeface="Arial-SGK-TV" pitchFamily="2" charset="0"/>
                <a:cs typeface="Arial-SGK-TV" pitchFamily="2" charset="0"/>
              </a:rPr>
              <a:t>Các bạn trao đổi bài sôi nổi. </a:t>
            </a:r>
            <a:endParaRPr lang="en-US">
              <a:solidFill>
                <a:prstClr val="black"/>
              </a:solidFill>
              <a:latin typeface="Arial-SGK-TV" pitchFamily="2" charset="0"/>
              <a:cs typeface="Arial-SGK-TV" pitchFamily="2" charset="0"/>
            </a:endParaRPr>
          </a:p>
        </p:txBody>
      </p:sp>
    </p:spTree>
    <p:extLst>
      <p:ext uri="{BB962C8B-B14F-4D97-AF65-F5344CB8AC3E}">
        <p14:creationId xmlns:p14="http://schemas.microsoft.com/office/powerpoint/2010/main" val="4210664307"/>
      </p:ext>
    </p:extLst>
  </p:cSld>
  <p:clrMapOvr>
    <a:masterClrMapping/>
  </p:clrMapOvr>
  <mc:AlternateContent xmlns:mc="http://schemas.openxmlformats.org/markup-compatibility/2006" xmlns:p14="http://schemas.microsoft.com/office/powerpoint/2010/main">
    <mc:Choice Requires="p14">
      <p:transition spd="slow" p14:dur="2000" advTm="19614"/>
    </mc:Choice>
    <mc:Fallback xmlns="">
      <p:transition spd="slow" advTm="196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F2DC04-6196-4D76-A3B1-7C340CE7134A}"/>
              </a:ext>
            </a:extLst>
          </p:cNvPr>
          <p:cNvSpPr txBox="1"/>
          <p:nvPr/>
        </p:nvSpPr>
        <p:spPr>
          <a:xfrm>
            <a:off x="3200399" y="1699593"/>
            <a:ext cx="2604053" cy="646331"/>
          </a:xfrm>
          <a:prstGeom prst="rect">
            <a:avLst/>
          </a:prstGeom>
          <a:noFill/>
        </p:spPr>
        <p:txBody>
          <a:bodyPr wrap="square" rtlCol="0">
            <a:spAutoFit/>
          </a:bodyPr>
          <a:lstStyle/>
          <a:p>
            <a:pPr defTabSz="914400">
              <a:buClr>
                <a:srgbClr val="000000"/>
              </a:buClr>
              <a:buFont typeface="Arial"/>
              <a:buNone/>
              <a:defRPr/>
            </a:pPr>
            <a:r>
              <a:rPr lang="en-US" sz="3600" b="1" kern="0" dirty="0">
                <a:solidFill>
                  <a:prstClr val="black"/>
                </a:solidFill>
                <a:latin typeface="UTM Avo" panose="02040603050506020204" pitchFamily="18" charset="0"/>
                <a:cs typeface="Arial"/>
                <a:sym typeface="Arial"/>
              </a:rPr>
              <a:t>Th</a:t>
            </a:r>
            <a:r>
              <a:rPr lang="vi-VN" sz="3600" b="1" kern="0" dirty="0">
                <a:solidFill>
                  <a:prstClr val="black"/>
                </a:solidFill>
                <a:latin typeface="UTM Avo" panose="02040603050506020204" pitchFamily="18" charset="0"/>
                <a:cs typeface="Arial"/>
                <a:sym typeface="Arial"/>
              </a:rPr>
              <a:t>ư</a:t>
            </a:r>
            <a:r>
              <a:rPr lang="en-US" sz="3600" b="1" kern="0" dirty="0">
                <a:solidFill>
                  <a:prstClr val="black"/>
                </a:solidFill>
                <a:latin typeface="UTM Avo" panose="02040603050506020204" pitchFamily="18" charset="0"/>
                <a:cs typeface="Arial"/>
                <a:sym typeface="Arial"/>
              </a:rPr>
              <a:t> </a:t>
            </a:r>
            <a:r>
              <a:rPr lang="en-US" sz="3600" b="1" kern="0" dirty="0" err="1">
                <a:solidFill>
                  <a:prstClr val="black"/>
                </a:solidFill>
                <a:latin typeface="UTM Avo" panose="02040603050506020204" pitchFamily="18" charset="0"/>
                <a:cs typeface="Arial"/>
                <a:sym typeface="Arial"/>
              </a:rPr>
              <a:t>giãn</a:t>
            </a:r>
            <a:endParaRPr lang="en-US" sz="3600" b="1" kern="0" dirty="0">
              <a:solidFill>
                <a:prstClr val="black"/>
              </a:solidFill>
              <a:latin typeface="UTM Avo" panose="02040603050506020204" pitchFamily="18" charset="0"/>
              <a:cs typeface="Arial"/>
              <a:sym typeface="Arial"/>
            </a:endParaRPr>
          </a:p>
        </p:txBody>
      </p:sp>
    </p:spTree>
    <p:extLst>
      <p:ext uri="{BB962C8B-B14F-4D97-AF65-F5344CB8AC3E}">
        <p14:creationId xmlns:p14="http://schemas.microsoft.com/office/powerpoint/2010/main" val="916370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632" y="209551"/>
            <a:ext cx="2395768" cy="609600"/>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0" normalizeH="0" baseline="0" noProof="0">
                <a:ln>
                  <a:noFill/>
                </a:ln>
                <a:solidFill>
                  <a:sysClr val="window" lastClr="FFFFFF"/>
                </a:solidFill>
                <a:effectLst/>
                <a:uLnTx/>
                <a:uFillTx/>
                <a:latin typeface="Arial-SGK-TV" pitchFamily="2" charset="0"/>
                <a:cs typeface="Arial-SGK-TV" pitchFamily="2" charset="0"/>
              </a:rPr>
              <a:t>7. Nghe viết</a:t>
            </a:r>
            <a:endParaRPr kumimoji="0" lang="en-US" sz="2800" b="1" i="0" u="none" strike="noStrike" kern="0" cap="none" spc="0" normalizeH="0" baseline="0" noProof="0" dirty="0">
              <a:ln>
                <a:noFill/>
              </a:ln>
              <a:solidFill>
                <a:sysClr val="window" lastClr="FFFFFF"/>
              </a:solidFill>
              <a:effectLst/>
              <a:uLnTx/>
              <a:uFillTx/>
              <a:latin typeface="Arial-SGK-TV" pitchFamily="2" charset="0"/>
              <a:cs typeface="Arial-SGK-TV" pitchFamily="2" charset="0"/>
            </a:endParaRPr>
          </a:p>
        </p:txBody>
      </p:sp>
      <p:pic>
        <p:nvPicPr>
          <p:cNvPr id="5" name="Picture 2" descr="Sách điện tử"/>
          <p:cNvPicPr>
            <a:picLocks noChangeAspect="1" noChangeArrowheads="1"/>
          </p:cNvPicPr>
          <p:nvPr/>
        </p:nvPicPr>
        <p:blipFill>
          <a:blip r:embed="rId2">
            <a:extLst>
              <a:ext uri="{28A0092B-C50C-407E-A947-70E740481C1C}">
                <a14:useLocalDpi xmlns:a14="http://schemas.microsoft.com/office/drawing/2010/main" val="0"/>
              </a:ext>
            </a:extLst>
          </a:blip>
          <a:srcRect l="15439" t="13000" r="11578" b="55499"/>
          <a:stretch>
            <a:fillRect/>
          </a:stretch>
        </p:blipFill>
        <p:spPr bwMode="auto">
          <a:xfrm>
            <a:off x="866401" y="895350"/>
            <a:ext cx="7239000" cy="339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4283692"/>
            <a:ext cx="6918037" cy="523208"/>
          </a:xfrm>
          <a:prstGeom prst="rect">
            <a:avLst/>
          </a:prstGeom>
          <a:solidFill>
            <a:schemeClr val="bg1"/>
          </a:solidFill>
        </p:spPr>
        <p:txBody>
          <a:bodyPr wrap="square" lIns="91428" tIns="45714" rIns="91428" bIns="45714" rtlCol="0">
            <a:spAutoFit/>
          </a:bodyPr>
          <a:lstStyle/>
          <a:p>
            <a:pPr algn="ctr"/>
            <a:r>
              <a:rPr lang="en-US" sz="2800" b="1" dirty="0" err="1">
                <a:solidFill>
                  <a:prstClr val="black"/>
                </a:solidFill>
                <a:latin typeface="Arial-Rounded" pitchFamily="34" charset="0"/>
                <a:ea typeface="Arial-Rounded" pitchFamily="34" charset="0"/>
                <a:cs typeface="Arial-Rounded" pitchFamily="34" charset="0"/>
              </a:rPr>
              <a:t>Em</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hãy</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tìm</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từ</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dễ</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viết</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lẫn</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trong</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bài</a:t>
            </a:r>
            <a:r>
              <a:rPr lang="en-US" sz="2800" b="1" dirty="0">
                <a:solidFill>
                  <a:prstClr val="black"/>
                </a:solidFill>
                <a:latin typeface="Arial-Rounded" pitchFamily="34" charset="0"/>
                <a:ea typeface="Arial-Rounded" pitchFamily="34" charset="0"/>
                <a:cs typeface="Arial-Rounded" pitchFamily="34" charset="0"/>
              </a:rPr>
              <a:t>.</a:t>
            </a:r>
          </a:p>
        </p:txBody>
      </p:sp>
      <p:cxnSp>
        <p:nvCxnSpPr>
          <p:cNvPr id="7" name="Straight Connector 6"/>
          <p:cNvCxnSpPr/>
          <p:nvPr/>
        </p:nvCxnSpPr>
        <p:spPr>
          <a:xfrm flipV="1">
            <a:off x="2578642" y="1581150"/>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657600" y="1603759"/>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62600" y="1584813"/>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096000" y="1586069"/>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562600" y="1885950"/>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553200" y="1893277"/>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solidFill>
                  <a:prstClr val="black"/>
                </a:solidFill>
                <a:latin typeface="Arial-Rounded" pitchFamily="34" charset="0"/>
                <a:ea typeface="Arial-Rounded" pitchFamily="34" charset="0"/>
                <a:cs typeface="Arial-Rounded" pitchFamily="34" charset="0"/>
              </a:rPr>
              <a:t>Những chữ nào viết hoa? Vì sao?</a:t>
            </a:r>
          </a:p>
        </p:txBody>
      </p:sp>
      <p:sp>
        <p:nvSpPr>
          <p:cNvPr id="14" name="TextBox 13"/>
          <p:cNvSpPr txBox="1"/>
          <p:nvPr/>
        </p:nvSpPr>
        <p:spPr>
          <a:xfrm>
            <a:off x="1153324" y="4346283"/>
            <a:ext cx="6918037" cy="523208"/>
          </a:xfrm>
          <a:prstGeom prst="rect">
            <a:avLst/>
          </a:prstGeom>
          <a:solidFill>
            <a:schemeClr val="bg1"/>
          </a:solidFill>
        </p:spPr>
        <p:txBody>
          <a:bodyPr wrap="square" lIns="91428" tIns="45714" rIns="91428" bIns="45714" rtlCol="0">
            <a:spAutoFit/>
          </a:bodyPr>
          <a:lstStyle/>
          <a:p>
            <a:pPr algn="ctr"/>
            <a:r>
              <a:rPr lang="en-US" sz="2800" b="1">
                <a:solidFill>
                  <a:prstClr val="black"/>
                </a:solidFill>
                <a:latin typeface="Arial-Rounded" pitchFamily="34" charset="0"/>
                <a:ea typeface="Arial-Rounded" pitchFamily="34" charset="0"/>
                <a:cs typeface="Arial-Rounded" pitchFamily="34" charset="0"/>
              </a:rPr>
              <a:t>Khi viết chữ đầu dòng, ta lưu ý gì</a:t>
            </a:r>
            <a:r>
              <a:rPr lang="en-US" sz="2800" b="1" smtClean="0">
                <a:solidFill>
                  <a:prstClr val="black"/>
                </a:solidFill>
                <a:latin typeface="Arial-Rounded" pitchFamily="34" charset="0"/>
                <a:ea typeface="Arial-Rounded" pitchFamily="34" charset="0"/>
                <a:cs typeface="Arial-Rounded" pitchFamily="34" charset="0"/>
              </a:rPr>
              <a:t>?     </a:t>
            </a:r>
            <a:endParaRPr lang="en-US" sz="2800" b="1">
              <a:solidFill>
                <a:prstClr val="black"/>
              </a:solidFill>
              <a:latin typeface="Arial-Rounded" pitchFamily="34" charset="0"/>
              <a:ea typeface="Arial-Rounded" pitchFamily="34" charset="0"/>
              <a:cs typeface="Arial-Rounded" pitchFamily="34" charset="0"/>
            </a:endParaRPr>
          </a:p>
        </p:txBody>
      </p:sp>
      <p:sp>
        <p:nvSpPr>
          <p:cNvPr id="15" name="Right Arrow 14"/>
          <p:cNvSpPr/>
          <p:nvPr/>
        </p:nvSpPr>
        <p:spPr>
          <a:xfrm>
            <a:off x="1600046" y="135674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46656" y="166127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09696" y="145612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76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0"/>
                                        <p:tgtEl>
                                          <p:spTgt spid="7"/>
                                        </p:tgtEl>
                                      </p:cBhvr>
                                    </p:animEffec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0"/>
                                        <p:tgtEl>
                                          <p:spTgt spid="8"/>
                                        </p:tgtEl>
                                      </p:cBhvr>
                                    </p:animEffect>
                                  </p:childTnLst>
                                </p:cTn>
                              </p:par>
                              <p:par>
                                <p:cTn id="30" presetID="10" presetClass="exit" presetSubtype="0" fill="hold"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500"/>
                                        <p:tgtEl>
                                          <p:spTgt spid="9"/>
                                        </p:tgtEl>
                                      </p:cBhvr>
                                    </p:animEffect>
                                  </p:childTnLst>
                                </p:cTn>
                              </p:par>
                              <p:par>
                                <p:cTn id="42" presetID="10" presetClass="exit" presetSubtype="0" fill="hold"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0"/>
                                        <p:tgtEl>
                                          <p:spTgt spid="10"/>
                                        </p:tgtEl>
                                      </p:cBhvr>
                                    </p:animEffect>
                                  </p:childTnLst>
                                </p:cTn>
                              </p:par>
                              <p:par>
                                <p:cTn id="54" presetID="10" presetClass="exit" presetSubtype="0" fill="hold"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2500"/>
                                        <p:tgtEl>
                                          <p:spTgt spid="11"/>
                                        </p:tgtEl>
                                      </p:cBhvr>
                                    </p:animEffect>
                                  </p:childTnLst>
                                </p:cTn>
                              </p:par>
                              <p:par>
                                <p:cTn id="66" presetID="10" presetClass="exit" presetSubtype="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500"/>
                                        <p:tgtEl>
                                          <p:spTgt spid="12"/>
                                        </p:tgtEl>
                                      </p:cBhvr>
                                    </p:animEffect>
                                  </p:childTnLst>
                                </p:cTn>
                              </p:par>
                              <p:par>
                                <p:cTn id="78" presetID="10" presetClass="exit" presetSubtype="0" fill="hold" nodeType="withEffect">
                                  <p:stCondLst>
                                    <p:cond delay="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additive="base">
                                        <p:cTn id="96" dur="500" fill="hold"/>
                                        <p:tgtEl>
                                          <p:spTgt spid="13"/>
                                        </p:tgtEl>
                                        <p:attrNameLst>
                                          <p:attrName>ppt_x</p:attrName>
                                        </p:attrNameLst>
                                      </p:cBhvr>
                                      <p:tavLst>
                                        <p:tav tm="0">
                                          <p:val>
                                            <p:strVal val="#ppt_x"/>
                                          </p:val>
                                        </p:tav>
                                        <p:tav tm="100000">
                                          <p:val>
                                            <p:strVal val="#ppt_x"/>
                                          </p:val>
                                        </p:tav>
                                      </p:tavLst>
                                    </p:anim>
                                    <p:anim calcmode="lin" valueType="num">
                                      <p:cBhvr additive="base">
                                        <p:cTn id="9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grpId="1" nodeType="clickEffect">
                                  <p:stCondLst>
                                    <p:cond delay="0"/>
                                  </p:stCondLst>
                                  <p:childTnLst>
                                    <p:animEffect transition="out" filter="blinds(horizontal)">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ppt_x"/>
                                          </p:val>
                                        </p:tav>
                                        <p:tav tm="100000">
                                          <p:val>
                                            <p:strVal val="#ppt_x"/>
                                          </p:val>
                                        </p:tav>
                                      </p:tavLst>
                                    </p:anim>
                                    <p:anim calcmode="lin" valueType="num">
                                      <p:cBhvr additive="base">
                                        <p:cTn id="10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500" fill="hold"/>
                                        <p:tgtEl>
                                          <p:spTgt spid="15"/>
                                        </p:tgtEl>
                                        <p:attrNameLst>
                                          <p:attrName>ppt_x</p:attrName>
                                        </p:attrNameLst>
                                      </p:cBhvr>
                                      <p:tavLst>
                                        <p:tav tm="0">
                                          <p:val>
                                            <p:strVal val="#ppt_x"/>
                                          </p:val>
                                        </p:tav>
                                        <p:tav tm="100000">
                                          <p:val>
                                            <p:strVal val="#ppt_x"/>
                                          </p:val>
                                        </p:tav>
                                      </p:tavLst>
                                    </p:anim>
                                    <p:anim calcmode="lin" valueType="num">
                                      <p:cBhvr additive="base">
                                        <p:cTn id="1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1" nodeType="clickEffect">
                                  <p:stCondLst>
                                    <p:cond delay="0"/>
                                  </p:stCondLst>
                                  <p:childTnLst>
                                    <p:animEffect transition="out" filter="blinds(horizontal)">
                                      <p:cBhvr>
                                        <p:cTn id="118" dur="500"/>
                                        <p:tgtEl>
                                          <p:spTgt spid="14"/>
                                        </p:tgtEl>
                                      </p:cBhvr>
                                    </p:animEffect>
                                    <p:set>
                                      <p:cBhvr>
                                        <p:cTn id="119" dur="1" fill="hold">
                                          <p:stCondLst>
                                            <p:cond delay="499"/>
                                          </p:stCondLst>
                                        </p:cTn>
                                        <p:tgtEl>
                                          <p:spTgt spid="14"/>
                                        </p:tgtEl>
                                        <p:attrNameLst>
                                          <p:attrName>style.visibility</p:attrName>
                                        </p:attrNameLst>
                                      </p:cBhvr>
                                      <p:to>
                                        <p:strVal val="hidden"/>
                                      </p:to>
                                    </p:set>
                                  </p:childTnLst>
                                </p:cTn>
                              </p:par>
                              <p:par>
                                <p:cTn id="120" presetID="10" presetClass="entr" presetSubtype="0" fill="hold" grpId="0" nodeType="with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fade">
                                      <p:cBhvr>
                                        <p:cTn id="122" dur="500"/>
                                        <p:tgtEl>
                                          <p:spTgt spid="16"/>
                                        </p:tgtEl>
                                      </p:cBhvr>
                                    </p:animEffect>
                                  </p:childTnLst>
                                </p:cTn>
                              </p:par>
                              <p:par>
                                <p:cTn id="123" presetID="6" presetClass="entr" presetSubtype="16" fill="hold" grpId="1"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circle(in)">
                                      <p:cBhvr>
                                        <p:cTn id="125" dur="2000"/>
                                        <p:tgtEl>
                                          <p:spTgt spid="1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fade">
                                      <p:cBhvr>
                                        <p:cTn id="128" dur="500"/>
                                        <p:tgtEl>
                                          <p:spTgt spid="17"/>
                                        </p:tgtEl>
                                      </p:cBhvr>
                                    </p:animEffect>
                                  </p:childTnLst>
                                </p:cTn>
                              </p:par>
                              <p:par>
                                <p:cTn id="129" presetID="8" presetClass="emph" presetSubtype="0" fill="hold" grpId="1" nodeType="withEffect">
                                  <p:stCondLst>
                                    <p:cond delay="0"/>
                                  </p:stCondLst>
                                  <p:childTnLst>
                                    <p:animRot by="21600000">
                                      <p:cBhvr>
                                        <p:cTn id="130" dur="2500" fill="hold"/>
                                        <p:tgtEl>
                                          <p:spTgt spid="17"/>
                                        </p:tgtEl>
                                        <p:attrNameLst>
                                          <p:attrName>r</p:attrName>
                                        </p:attrNameLst>
                                      </p:cBhvr>
                                    </p:animRot>
                                  </p:childTnLst>
                                </p:cTn>
                              </p:par>
                              <p:par>
                                <p:cTn id="131" presetID="6" presetClass="entr" presetSubtype="16" fill="hold" grpId="2"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circle(in)">
                                      <p:cBhvr>
                                        <p:cTn id="1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4" grpId="0" animBg="1"/>
      <p:bldP spid="14" grpId="1" animBg="1"/>
      <p:bldP spid="15" grpId="0" animBg="1"/>
      <p:bldP spid="16" grpId="0" animBg="1"/>
      <p:bldP spid="16" grpId="1" animBg="1"/>
      <p:bldP spid="17" grpId="0" animBg="1"/>
      <p:bldP spid="17" grpId="1" animBg="1"/>
      <p:bldP spid="17"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288</Words>
  <Application>Microsoft Office PowerPoint</Application>
  <PresentationFormat>On-screen Show (16:9)</PresentationFormat>
  <Paragraphs>43</Paragraphs>
  <Slides>13</Slides>
  <Notes>6</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sony</cp:lastModifiedBy>
  <cp:revision>174</cp:revision>
  <dcterms:created xsi:type="dcterms:W3CDTF">2020-12-08T15:48:47Z</dcterms:created>
  <dcterms:modified xsi:type="dcterms:W3CDTF">2022-02-19T01:41:27Z</dcterms:modified>
</cp:coreProperties>
</file>