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11088463" r:id="rId2"/>
    <p:sldId id="11088452" r:id="rId3"/>
    <p:sldId id="11088453" r:id="rId4"/>
    <p:sldId id="11088462" r:id="rId5"/>
    <p:sldId id="11088450" r:id="rId6"/>
    <p:sldId id="11088404" r:id="rId7"/>
    <p:sldId id="11088438" r:id="rId8"/>
    <p:sldId id="11088439" r:id="rId9"/>
    <p:sldId id="11088454" r:id="rId10"/>
    <p:sldId id="11088455" r:id="rId11"/>
    <p:sldId id="11088456" r:id="rId12"/>
    <p:sldId id="11088445" r:id="rId13"/>
    <p:sldId id="11088458" r:id="rId14"/>
    <p:sldId id="11088459" r:id="rId15"/>
    <p:sldId id="11088457" r:id="rId16"/>
    <p:sldId id="11088460" r:id="rId17"/>
    <p:sldId id="11088461" r:id="rId18"/>
    <p:sldId id="110884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snapToGrid="0">
      <p:cViewPr varScale="1">
        <p:scale>
          <a:sx n="65" d="100"/>
          <a:sy n="65" d="100"/>
        </p:scale>
        <p:origin x="-36"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9FAB1-C7A9-43A5-90B8-0DCCDCFA321D}"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76523-4238-4152-A983-6EC6589CA37B}" type="slidenum">
              <a:rPr lang="en-US" smtClean="0"/>
              <a:t>‹#›</a:t>
            </a:fld>
            <a:endParaRPr lang="en-US"/>
          </a:p>
        </p:txBody>
      </p:sp>
    </p:spTree>
    <p:extLst>
      <p:ext uri="{BB962C8B-B14F-4D97-AF65-F5344CB8AC3E}">
        <p14:creationId xmlns:p14="http://schemas.microsoft.com/office/powerpoint/2010/main" val="96800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81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807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70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243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1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25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82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9476523-4238-4152-A983-6EC6589CA37B}" type="slidenum">
              <a:rPr lang="en-US" smtClean="0"/>
              <a:t>18</a:t>
            </a:fld>
            <a:endParaRPr lang="en-US"/>
          </a:p>
        </p:txBody>
      </p:sp>
    </p:spTree>
    <p:extLst>
      <p:ext uri="{BB962C8B-B14F-4D97-AF65-F5344CB8AC3E}">
        <p14:creationId xmlns:p14="http://schemas.microsoft.com/office/powerpoint/2010/main" val="41770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50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51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22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489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2547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368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726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2995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43584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44932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615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8682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2141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1/3/2024</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549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F38FC9A-1D99-4825-A763-1795BF22DBD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57401" y="247649"/>
            <a:ext cx="1361777" cy="1361777"/>
          </a:xfrm>
          <a:prstGeom prst="rect">
            <a:avLst/>
          </a:prstGeom>
        </p:spPr>
      </p:pic>
    </p:spTree>
    <p:extLst>
      <p:ext uri="{BB962C8B-B14F-4D97-AF65-F5344CB8AC3E}">
        <p14:creationId xmlns:p14="http://schemas.microsoft.com/office/powerpoint/2010/main" val="245684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4.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1.png"/><Relationship Id="rId10" Type="http://schemas.openxmlformats.org/officeDocument/2006/relationships/image" Target="../media/image18.png"/><Relationship Id="rId4" Type="http://schemas.openxmlformats.org/officeDocument/2006/relationships/notesSlide" Target="../notesSlides/notesSlide17.xml"/><Relationship Id="rId9" Type="http://schemas.openxmlformats.org/officeDocument/2006/relationships/image" Target="../media/image8.pn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9.png"/><Relationship Id="rId17" Type="http://schemas.openxmlformats.org/officeDocument/2006/relationships/image" Target="../media/image23.png"/><Relationship Id="rId2" Type="http://schemas.openxmlformats.org/officeDocument/2006/relationships/notesSlide" Target="../notesSlides/notesSlide6.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14" name="图片 9">
            <a:extLst>
              <a:ext uri="{FF2B5EF4-FFF2-40B4-BE49-F238E27FC236}">
                <a16:creationId xmlns:a16="http://schemas.microsoft.com/office/drawing/2014/main" id="{ECA526EC-52D5-41FA-B9FF-C64F889E1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1362" y="176980"/>
            <a:ext cx="1944914" cy="2047916"/>
          </a:xfrm>
          <a:prstGeom prst="rect">
            <a:avLst/>
          </a:prstGeom>
        </p:spPr>
      </p:pic>
      <p:pic>
        <p:nvPicPr>
          <p:cNvPr id="15" name="Picture 14">
            <a:extLst>
              <a:ext uri="{FF2B5EF4-FFF2-40B4-BE49-F238E27FC236}">
                <a16:creationId xmlns:a16="http://schemas.microsoft.com/office/drawing/2014/main" id="{A774195B-9E25-4BCD-8696-6ED6D3B095CA}"/>
              </a:ext>
            </a:extLst>
          </p:cNvPr>
          <p:cNvPicPr>
            <a:picLocks noChangeAspect="1"/>
          </p:cNvPicPr>
          <p:nvPr/>
        </p:nvPicPr>
        <p:blipFill>
          <a:blip r:embed="rId11"/>
          <a:stretch>
            <a:fillRect/>
          </a:stretch>
        </p:blipFill>
        <p:spPr>
          <a:xfrm>
            <a:off x="3983305" y="2270808"/>
            <a:ext cx="6889077" cy="1938696"/>
          </a:xfrm>
          <a:prstGeom prst="rect">
            <a:avLst/>
          </a:prstGeom>
        </p:spPr>
      </p:pic>
      <p:pic>
        <p:nvPicPr>
          <p:cNvPr id="16" name="Picture 15">
            <a:extLst>
              <a:ext uri="{FF2B5EF4-FFF2-40B4-BE49-F238E27FC236}">
                <a16:creationId xmlns:a16="http://schemas.microsoft.com/office/drawing/2014/main" id="{47306604-753F-4235-9634-724FDF3890C3}"/>
              </a:ext>
            </a:extLst>
          </p:cNvPr>
          <p:cNvPicPr>
            <a:picLocks noChangeAspect="1"/>
          </p:cNvPicPr>
          <p:nvPr/>
        </p:nvPicPr>
        <p:blipFill>
          <a:blip r:embed="rId12"/>
          <a:stretch>
            <a:fillRect/>
          </a:stretch>
        </p:blipFill>
        <p:spPr>
          <a:xfrm>
            <a:off x="6515043" y="4124957"/>
            <a:ext cx="2859272" cy="1072989"/>
          </a:xfrm>
          <a:prstGeom prst="rect">
            <a:avLst/>
          </a:prstGeom>
        </p:spPr>
      </p:pic>
      <p:pic>
        <p:nvPicPr>
          <p:cNvPr id="17" name="Picture 16">
            <a:extLst>
              <a:ext uri="{FF2B5EF4-FFF2-40B4-BE49-F238E27FC236}">
                <a16:creationId xmlns:a16="http://schemas.microsoft.com/office/drawing/2014/main" id="{7A798DFF-D95A-48AA-B509-4A84F79A1503}"/>
              </a:ext>
            </a:extLst>
          </p:cNvPr>
          <p:cNvPicPr>
            <a:picLocks noChangeAspect="1"/>
          </p:cNvPicPr>
          <p:nvPr/>
        </p:nvPicPr>
        <p:blipFill>
          <a:blip r:embed="rId13"/>
          <a:stretch>
            <a:fillRect/>
          </a:stretch>
        </p:blipFill>
        <p:spPr>
          <a:xfrm>
            <a:off x="5398828" y="877779"/>
            <a:ext cx="3121423" cy="1182727"/>
          </a:xfrm>
          <a:prstGeom prst="rect">
            <a:avLst/>
          </a:prstGeom>
        </p:spPr>
      </p:pic>
    </p:spTree>
    <p:extLst>
      <p:ext uri="{BB962C8B-B14F-4D97-AF65-F5344CB8AC3E}">
        <p14:creationId xmlns:p14="http://schemas.microsoft.com/office/powerpoint/2010/main" val="177636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par>
                                <p:cTn id="26" presetID="22" presetClass="entr" presetSubtype="8" fill="hold" nodeType="withEffect">
                                  <p:stCondLst>
                                    <p:cond delay="75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4" y="1181100"/>
            <a:ext cx="6986815" cy="38766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Cây cối trong vườn ngày một vươn cao và tôi thì ngày một khôn lớn. Tôi đã biết theo ông ra vườn chăm sóc từng gốc cây. Ông nhổ cỏ, vun gốc cho cây. Ông hướng dẫn tôi tưới nước cho cây. Làm việc cùng ông thật là vui.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D537E0-F5B2-4514-BF05-771BF1A0B9FA}"/>
              </a:ext>
            </a:extLst>
          </p:cNvPr>
          <p:cNvPicPr>
            <a:picLocks noChangeAspect="1"/>
          </p:cNvPicPr>
          <p:nvPr/>
        </p:nvPicPr>
        <p:blipFill>
          <a:blip r:embed="rId7"/>
          <a:stretch>
            <a:fillRect/>
          </a:stretch>
        </p:blipFill>
        <p:spPr>
          <a:xfrm>
            <a:off x="481012" y="1466850"/>
            <a:ext cx="4284426" cy="3314700"/>
          </a:xfrm>
          <a:prstGeom prst="rect">
            <a:avLst/>
          </a:prstGeom>
        </p:spPr>
      </p:pic>
      <p:pic>
        <p:nvPicPr>
          <p:cNvPr id="8" name="图片 9">
            <a:extLst>
              <a:ext uri="{FF2B5EF4-FFF2-40B4-BE49-F238E27FC236}">
                <a16:creationId xmlns:a16="http://schemas.microsoft.com/office/drawing/2014/main" id="{ECA526EC-52D5-41FA-B9FF-C64F889E1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5421" y="157142"/>
            <a:ext cx="1944914" cy="2047916"/>
          </a:xfrm>
          <a:prstGeom prst="rect">
            <a:avLst/>
          </a:prstGeom>
        </p:spPr>
      </p:pic>
    </p:spTree>
    <p:extLst>
      <p:ext uri="{BB962C8B-B14F-4D97-AF65-F5344CB8AC3E}">
        <p14:creationId xmlns:p14="http://schemas.microsoft.com/office/powerpoint/2010/main" val="420502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2" presetClass="entr" presetSubtype="8"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143500" y="952500"/>
            <a:ext cx="6772275" cy="39433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Bây giờ, cây trong vườn ông trồng đã trĩu quả, đền ơn người trồng và chăm bón. Ông hái cho tôi những trái cây đầu mùa thơm ngon nhất. Ông ơi, cháu cảm ơn ông – người trồng cây  cho cháu hái quả ngọt.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7B13FE-7703-4D99-91C1-B2F62742B917}"/>
              </a:ext>
            </a:extLst>
          </p:cNvPr>
          <p:cNvPicPr>
            <a:picLocks noChangeAspect="1"/>
          </p:cNvPicPr>
          <p:nvPr/>
        </p:nvPicPr>
        <p:blipFill>
          <a:blip r:embed="rId7"/>
          <a:stretch>
            <a:fillRect/>
          </a:stretch>
        </p:blipFill>
        <p:spPr>
          <a:xfrm>
            <a:off x="395287" y="1319212"/>
            <a:ext cx="4437214" cy="3538538"/>
          </a:xfrm>
          <a:prstGeom prst="rect">
            <a:avLst/>
          </a:prstGeom>
        </p:spPr>
      </p:pic>
      <p:pic>
        <p:nvPicPr>
          <p:cNvPr id="8" name="图片 9">
            <a:extLst>
              <a:ext uri="{FF2B5EF4-FFF2-40B4-BE49-F238E27FC236}">
                <a16:creationId xmlns:a16="http://schemas.microsoft.com/office/drawing/2014/main" id="{ECA526EC-52D5-41FA-B9FF-C64F889E1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4354" y="162232"/>
            <a:ext cx="1944914" cy="2047916"/>
          </a:xfrm>
          <a:prstGeom prst="rect">
            <a:avLst/>
          </a:prstGeom>
        </p:spPr>
      </p:pic>
    </p:spTree>
    <p:extLst>
      <p:ext uri="{BB962C8B-B14F-4D97-AF65-F5344CB8AC3E}">
        <p14:creationId xmlns:p14="http://schemas.microsoft.com/office/powerpoint/2010/main" val="351549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2" presetClass="entr" presetSubtype="8"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348199" y="1861752"/>
            <a:ext cx="4502244" cy="2554545"/>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2.</a:t>
            </a:r>
            <a:r>
              <a:rPr lang="vi-VN" sz="4000" b="1" dirty="0">
                <a:solidFill>
                  <a:srgbClr val="FF1822"/>
                </a:solidFill>
                <a:latin typeface="Calibri" panose="020F0502020204030204" pitchFamily="34" charset="0"/>
                <a:cs typeface="Calibri" panose="020F0502020204030204" pitchFamily="34" charset="0"/>
              </a:rPr>
              <a:t> Kể câu chuyện được thể hiện trong các tranh ở trên và đặt tên cho truyện.</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cs typeface="Calibri" panose="020F0502020204030204" pitchFamily="34" charset="0"/>
            </a:endParaRPr>
          </a:p>
        </p:txBody>
      </p:sp>
      <p:pic>
        <p:nvPicPr>
          <p:cNvPr id="17" name="图片 9">
            <a:extLst>
              <a:ext uri="{FF2B5EF4-FFF2-40B4-BE49-F238E27FC236}">
                <a16:creationId xmlns:a16="http://schemas.microsoft.com/office/drawing/2014/main" id="{ECA526EC-52D5-41FA-B9FF-C64F889E1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1607" y="80987"/>
            <a:ext cx="1944914" cy="2047916"/>
          </a:xfrm>
          <a:prstGeom prst="rect">
            <a:avLst/>
          </a:prstGeom>
        </p:spPr>
      </p:pic>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par>
                                    <p:cTn id="13" presetID="22" presetClass="entr" presetSubtype="8" fill="hold" nodeType="with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par>
                                    <p:cTn id="13" presetID="22" presetClass="entr" presetSubtype="8" fill="hold" nodeType="with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pSp>
        <p:nvGrpSpPr>
          <p:cNvPr id="9" name="Group 8">
            <a:extLst>
              <a:ext uri="{FF2B5EF4-FFF2-40B4-BE49-F238E27FC236}">
                <a16:creationId xmlns:a16="http://schemas.microsoft.com/office/drawing/2014/main" id="{AF12F477-CFA2-40B7-8719-F5AE5F59131A}"/>
              </a:ext>
            </a:extLst>
          </p:cNvPr>
          <p:cNvGrpSpPr/>
          <p:nvPr/>
        </p:nvGrpSpPr>
        <p:grpSpPr>
          <a:xfrm rot="325758">
            <a:off x="6518191" y="2802462"/>
            <a:ext cx="4275273" cy="1200329"/>
            <a:chOff x="8024779" y="1853801"/>
            <a:chExt cx="4078869" cy="1218591"/>
          </a:xfrm>
        </p:grpSpPr>
        <p:sp>
          <p:nvSpPr>
            <p:cNvPr id="10" name="Rounded Rectangular Callout 22">
              <a:extLst>
                <a:ext uri="{FF2B5EF4-FFF2-40B4-BE49-F238E27FC236}">
                  <a16:creationId xmlns:a16="http://schemas.microsoft.com/office/drawing/2014/main" id="{43195B0A-C017-4320-87C7-B3D16B20199C}"/>
                </a:ext>
              </a:extLst>
            </p:cNvPr>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2A0411-67D9-4377-89B4-A98857650BCD}"/>
                </a:ext>
              </a:extLst>
            </p:cNvPr>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câu chuyện trước lớp</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id="{76AAE4F0-E8B4-4C8A-B54F-2CF1A2206074}"/>
              </a:ext>
            </a:extLst>
          </p:cNvPr>
          <p:cNvPicPr>
            <a:picLocks noChangeAspect="1"/>
          </p:cNvPicPr>
          <p:nvPr/>
        </p:nvPicPr>
        <p:blipFill>
          <a:blip r:embed="rId7">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4" name="Picture 13">
            <a:extLst>
              <a:ext uri="{FF2B5EF4-FFF2-40B4-BE49-F238E27FC236}">
                <a16:creationId xmlns:a16="http://schemas.microsoft.com/office/drawing/2014/main" id="{72ECB9CD-F23D-4133-BDD3-A10071745E7F}"/>
              </a:ext>
            </a:extLst>
          </p:cNvPr>
          <p:cNvPicPr>
            <a:picLocks noChangeAspect="1"/>
          </p:cNvPicPr>
          <p:nvPr/>
        </p:nvPicPr>
        <p:blipFill>
          <a:blip r:embed="rId8"/>
          <a:stretch>
            <a:fillRect/>
          </a:stretch>
        </p:blipFill>
        <p:spPr>
          <a:xfrm>
            <a:off x="172810" y="357339"/>
            <a:ext cx="5655333" cy="4309911"/>
          </a:xfrm>
          <a:prstGeom prst="rect">
            <a:avLst/>
          </a:prstGeom>
        </p:spPr>
      </p:pic>
      <p:pic>
        <p:nvPicPr>
          <p:cNvPr id="13" name="图片 9">
            <a:extLst>
              <a:ext uri="{FF2B5EF4-FFF2-40B4-BE49-F238E27FC236}">
                <a16:creationId xmlns:a16="http://schemas.microsoft.com/office/drawing/2014/main" id="{ECA526EC-52D5-41FA-B9FF-C64F889E1D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7614" y="191728"/>
            <a:ext cx="1944914" cy="2047916"/>
          </a:xfrm>
          <a:prstGeom prst="rect">
            <a:avLst/>
          </a:prstGeom>
        </p:spPr>
      </p:pic>
    </p:spTree>
    <p:extLst>
      <p:ext uri="{BB962C8B-B14F-4D97-AF65-F5344CB8AC3E}">
        <p14:creationId xmlns:p14="http://schemas.microsoft.com/office/powerpoint/2010/main" val="22393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2" presetClass="entr" presetSubtype="8" fill="hold"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7137" y="701874"/>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262474" y="2318952"/>
            <a:ext cx="4502244" cy="1323439"/>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3. </a:t>
            </a:r>
            <a:r>
              <a:rPr lang="en-US" sz="4000" b="1" dirty="0" err="1">
                <a:solidFill>
                  <a:srgbClr val="FF1822"/>
                </a:solidFill>
                <a:latin typeface="Calibri" panose="020F0502020204030204" pitchFamily="34" charset="0"/>
                <a:cs typeface="Calibri" panose="020F0502020204030204" pitchFamily="34" charset="0"/>
              </a:rPr>
              <a:t>Viết</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lại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lời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em</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kể</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thành</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đoạn</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văn</a:t>
            </a:r>
            <a:r>
              <a:rPr lang="en-US" sz="4000" b="1" dirty="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pic>
        <p:nvPicPr>
          <p:cNvPr id="17" name="图片 9">
            <a:extLst>
              <a:ext uri="{FF2B5EF4-FFF2-40B4-BE49-F238E27FC236}">
                <a16:creationId xmlns:a16="http://schemas.microsoft.com/office/drawing/2014/main" id="{ECA526EC-52D5-41FA-B9FF-C64F889E1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4083" y="154540"/>
            <a:ext cx="1944914" cy="2047916"/>
          </a:xfrm>
          <a:prstGeom prst="rect">
            <a:avLst/>
          </a:prstGeom>
        </p:spPr>
      </p:pic>
    </p:spTree>
    <p:extLst>
      <p:ext uri="{BB962C8B-B14F-4D97-AF65-F5344CB8AC3E}">
        <p14:creationId xmlns:p14="http://schemas.microsoft.com/office/powerpoint/2010/main" val="229345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par>
                                    <p:cTn id="13" presetID="22" presetClass="entr" presetSubtype="8" fill="hold" nodeType="with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par>
                                    <p:cTn id="13" presetID="22" presetClass="entr" presetSubtype="8" fill="hold" nodeType="with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1152526" y="1028700"/>
            <a:ext cx="10382250" cy="49339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libri" panose="020F0502020204030204"/>
              </a:rPr>
              <a:t>Ông nội Na là người rất yêu cây xanh, ông thường trồng rất nhiều cây, trong đó có một cây cam. Ngày ông trồng nó, Na còn chưa ra đời. Bẵng đi vài năm, ông nội có Na. Ông thường bế Na đi dạo quang vườn. Ở dưới gốc cây cam ấy, ông thường kể cho Na nghe rất nhiều câu chuyện cổ tích, dạy Na rất nhiều điều hay lẽ phải. Những câu chuyện ấy cũng nuôi Na lớn dần. Na lại cùng ông nội chăm sóc cây cam. Người tưới cây, người đào đất, chăm bón kĩ càng. Chiếc cây đã trưởng thành cùng Na ấy cũng đến mùa đơm hoa kết trái. Mùi hoa cam thoang thoảng thơm mát. Ngày quả chín, ông lại cùng Na hái những quả đầu tiên. Sau này ông mất đi nhưng cây cam ấy vẫn được Na chăm sóc như một kí ức, một kỉ niệm, một dấu của ông. Mỗi năm mỗi mùa, cây vẫn đơm hoa kết trái. Nó sẽ là điểm tựa mỗi khi Na trở về.</a:t>
            </a:r>
            <a:endParaRPr kumimoji="0" lang="en-US" sz="2400" b="1" i="0" u="none" strike="noStrike" kern="1200" cap="none" spc="0" normalizeH="0" baseline="0" noProof="0" dirty="0">
              <a:ln>
                <a:noFill/>
              </a:ln>
              <a:solidFill>
                <a:srgbClr val="002060"/>
              </a:solidFill>
              <a:effectLst/>
              <a:uLnTx/>
              <a:uFillTx/>
              <a:latin typeface="Calibri" panose="020F0502020204030204"/>
            </a:endParaRPr>
          </a:p>
        </p:txBody>
      </p:sp>
      <p:sp>
        <p:nvSpPr>
          <p:cNvPr id="2" name="TextBox 1">
            <a:extLst>
              <a:ext uri="{FF2B5EF4-FFF2-40B4-BE49-F238E27FC236}">
                <a16:creationId xmlns:a16="http://schemas.microsoft.com/office/drawing/2014/main" id="{9E387766-C216-493A-BD76-EBF4AEED35BA}"/>
              </a:ext>
            </a:extLst>
          </p:cNvPr>
          <p:cNvSpPr txBox="1"/>
          <p:nvPr/>
        </p:nvSpPr>
        <p:spPr>
          <a:xfrm>
            <a:off x="3876675" y="152400"/>
            <a:ext cx="5781675" cy="769441"/>
          </a:xfrm>
          <a:prstGeom prst="rect">
            <a:avLst/>
          </a:prstGeom>
          <a:noFill/>
        </p:spPr>
        <p:txBody>
          <a:bodyPr wrap="square" rtlCol="0">
            <a:spAutoFit/>
          </a:bodyPr>
          <a:lstStyle/>
          <a:p>
            <a:r>
              <a:rPr lang="en-US" sz="4400" b="1" dirty="0" err="1">
                <a:solidFill>
                  <a:srgbClr val="FF0000"/>
                </a:solidFill>
              </a:rPr>
              <a:t>Cây</a:t>
            </a:r>
            <a:r>
              <a:rPr lang="en-US" sz="4400" b="1" dirty="0">
                <a:solidFill>
                  <a:srgbClr val="FF0000"/>
                </a:solidFill>
              </a:rPr>
              <a:t> cam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ông</a:t>
            </a:r>
            <a:r>
              <a:rPr lang="en-US" sz="4400" b="1" dirty="0">
                <a:solidFill>
                  <a:srgbClr val="FF0000"/>
                </a:solidFill>
              </a:rPr>
              <a:t> </a:t>
            </a:r>
            <a:r>
              <a:rPr lang="en-US" sz="4400" b="1" dirty="0" err="1">
                <a:solidFill>
                  <a:srgbClr val="FF0000"/>
                </a:solidFill>
              </a:rPr>
              <a:t>nội</a:t>
            </a:r>
            <a:endParaRPr lang="en-US" sz="4400" b="1" dirty="0">
              <a:solidFill>
                <a:srgbClr val="FF0000"/>
              </a:solidFill>
            </a:endParaRPr>
          </a:p>
        </p:txBody>
      </p:sp>
      <p:pic>
        <p:nvPicPr>
          <p:cNvPr id="8"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362" y="280219"/>
            <a:ext cx="1944914" cy="2047916"/>
          </a:xfrm>
          <a:prstGeom prst="rect">
            <a:avLst/>
          </a:prstGeom>
        </p:spPr>
      </p:pic>
    </p:spTree>
    <p:extLst>
      <p:ext uri="{BB962C8B-B14F-4D97-AF65-F5344CB8AC3E}">
        <p14:creationId xmlns:p14="http://schemas.microsoft.com/office/powerpoint/2010/main" val="38440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22" presetClass="entr" presetSubtype="8"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794858" y="2026692"/>
            <a:ext cx="44668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Coiny" panose="02000903060500060000" pitchFamily="2" charset="0"/>
                <a:ea typeface="+mn-ea"/>
                <a:cs typeface="+mn-cs"/>
              </a:rPr>
              <a:t>Vận</a:t>
            </a:r>
            <a:r>
              <a:rPr kumimoji="0" lang="en-US" sz="4800" b="0" i="0" u="none" strike="noStrike" kern="1200" cap="none" spc="0" normalizeH="0" noProof="0" dirty="0" smtClean="0">
                <a:ln>
                  <a:noFill/>
                </a:ln>
                <a:solidFill>
                  <a:srgbClr val="FF0000"/>
                </a:solidFill>
                <a:effectLst/>
                <a:uLnTx/>
                <a:uFillTx/>
                <a:latin typeface="Coiny" panose="02000903060500060000" pitchFamily="2" charset="0"/>
                <a:ea typeface="+mn-ea"/>
                <a:cs typeface="+mn-cs"/>
              </a:rPr>
              <a:t> </a:t>
            </a:r>
            <a:r>
              <a:rPr kumimoji="0" lang="en-US" sz="4800" b="0" i="0" u="none" strike="noStrike" kern="1200" cap="none" spc="0" normalizeH="0" noProof="0" dirty="0" err="1" smtClean="0">
                <a:ln>
                  <a:noFill/>
                </a:ln>
                <a:solidFill>
                  <a:srgbClr val="FF0000"/>
                </a:solidFill>
                <a:effectLst/>
                <a:uLnTx/>
                <a:uFillTx/>
                <a:latin typeface="Coiny" panose="02000903060500060000" pitchFamily="2" charset="0"/>
                <a:ea typeface="+mn-ea"/>
                <a:cs typeface="+mn-cs"/>
              </a:rPr>
              <a:t>dụng</a:t>
            </a:r>
            <a:r>
              <a:rPr kumimoji="0" lang="en-US" sz="4800" b="0" i="0" u="none" strike="noStrike" kern="1200" cap="none" spc="0" normalizeH="0" noProof="0" dirty="0" smtClean="0">
                <a:ln>
                  <a:noFill/>
                </a:ln>
                <a:solidFill>
                  <a:srgbClr val="FF0000"/>
                </a:solidFill>
                <a:effectLst/>
                <a:uLnTx/>
                <a:uFillTx/>
                <a:latin typeface="Coiny" panose="02000903060500060000" pitchFamily="2" charset="0"/>
                <a:ea typeface="+mn-ea"/>
                <a:cs typeface="+mn-cs"/>
              </a:rPr>
              <a:t> </a:t>
            </a:r>
            <a:r>
              <a:rPr kumimoji="0" lang="en-US" sz="4800" b="0" i="0" u="none" strike="noStrike" kern="1200" cap="none" spc="0" normalizeH="0" noProof="0" dirty="0" err="1" smtClean="0">
                <a:ln>
                  <a:noFill/>
                </a:ln>
                <a:solidFill>
                  <a:srgbClr val="FF0000"/>
                </a:solidFill>
                <a:effectLst/>
                <a:uLnTx/>
                <a:uFillTx/>
                <a:latin typeface="Coiny" panose="02000903060500060000" pitchFamily="2" charset="0"/>
                <a:ea typeface="+mn-ea"/>
                <a:cs typeface="+mn-cs"/>
              </a:rPr>
              <a:t>và</a:t>
            </a:r>
            <a:r>
              <a:rPr kumimoji="0" lang="en-US" sz="4800" b="0" i="0" u="none" strike="noStrike" kern="1200" cap="none" spc="0" normalizeH="0" noProof="0" dirty="0" smtClean="0">
                <a:ln>
                  <a:noFill/>
                </a:ln>
                <a:solidFill>
                  <a:srgbClr val="FF0000"/>
                </a:solidFill>
                <a:effectLst/>
                <a:uLnTx/>
                <a:uFillTx/>
                <a:latin typeface="Coiny" panose="02000903060500060000" pitchFamily="2" charset="0"/>
                <a:ea typeface="+mn-ea"/>
                <a:cs typeface="+mn-cs"/>
              </a:rPr>
              <a:t> </a:t>
            </a:r>
            <a:r>
              <a:rPr kumimoji="0" lang="en-US" sz="4800" b="0" i="0" u="none" strike="noStrike" kern="1200" cap="none" spc="0" normalizeH="0" noProof="0" dirty="0" err="1" smtClean="0">
                <a:ln>
                  <a:noFill/>
                </a:ln>
                <a:solidFill>
                  <a:srgbClr val="FF0000"/>
                </a:solidFill>
                <a:effectLst/>
                <a:uLnTx/>
                <a:uFillTx/>
                <a:latin typeface="Coiny" panose="02000903060500060000" pitchFamily="2" charset="0"/>
                <a:ea typeface="+mn-ea"/>
                <a:cs typeface="+mn-cs"/>
              </a:rPr>
              <a:t>trải</a:t>
            </a:r>
            <a:r>
              <a:rPr kumimoji="0" lang="en-US" sz="4800" b="0" i="0" u="none" strike="noStrike" kern="1200" cap="none" spc="0" normalizeH="0" noProof="0" dirty="0" smtClean="0">
                <a:ln>
                  <a:noFill/>
                </a:ln>
                <a:solidFill>
                  <a:srgbClr val="FF0000"/>
                </a:solidFill>
                <a:effectLst/>
                <a:uLnTx/>
                <a:uFillTx/>
                <a:latin typeface="Coiny" panose="02000903060500060000" pitchFamily="2" charset="0"/>
                <a:ea typeface="+mn-ea"/>
                <a:cs typeface="+mn-cs"/>
              </a:rPr>
              <a:t> </a:t>
            </a:r>
            <a:r>
              <a:rPr kumimoji="0" lang="en-US" sz="4800" b="0" i="0" u="none" strike="noStrike" kern="1200" cap="none" spc="0" normalizeH="0" noProof="0" dirty="0" err="1" smtClean="0">
                <a:ln>
                  <a:noFill/>
                </a:ln>
                <a:solidFill>
                  <a:srgbClr val="FF0000"/>
                </a:solidFill>
                <a:effectLst/>
                <a:uLnTx/>
                <a:uFillTx/>
                <a:latin typeface="Coiny" panose="02000903060500060000" pitchFamily="2" charset="0"/>
                <a:ea typeface="+mn-ea"/>
                <a:cs typeface="+mn-cs"/>
              </a:rPr>
              <a:t>nghiệm</a:t>
            </a:r>
            <a:endParaRPr kumimoji="0" lang="en-US" sz="48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14" name="图片 9">
            <a:extLst>
              <a:ext uri="{FF2B5EF4-FFF2-40B4-BE49-F238E27FC236}">
                <a16:creationId xmlns:a16="http://schemas.microsoft.com/office/drawing/2014/main" id="{ECA526EC-52D5-41FA-B9FF-C64F889E1D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2330" y="62215"/>
            <a:ext cx="1944914" cy="2047916"/>
          </a:xfrm>
          <a:prstGeom prst="rect">
            <a:avLst/>
          </a:prstGeom>
        </p:spPr>
      </p:pic>
    </p:spTree>
    <p:extLst>
      <p:ext uri="{BB962C8B-B14F-4D97-AF65-F5344CB8AC3E}">
        <p14:creationId xmlns:p14="http://schemas.microsoft.com/office/powerpoint/2010/main" val="41856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75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031" y="-2483635"/>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870250" y="2388013"/>
            <a:ext cx="11518489" cy="1323439"/>
          </a:xfrm>
          <a:prstGeom prst="rect">
            <a:avLst/>
          </a:prstGeom>
          <a:noFill/>
        </p:spPr>
        <p:txBody>
          <a:bodyPr wrap="square">
            <a:spAutoFit/>
          </a:bodyPr>
          <a:lstStyle/>
          <a:p>
            <a:pPr lvl="0"/>
            <a:r>
              <a:rPr lang="en-US" sz="4000" b="1" dirty="0">
                <a:solidFill>
                  <a:srgbClr val="FF1822"/>
                </a:solidFill>
                <a:latin typeface="Calibri" panose="020F0502020204030204" pitchFamily="34" charset="0"/>
                <a:cs typeface="Calibri" panose="020F0502020204030204" pitchFamily="34" charset="0"/>
              </a:rPr>
              <a:t>1</a:t>
            </a:r>
            <a:r>
              <a:rPr lang="en-US" sz="4000" b="1" dirty="0" smtClean="0">
                <a:solidFill>
                  <a:srgbClr val="FF1822"/>
                </a:solidFill>
                <a:latin typeface="Calibri" panose="020F0502020204030204" pitchFamily="34" charset="0"/>
                <a:cs typeface="Calibri" panose="020F0502020204030204" pitchFamily="34" charset="0"/>
              </a:rPr>
              <a:t>. </a:t>
            </a:r>
            <a:r>
              <a:rPr lang="en-US" sz="4000" b="1" dirty="0" err="1" smtClean="0">
                <a:solidFill>
                  <a:srgbClr val="FF1822"/>
                </a:solidFill>
                <a:latin typeface="Calibri" panose="020F0502020204030204" pitchFamily="34" charset="0"/>
                <a:cs typeface="Calibri" panose="020F0502020204030204" pitchFamily="34" charset="0"/>
              </a:rPr>
              <a:t>Hôm</a:t>
            </a:r>
            <a:r>
              <a:rPr lang="en-US" sz="4000" b="1" dirty="0" smtClean="0">
                <a:solidFill>
                  <a:srgbClr val="FF1822"/>
                </a:solidFill>
                <a:latin typeface="Calibri" panose="020F0502020204030204" pitchFamily="34" charset="0"/>
                <a:cs typeface="Calibri" panose="020F0502020204030204" pitchFamily="34" charset="0"/>
              </a:rPr>
              <a:t> nay con </a:t>
            </a:r>
            <a:r>
              <a:rPr lang="en-US" sz="4000" b="1" dirty="0" err="1" smtClean="0">
                <a:solidFill>
                  <a:srgbClr val="FF1822"/>
                </a:solidFill>
                <a:latin typeface="Calibri" panose="020F0502020204030204" pitchFamily="34" charset="0"/>
                <a:cs typeface="Calibri" panose="020F0502020204030204" pitchFamily="34" charset="0"/>
              </a:rPr>
              <a:t>học</a:t>
            </a:r>
            <a:r>
              <a:rPr lang="en-US" sz="4000" b="1" dirty="0" smtClean="0">
                <a:solidFill>
                  <a:srgbClr val="FF1822"/>
                </a:solidFill>
                <a:latin typeface="Calibri" panose="020F0502020204030204" pitchFamily="34" charset="0"/>
                <a:cs typeface="Calibri" panose="020F0502020204030204" pitchFamily="34" charset="0"/>
              </a:rPr>
              <a:t> </a:t>
            </a:r>
            <a:r>
              <a:rPr lang="en-US" sz="4000" b="1" dirty="0" err="1" smtClean="0">
                <a:solidFill>
                  <a:srgbClr val="FF1822"/>
                </a:solidFill>
                <a:latin typeface="Calibri" panose="020F0502020204030204" pitchFamily="34" charset="0"/>
                <a:cs typeface="Calibri" panose="020F0502020204030204" pitchFamily="34" charset="0"/>
              </a:rPr>
              <a:t>những</a:t>
            </a:r>
            <a:r>
              <a:rPr lang="en-US" sz="4000" b="1" dirty="0" smtClean="0">
                <a:solidFill>
                  <a:srgbClr val="FF1822"/>
                </a:solidFill>
                <a:latin typeface="Calibri" panose="020F0502020204030204" pitchFamily="34" charset="0"/>
                <a:cs typeface="Calibri" panose="020F0502020204030204" pitchFamily="34" charset="0"/>
              </a:rPr>
              <a:t> </a:t>
            </a:r>
            <a:r>
              <a:rPr lang="en-US" sz="4000" b="1" dirty="0" err="1" smtClean="0">
                <a:solidFill>
                  <a:srgbClr val="FF1822"/>
                </a:solidFill>
                <a:latin typeface="Calibri" panose="020F0502020204030204" pitchFamily="34" charset="0"/>
                <a:cs typeface="Calibri" panose="020F0502020204030204" pitchFamily="34" charset="0"/>
              </a:rPr>
              <a:t>nội</a:t>
            </a:r>
            <a:r>
              <a:rPr lang="en-US" sz="4000" b="1" dirty="0" smtClean="0">
                <a:solidFill>
                  <a:srgbClr val="FF1822"/>
                </a:solidFill>
                <a:latin typeface="Calibri" panose="020F0502020204030204" pitchFamily="34" charset="0"/>
                <a:cs typeface="Calibri" panose="020F0502020204030204" pitchFamily="34" charset="0"/>
              </a:rPr>
              <a:t> dung </a:t>
            </a:r>
            <a:r>
              <a:rPr lang="en-US" sz="4000" b="1" dirty="0" err="1" smtClean="0">
                <a:solidFill>
                  <a:srgbClr val="FF1822"/>
                </a:solidFill>
                <a:latin typeface="Calibri" panose="020F0502020204030204" pitchFamily="34" charset="0"/>
                <a:cs typeface="Calibri" panose="020F0502020204030204" pitchFamily="34" charset="0"/>
              </a:rPr>
              <a:t>gì</a:t>
            </a:r>
            <a:r>
              <a:rPr lang="en-US" sz="4000" b="1" dirty="0" smtClean="0">
                <a:solidFill>
                  <a:srgbClr val="FF1822"/>
                </a:solidFill>
                <a:latin typeface="Calibri" panose="020F0502020204030204" pitchFamily="34" charset="0"/>
                <a:cs typeface="Calibri" panose="020F0502020204030204" pitchFamily="34" charset="0"/>
              </a:rPr>
              <a:t>?</a:t>
            </a:r>
          </a:p>
          <a:p>
            <a:pPr lvl="0"/>
            <a:r>
              <a:rPr kumimoji="0" lang="en-US" sz="4000" b="1" i="0" u="none" strike="noStrike" kern="1200" cap="none" spc="0" normalizeH="0" baseline="0" noProof="0" dirty="0" smtClean="0">
                <a:ln>
                  <a:noFill/>
                </a:ln>
                <a:solidFill>
                  <a:srgbClr val="FF1822"/>
                </a:solidFill>
                <a:effectLst/>
                <a:uLnTx/>
                <a:uFillTx/>
                <a:latin typeface="Calibri" panose="020F0502020204030204" pitchFamily="34" charset="0"/>
                <a:ea typeface="+mn-ea"/>
                <a:cs typeface="Calibri" panose="020F0502020204030204" pitchFamily="34" charset="0"/>
              </a:rPr>
              <a:t>2.</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GV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dặn</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học</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sinh</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chuẩn</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bị</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noProof="0" dirty="0" smtClean="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1822"/>
                </a:solidFill>
                <a:effectLst/>
                <a:uLnTx/>
                <a:uFillTx/>
                <a:latin typeface="Calibri" panose="020F0502020204030204" pitchFamily="34" charset="0"/>
                <a:ea typeface="+mn-ea"/>
                <a:cs typeface="Calibri" panose="020F0502020204030204" pitchFamily="34" charset="0"/>
              </a:rPr>
              <a:t>sau</a:t>
            </a:r>
            <a:r>
              <a:rPr lang="en-US" sz="4000" b="1" dirty="0">
                <a:solidFill>
                  <a:srgbClr val="FF1822"/>
                </a:solidFill>
                <a:latin typeface="Calibri" panose="020F0502020204030204" pitchFamily="34" charset="0"/>
                <a:cs typeface="Calibri" panose="020F0502020204030204" pitchFamily="34" charset="0"/>
              </a:rPr>
              <a:t> </a:t>
            </a:r>
            <a:r>
              <a:rPr lang="en-US" sz="4000" b="1" dirty="0" err="1" smtClean="0">
                <a:solidFill>
                  <a:srgbClr val="FF1822"/>
                </a:solidFill>
                <a:latin typeface="Calibri" panose="020F0502020204030204" pitchFamily="34" charset="0"/>
                <a:cs typeface="Calibri" panose="020F0502020204030204" pitchFamily="34" charset="0"/>
              </a:rPr>
              <a:t>kiểm</a:t>
            </a:r>
            <a:r>
              <a:rPr lang="en-US" sz="4000" b="1" dirty="0" smtClean="0">
                <a:solidFill>
                  <a:srgbClr val="FF1822"/>
                </a:solidFill>
                <a:latin typeface="Calibri" panose="020F0502020204030204" pitchFamily="34" charset="0"/>
                <a:cs typeface="Calibri" panose="020F0502020204030204" pitchFamily="34" charset="0"/>
              </a:rPr>
              <a:t> </a:t>
            </a:r>
            <a:r>
              <a:rPr lang="en-US" sz="4000" b="1" dirty="0" err="1" smtClean="0">
                <a:solidFill>
                  <a:srgbClr val="FF1822"/>
                </a:solidFill>
                <a:latin typeface="Calibri" panose="020F0502020204030204" pitchFamily="34" charset="0"/>
                <a:cs typeface="Calibri" panose="020F0502020204030204" pitchFamily="34" charset="0"/>
              </a:rPr>
              <a:t>tra</a:t>
            </a:r>
            <a:r>
              <a:rPr lang="en-US" sz="4000" b="1" dirty="0" smtClean="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pic>
        <p:nvPicPr>
          <p:cNvPr id="13" name="图片 9">
            <a:extLst>
              <a:ext uri="{FF2B5EF4-FFF2-40B4-BE49-F238E27FC236}">
                <a16:creationId xmlns:a16="http://schemas.microsoft.com/office/drawing/2014/main" id="{ECA526EC-52D5-41FA-B9FF-C64F889E1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3894" y="246909"/>
            <a:ext cx="1944914" cy="2047916"/>
          </a:xfrm>
          <a:prstGeom prst="rect">
            <a:avLst/>
          </a:prstGeom>
        </p:spPr>
      </p:pic>
    </p:spTree>
    <p:extLst>
      <p:ext uri="{BB962C8B-B14F-4D97-AF65-F5344CB8AC3E}">
        <p14:creationId xmlns:p14="http://schemas.microsoft.com/office/powerpoint/2010/main" val="3365342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8" presetID="22" presetClass="entr" presetSubtype="8"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5"/>
          <a:stretch>
            <a:fillRect/>
          </a:stretch>
        </p:blipFill>
        <p:spPr>
          <a:xfrm>
            <a:off x="12262084" y="-73142"/>
            <a:ext cx="609600" cy="60960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6"/>
          <a:stretch>
            <a:fillRect/>
          </a:stretch>
        </p:blipFill>
        <p:spPr>
          <a:xfrm>
            <a:off x="4456482" y="1570038"/>
            <a:ext cx="5742930" cy="2956816"/>
          </a:xfrm>
          <a:prstGeom prst="rect">
            <a:avLst/>
          </a:prstGeom>
        </p:spPr>
      </p:pic>
      <p:pic>
        <p:nvPicPr>
          <p:cNvPr id="14"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5278" y="152951"/>
            <a:ext cx="1944914" cy="20479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22" presetClass="entr" presetSubtype="8" fill="hold" nodeType="withEffect">
                                  <p:stCondLst>
                                    <p:cond delay="75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794858" y="2026692"/>
            <a:ext cx="23948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oiny" panose="02000903060500060000" pitchFamily="2" charset="0"/>
                <a:ea typeface="+mn-ea"/>
                <a:cs typeface="+mn-cs"/>
              </a:rPr>
              <a:t>KHỞI ĐỘNG</a:t>
            </a:r>
          </a:p>
        </p:txBody>
      </p:sp>
      <p:pic>
        <p:nvPicPr>
          <p:cNvPr id="14" name="图片 9">
            <a:extLst>
              <a:ext uri="{FF2B5EF4-FFF2-40B4-BE49-F238E27FC236}">
                <a16:creationId xmlns:a16="http://schemas.microsoft.com/office/drawing/2014/main" id="{ECA526EC-52D5-41FA-B9FF-C64F889E1D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1362" y="176980"/>
            <a:ext cx="1944914" cy="2047916"/>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75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ồng cây">
            <a:hlinkClick r:id="" action="ppaction://media"/>
            <a:extLst>
              <a:ext uri="{FF2B5EF4-FFF2-40B4-BE49-F238E27FC236}">
                <a16:creationId xmlns:a16="http://schemas.microsoft.com/office/drawing/2014/main" id="{9CEF7AE2-3A73-47C8-9923-2DBE9B2BD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图片 9">
            <a:extLst>
              <a:ext uri="{FF2B5EF4-FFF2-40B4-BE49-F238E27FC236}">
                <a16:creationId xmlns:a16="http://schemas.microsoft.com/office/drawing/2014/main" id="{ECA526EC-52D5-41FA-B9FF-C64F889E1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7006" y="176979"/>
            <a:ext cx="1944914" cy="2047916"/>
          </a:xfrm>
          <a:prstGeom prst="rect">
            <a:avLst/>
          </a:prstGeom>
        </p:spPr>
      </p:pic>
    </p:spTree>
    <p:extLst>
      <p:ext uri="{BB962C8B-B14F-4D97-AF65-F5344CB8AC3E}">
        <p14:creationId xmlns:p14="http://schemas.microsoft.com/office/powerpoint/2010/main" val="3561630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40" fill="hold"/>
                                        <p:tgtEl>
                                          <p:spTgt spid="3"/>
                                        </p:tgtEl>
                                      </p:cBhvr>
                                    </p:cmd>
                                  </p:childTnLst>
                                </p:cTn>
                              </p:par>
                              <p:par>
                                <p:cTn id="7" presetID="22" presetClass="entr" presetSubtype="8" fill="hold" nodeType="withEffect">
                                  <p:stCondLst>
                                    <p:cond delay="75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266735" y="1980297"/>
            <a:ext cx="31160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Coiny" panose="02000903060500060000" pitchFamily="2" charset="0"/>
                <a:ea typeface="+mn-ea"/>
                <a:cs typeface="+mn-cs"/>
              </a:rPr>
              <a:t>KHÁM</a:t>
            </a:r>
            <a:r>
              <a:rPr kumimoji="0" lang="en-US" sz="4800" b="0" i="0" u="none" strike="noStrike" kern="1200" cap="none" spc="0" normalizeH="0" noProof="0" dirty="0" smtClean="0">
                <a:ln>
                  <a:noFill/>
                </a:ln>
                <a:solidFill>
                  <a:srgbClr val="FF0000"/>
                </a:solidFill>
                <a:effectLst/>
                <a:uLnTx/>
                <a:uFillTx/>
                <a:latin typeface="Coiny" panose="02000903060500060000" pitchFamily="2" charset="0"/>
                <a:ea typeface="+mn-ea"/>
                <a:cs typeface="+mn-cs"/>
              </a:rPr>
              <a:t> PHÁ</a:t>
            </a:r>
            <a:endParaRPr kumimoji="0" lang="en-US" sz="48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14" name="图片 9">
            <a:extLst>
              <a:ext uri="{FF2B5EF4-FFF2-40B4-BE49-F238E27FC236}">
                <a16:creationId xmlns:a16="http://schemas.microsoft.com/office/drawing/2014/main" id="{ECA526EC-52D5-41FA-B9FF-C64F889E1D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2330" y="221225"/>
            <a:ext cx="1944914" cy="2047916"/>
          </a:xfrm>
          <a:prstGeom prst="rect">
            <a:avLst/>
          </a:prstGeom>
        </p:spPr>
      </p:pic>
    </p:spTree>
    <p:extLst>
      <p:ext uri="{BB962C8B-B14F-4D97-AF65-F5344CB8AC3E}">
        <p14:creationId xmlns:p14="http://schemas.microsoft.com/office/powerpoint/2010/main" val="105116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75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74171" y="162815"/>
            <a:ext cx="120178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1. Quan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sát</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3" name="Picture 2">
            <a:extLst>
              <a:ext uri="{FF2B5EF4-FFF2-40B4-BE49-F238E27FC236}">
                <a16:creationId xmlns:a16="http://schemas.microsoft.com/office/drawing/2014/main" id="{36C74BF9-AFA7-4510-A4AF-CF9BEBAF38F2}"/>
              </a:ext>
            </a:extLst>
          </p:cNvPr>
          <p:cNvPicPr>
            <a:picLocks noChangeAspect="1"/>
          </p:cNvPicPr>
          <p:nvPr/>
        </p:nvPicPr>
        <p:blipFill>
          <a:blip r:embed="rId7"/>
          <a:stretch>
            <a:fillRect/>
          </a:stretch>
        </p:blipFill>
        <p:spPr>
          <a:xfrm>
            <a:off x="3344635" y="871689"/>
            <a:ext cx="6118245" cy="4662695"/>
          </a:xfrm>
          <a:prstGeom prst="rect">
            <a:avLst/>
          </a:prstGeom>
        </p:spPr>
      </p:pic>
      <p:pic>
        <p:nvPicPr>
          <p:cNvPr id="8" name="图片 9">
            <a:extLst>
              <a:ext uri="{FF2B5EF4-FFF2-40B4-BE49-F238E27FC236}">
                <a16:creationId xmlns:a16="http://schemas.microsoft.com/office/drawing/2014/main" id="{ECA526EC-52D5-41FA-B9FF-C64F889E1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4354" y="162815"/>
            <a:ext cx="1944914" cy="2047916"/>
          </a:xfrm>
          <a:prstGeom prst="rect">
            <a:avLst/>
          </a:prstGeom>
        </p:spPr>
      </p:pic>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grpSp>
        <p:nvGrpSpPr>
          <p:cNvPr id="8" name="Group 7">
            <a:extLst>
              <a:ext uri="{FF2B5EF4-FFF2-40B4-BE49-F238E27FC236}">
                <a16:creationId xmlns:a16="http://schemas.microsoft.com/office/drawing/2014/main" id="{A1495BDE-22D7-482C-A8A6-B2D54ADF2546}"/>
              </a:ext>
            </a:extLst>
          </p:cNvPr>
          <p:cNvGrpSpPr/>
          <p:nvPr/>
        </p:nvGrpSpPr>
        <p:grpSpPr>
          <a:xfrm>
            <a:off x="0" y="2505074"/>
            <a:ext cx="5495511" cy="4066115"/>
            <a:chOff x="2408195" y="1197185"/>
            <a:chExt cx="7373566" cy="5212080"/>
          </a:xfrm>
        </p:grpSpPr>
        <p:pic>
          <p:nvPicPr>
            <p:cNvPr id="3" name="Picture 2" descr="Graphical user interface, application&#10;&#10;Description automatically generated">
              <a:extLst>
                <a:ext uri="{FF2B5EF4-FFF2-40B4-BE49-F238E27FC236}">
                  <a16:creationId xmlns:a16="http://schemas.microsoft.com/office/drawing/2014/main" id="{A8D2C54C-8044-4D37-AC5E-D7B30E04F125}"/>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408195" y="1197185"/>
              <a:ext cx="7373566" cy="5212080"/>
            </a:xfrm>
            <a:prstGeom prst="rect">
              <a:avLst/>
            </a:prstGeom>
          </p:spPr>
        </p:pic>
        <p:pic>
          <p:nvPicPr>
            <p:cNvPr id="2" name="Picture 1">
              <a:extLst>
                <a:ext uri="{FF2B5EF4-FFF2-40B4-BE49-F238E27FC236}">
                  <a16:creationId xmlns:a16="http://schemas.microsoft.com/office/drawing/2014/main" id="{FE617367-4C19-4420-8D17-34D81FF75294}"/>
                </a:ext>
              </a:extLst>
            </p:cNvPr>
            <p:cNvPicPr>
              <a:picLocks noChangeAspect="1"/>
            </p:cNvPicPr>
            <p:nvPr/>
          </p:nvPicPr>
          <p:blipFill>
            <a:blip r:embed="rId14"/>
            <a:stretch>
              <a:fillRect/>
            </a:stretch>
          </p:blipFill>
          <p:spPr>
            <a:xfrm>
              <a:off x="3060315" y="1633665"/>
              <a:ext cx="5938019" cy="1457070"/>
            </a:xfrm>
            <a:prstGeom prst="rect">
              <a:avLst/>
            </a:prstGeom>
          </p:spPr>
        </p:pic>
      </p:grpSp>
      <p:sp>
        <p:nvSpPr>
          <p:cNvPr id="18" name="Rounded Rectangle 5">
            <a:extLst>
              <a:ext uri="{FF2B5EF4-FFF2-40B4-BE49-F238E27FC236}">
                <a16:creationId xmlns:a16="http://schemas.microsoft.com/office/drawing/2014/main" id="{C1DE812D-0C7B-43DF-A309-DC71C655AF52}"/>
              </a:ext>
            </a:extLst>
          </p:cNvPr>
          <p:cNvSpPr/>
          <p:nvPr/>
        </p:nvSpPr>
        <p:spPr>
          <a:xfrm>
            <a:off x="5305425" y="1805415"/>
            <a:ext cx="6486525" cy="689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em nói nội dung một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ounded Rectangle 5">
            <a:extLst>
              <a:ext uri="{FF2B5EF4-FFF2-40B4-BE49-F238E27FC236}">
                <a16:creationId xmlns:a16="http://schemas.microsoft.com/office/drawing/2014/main" id="{296AE3B5-A9B8-49D6-843D-03F463ECE073}"/>
              </a:ext>
            </a:extLst>
          </p:cNvPr>
          <p:cNvSpPr/>
          <p:nvPr/>
        </p:nvSpPr>
        <p:spPr>
          <a:xfrm>
            <a:off x="5362575" y="27769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Cả nhóm xây dựng mối liên kết giữa các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0" name="Rounded Rectangle 5">
            <a:extLst>
              <a:ext uri="{FF2B5EF4-FFF2-40B4-BE49-F238E27FC236}">
                <a16:creationId xmlns:a16="http://schemas.microsoft.com/office/drawing/2014/main" id="{649CF788-56C7-4DC9-BD9C-5D771EBB638F}"/>
              </a:ext>
            </a:extLst>
          </p:cNvPr>
          <p:cNvSpPr/>
          <p:nvPr/>
        </p:nvSpPr>
        <p:spPr>
          <a:xfrm>
            <a:off x="5305425" y="39961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Từng em kể nối tiếp câu chuyện theo 4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图片 9">
            <a:extLst>
              <a:ext uri="{FF2B5EF4-FFF2-40B4-BE49-F238E27FC236}">
                <a16:creationId xmlns:a16="http://schemas.microsoft.com/office/drawing/2014/main" id="{ECA526EC-52D5-41FA-B9FF-C64F889E1D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050" y="102175"/>
            <a:ext cx="1944914" cy="2047916"/>
          </a:xfrm>
          <a:prstGeom prst="rect">
            <a:avLst/>
          </a:prstGeom>
        </p:spPr>
      </p:pic>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22" presetClass="entr" presetSubtype="8" fill="hold" nodeType="withEffect">
                                  <p:stCondLst>
                                    <p:cond delay="75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sp>
        <p:nvSpPr>
          <p:cNvPr id="11" name="TextBox 10">
            <a:extLst>
              <a:ext uri="{FF2B5EF4-FFF2-40B4-BE49-F238E27FC236}">
                <a16:creationId xmlns:a16="http://schemas.microsoft.com/office/drawing/2014/main" id="{46B86590-376A-44DB-9BB9-A81E3C4F166A}"/>
              </a:ext>
            </a:extLst>
          </p:cNvPr>
          <p:cNvSpPr txBox="1"/>
          <p:nvPr/>
        </p:nvSpPr>
        <p:spPr>
          <a:xfrm>
            <a:off x="3380939" y="1247042"/>
            <a:ext cx="5639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A01FF"/>
                </a:solidFill>
                <a:effectLst/>
                <a:uLnTx/>
                <a:uFillTx/>
                <a:ea typeface="+mn-ea"/>
                <a:cs typeface="+mn-cs"/>
              </a:rPr>
              <a:t>Chia </a:t>
            </a:r>
            <a:r>
              <a:rPr kumimoji="0" lang="en-US" sz="5400" b="1" i="0" u="none" strike="noStrike" kern="1200" cap="none" spc="0" normalizeH="0" baseline="0" noProof="0" dirty="0" err="1">
                <a:ln>
                  <a:noFill/>
                </a:ln>
                <a:solidFill>
                  <a:srgbClr val="7A01FF"/>
                </a:solidFill>
                <a:effectLst/>
                <a:uLnTx/>
                <a:uFillTx/>
                <a:ea typeface="+mn-ea"/>
                <a:cs typeface="+mn-cs"/>
              </a:rPr>
              <a:t>sẻ</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trước</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lớp</a:t>
            </a:r>
            <a:endParaRPr kumimoji="0" lang="en-US" sz="5400" b="1" i="0" u="none" strike="noStrike" kern="1200" cap="none" spc="0" normalizeH="0" baseline="0" noProof="0" dirty="0">
              <a:ln>
                <a:noFill/>
              </a:ln>
              <a:solidFill>
                <a:srgbClr val="7A01FF"/>
              </a:solidFill>
              <a:effectLst/>
              <a:uLnTx/>
              <a:uFillTx/>
              <a:ea typeface="+mn-ea"/>
              <a:cs typeface="+mn-cs"/>
            </a:endParaRPr>
          </a:p>
        </p:txBody>
      </p:sp>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3869" y="1169371"/>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18" name="Picture 17">
            <a:extLst>
              <a:ext uri="{FF2B5EF4-FFF2-40B4-BE49-F238E27FC236}">
                <a16:creationId xmlns:a16="http://schemas.microsoft.com/office/drawing/2014/main" id="{D37610D8-B279-4D25-844D-47831DAA16F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08209" y="2177872"/>
            <a:ext cx="5573535" cy="4023360"/>
          </a:xfrm>
          <a:prstGeom prst="rect">
            <a:avLst/>
          </a:prstGeom>
        </p:spPr>
      </p:pic>
      <p:grpSp>
        <p:nvGrpSpPr>
          <p:cNvPr id="24" name="Group 23">
            <a:extLst>
              <a:ext uri="{FF2B5EF4-FFF2-40B4-BE49-F238E27FC236}">
                <a16:creationId xmlns:a16="http://schemas.microsoft.com/office/drawing/2014/main" id="{0D865347-4ACF-4E74-BE84-0A8896EFF5F1}"/>
              </a:ext>
            </a:extLst>
          </p:cNvPr>
          <p:cNvGrpSpPr/>
          <p:nvPr/>
        </p:nvGrpSpPr>
        <p:grpSpPr>
          <a:xfrm>
            <a:off x="1797743" y="1963726"/>
            <a:ext cx="2391642" cy="2103120"/>
            <a:chOff x="1797743" y="2026343"/>
            <a:chExt cx="2391642" cy="2103120"/>
          </a:xfrm>
        </p:grpSpPr>
        <p:pic>
          <p:nvPicPr>
            <p:cNvPr id="19" name="Picture 18" descr="A picture containing icon&#10;&#10;Description automatically generated">
              <a:extLst>
                <a:ext uri="{FF2B5EF4-FFF2-40B4-BE49-F238E27FC236}">
                  <a16:creationId xmlns:a16="http://schemas.microsoft.com/office/drawing/2014/main" id="{FBFCB9EA-6B04-493C-9456-7805DD700B77}"/>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64" t="4796" r="48574" b="53293"/>
            <a:stretch/>
          </p:blipFill>
          <p:spPr>
            <a:xfrm>
              <a:off x="1797743" y="2026343"/>
              <a:ext cx="2391642" cy="2103120"/>
            </a:xfrm>
            <a:prstGeom prst="rect">
              <a:avLst/>
            </a:prstGeom>
          </p:spPr>
        </p:pic>
        <p:sp>
          <p:nvSpPr>
            <p:cNvPr id="21" name="TextBox 20">
              <a:extLst>
                <a:ext uri="{FF2B5EF4-FFF2-40B4-BE49-F238E27FC236}">
                  <a16:creationId xmlns:a16="http://schemas.microsoft.com/office/drawing/2014/main" id="{F1CCBA60-3F19-448C-9D62-98BC9C90680D}"/>
                </a:ext>
              </a:extLst>
            </p:cNvPr>
            <p:cNvSpPr txBox="1"/>
            <p:nvPr/>
          </p:nvSpPr>
          <p:spPr>
            <a:xfrm>
              <a:off x="1905516"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rPr>
                <a:t>TRÌNH BÀY</a:t>
              </a:r>
            </a:p>
          </p:txBody>
        </p:sp>
      </p:grpSp>
      <p:grpSp>
        <p:nvGrpSpPr>
          <p:cNvPr id="25" name="Group 24">
            <a:extLst>
              <a:ext uri="{FF2B5EF4-FFF2-40B4-BE49-F238E27FC236}">
                <a16:creationId xmlns:a16="http://schemas.microsoft.com/office/drawing/2014/main" id="{6562F255-3379-4ED0-B990-5710F13A6F38}"/>
              </a:ext>
            </a:extLst>
          </p:cNvPr>
          <p:cNvGrpSpPr/>
          <p:nvPr/>
        </p:nvGrpSpPr>
        <p:grpSpPr>
          <a:xfrm>
            <a:off x="8002617" y="1962554"/>
            <a:ext cx="2445932" cy="2011680"/>
            <a:chOff x="7997371" y="2074335"/>
            <a:chExt cx="2445932" cy="2011680"/>
          </a:xfrm>
        </p:grpSpPr>
        <p:pic>
          <p:nvPicPr>
            <p:cNvPr id="20" name="Picture 19" descr="A picture containing icon&#10;&#10;Description automatically generated">
              <a:extLst>
                <a:ext uri="{FF2B5EF4-FFF2-40B4-BE49-F238E27FC236}">
                  <a16:creationId xmlns:a16="http://schemas.microsoft.com/office/drawing/2014/main" id="{88EA56F1-B979-4D10-846F-5497450765B9}"/>
                </a:ext>
              </a:extLst>
            </p:cNvPr>
            <p:cNvPicPr>
              <a:picLocks noChangeAspect="1"/>
            </p:cNvPicPr>
            <p:nvPr/>
          </p:nvPicPr>
          <p:blipFill rotWithShape="1">
            <a:blip r:embed="rId17" cstate="hqprint">
              <a:extLst>
                <a:ext uri="{BEBA8EAE-BF5A-486C-A8C5-ECC9F3942E4B}">
                  <a14:imgProps xmlns:a14="http://schemas.microsoft.com/office/drawing/2010/main">
                    <a14:imgLayer r:embed="rId1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l="54271" t="18081" r="731" b="44911"/>
            <a:stretch/>
          </p:blipFill>
          <p:spPr>
            <a:xfrm>
              <a:off x="7997371" y="2074335"/>
              <a:ext cx="2445932" cy="2011680"/>
            </a:xfrm>
            <a:prstGeom prst="rect">
              <a:avLst/>
            </a:prstGeom>
          </p:spPr>
        </p:pic>
        <p:sp>
          <p:nvSpPr>
            <p:cNvPr id="22" name="TextBox 21">
              <a:extLst>
                <a:ext uri="{FF2B5EF4-FFF2-40B4-BE49-F238E27FC236}">
                  <a16:creationId xmlns:a16="http://schemas.microsoft.com/office/drawing/2014/main" id="{3A8D8ED9-FBC6-4088-AD10-3F522C3F4733}"/>
                </a:ext>
              </a:extLst>
            </p:cNvPr>
            <p:cNvSpPr txBox="1"/>
            <p:nvPr/>
          </p:nvSpPr>
          <p:spPr>
            <a:xfrm>
              <a:off x="8132289"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7A45"/>
                  </a:solidFill>
                  <a:effectLst/>
                  <a:uLnTx/>
                  <a:uFillTx/>
                  <a:latin typeface="Calibri" panose="020F0502020204030204" pitchFamily="34" charset="0"/>
                  <a:ea typeface="+mn-ea"/>
                  <a:cs typeface="Calibri" panose="020F0502020204030204" pitchFamily="34" charset="0"/>
                </a:rPr>
                <a:t>NHẬN XÉT</a:t>
              </a:r>
            </a:p>
          </p:txBody>
        </p:sp>
      </p:grpSp>
      <p:pic>
        <p:nvPicPr>
          <p:cNvPr id="23" name="图片 9">
            <a:extLst>
              <a:ext uri="{FF2B5EF4-FFF2-40B4-BE49-F238E27FC236}">
                <a16:creationId xmlns:a16="http://schemas.microsoft.com/office/drawing/2014/main" id="{ECA526EC-52D5-41FA-B9FF-C64F889E1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8127" y="223084"/>
            <a:ext cx="1944914" cy="2047916"/>
          </a:xfrm>
          <a:prstGeom prst="rect">
            <a:avLst/>
          </a:prstGeom>
        </p:spPr>
      </p:pic>
    </p:spTree>
    <p:extLst>
      <p:ext uri="{BB962C8B-B14F-4D97-AF65-F5344CB8AC3E}">
        <p14:creationId xmlns:p14="http://schemas.microsoft.com/office/powerpoint/2010/main" val="148108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par>
                                <p:cTn id="43" presetID="37"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450" decel="100000" fill="hold"/>
                                        <p:tgtEl>
                                          <p:spTgt spid="1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uỷn.wav"/>
                                        </p:tgtEl>
                                      </p:cMediaNode>
                                    </p:audio>
                                  </p:subTnLst>
                                </p:cTn>
                              </p:par>
                              <p:par>
                                <p:cTn id="49" presetID="2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edge">
                                      <p:cBhvr>
                                        <p:cTn id="51" dur="500"/>
                                        <p:tgtEl>
                                          <p:spTgt spid="24"/>
                                        </p:tgtEl>
                                      </p:cBhvr>
                                    </p:animEffect>
                                  </p:childTnLst>
                                </p:cTn>
                              </p:par>
                              <p:par>
                                <p:cTn id="52" presetID="2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edge">
                                      <p:cBhvr>
                                        <p:cTn id="54" dur="500"/>
                                        <p:tgtEl>
                                          <p:spTgt spid="25"/>
                                        </p:tgtEl>
                                      </p:cBhvr>
                                    </p:animEffect>
                                  </p:childTnLst>
                                </p:cTn>
                              </p:par>
                              <p:par>
                                <p:cTn id="55" presetID="22" presetClass="entr" presetSubtype="8" fill="hold" nodeType="withEffect">
                                  <p:stCondLst>
                                    <p:cond delay="75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8" name="Picture 7">
            <a:extLst>
              <a:ext uri="{FF2B5EF4-FFF2-40B4-BE49-F238E27FC236}">
                <a16:creationId xmlns:a16="http://schemas.microsoft.com/office/drawing/2014/main" id="{D293FDB3-76E0-4871-A482-63547AC58653}"/>
              </a:ext>
            </a:extLst>
          </p:cNvPr>
          <p:cNvPicPr>
            <a:picLocks noChangeAspect="1"/>
          </p:cNvPicPr>
          <p:nvPr/>
        </p:nvPicPr>
        <p:blipFill>
          <a:blip r:embed="rId7"/>
          <a:stretch>
            <a:fillRect/>
          </a:stretch>
        </p:blipFill>
        <p:spPr>
          <a:xfrm>
            <a:off x="481012" y="1543049"/>
            <a:ext cx="4237372" cy="3286125"/>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Nhà tôi có vườn cây ăn quả xum xuê. Từ khi tôi còn bé tí, ông tôi đã làm vườn, trồng các loại cây ăn quả.</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图片 9">
            <a:extLst>
              <a:ext uri="{FF2B5EF4-FFF2-40B4-BE49-F238E27FC236}">
                <a16:creationId xmlns:a16="http://schemas.microsoft.com/office/drawing/2014/main" id="{ECA526EC-52D5-41FA-B9FF-C64F889E1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1362" y="221225"/>
            <a:ext cx="1944914" cy="2047916"/>
          </a:xfrm>
          <a:prstGeom prst="rect">
            <a:avLst/>
          </a:prstGeom>
        </p:spPr>
      </p:pic>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2" presetClass="entr" presetSubtype="8" fill="hold"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Thỉnh thoảng ông bế tôi ra vườn đi dạo. Ông nói cho tôi biết tên từng loại cây trong vườn.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4B64187-26CB-43E2-A956-D5F419D037FF}"/>
              </a:ext>
            </a:extLst>
          </p:cNvPr>
          <p:cNvPicPr>
            <a:picLocks noChangeAspect="1"/>
          </p:cNvPicPr>
          <p:nvPr/>
        </p:nvPicPr>
        <p:blipFill>
          <a:blip r:embed="rId7"/>
          <a:stretch>
            <a:fillRect/>
          </a:stretch>
        </p:blipFill>
        <p:spPr>
          <a:xfrm>
            <a:off x="280987" y="1343025"/>
            <a:ext cx="4467325" cy="3581400"/>
          </a:xfrm>
          <a:prstGeom prst="rect">
            <a:avLst/>
          </a:prstGeom>
        </p:spPr>
      </p:pic>
      <p:pic>
        <p:nvPicPr>
          <p:cNvPr id="8" name="图片 9">
            <a:extLst>
              <a:ext uri="{FF2B5EF4-FFF2-40B4-BE49-F238E27FC236}">
                <a16:creationId xmlns:a16="http://schemas.microsoft.com/office/drawing/2014/main" id="{ECA526EC-52D5-41FA-B9FF-C64F889E1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4354" y="191728"/>
            <a:ext cx="1944914" cy="2047916"/>
          </a:xfrm>
          <a:prstGeom prst="rect">
            <a:avLst/>
          </a:prstGeom>
        </p:spPr>
      </p:pic>
    </p:spTree>
    <p:extLst>
      <p:ext uri="{BB962C8B-B14F-4D97-AF65-F5344CB8AC3E}">
        <p14:creationId xmlns:p14="http://schemas.microsoft.com/office/powerpoint/2010/main" val="122961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2" presetClass="entr" presetSubtype="8"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512</Words>
  <Application>Microsoft Office PowerPoint</Application>
  <PresentationFormat>Widescreen</PresentationFormat>
  <Paragraphs>40</Paragraphs>
  <Slides>18</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Coiny</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2022-09-19T11:04:23Z</dcterms:created>
  <dcterms:modified xsi:type="dcterms:W3CDTF">2024-01-03T07:54:37Z</dcterms:modified>
</cp:coreProperties>
</file>