
<file path=[Content_Types].xml><?xml version="1.0" encoding="utf-8"?>
<Types xmlns="http://schemas.openxmlformats.org/package/2006/content-types">
  <Default Extension="png" ContentType="image/png"/>
  <Default Extension="mp3" ContentType="audio/unknown"/>
  <Default Extension="jpeg" ContentType="image/jpe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 id="2147483711" r:id="rId2"/>
  </p:sldMasterIdLst>
  <p:notesMasterIdLst>
    <p:notesMasterId r:id="rId20"/>
  </p:notesMasterIdLst>
  <p:sldIdLst>
    <p:sldId id="272" r:id="rId3"/>
    <p:sldId id="370" r:id="rId4"/>
    <p:sldId id="3432" r:id="rId5"/>
    <p:sldId id="3434" r:id="rId6"/>
    <p:sldId id="3433" r:id="rId7"/>
    <p:sldId id="3436" r:id="rId8"/>
    <p:sldId id="3435" r:id="rId9"/>
    <p:sldId id="3437" r:id="rId10"/>
    <p:sldId id="273" r:id="rId11"/>
    <p:sldId id="368" r:id="rId12"/>
    <p:sldId id="3422" r:id="rId13"/>
    <p:sldId id="3429" r:id="rId14"/>
    <p:sldId id="3424" r:id="rId15"/>
    <p:sldId id="3430" r:id="rId16"/>
    <p:sldId id="3431" r:id="rId17"/>
    <p:sldId id="3425" r:id="rId18"/>
    <p:sldId id="326"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indows User" initials="WU" lastIdx="3" clrIdx="0">
    <p:extLst>
      <p:ext uri="{19B8F6BF-5375-455C-9EA6-DF929625EA0E}">
        <p15:presenceInfo xmlns:p15="http://schemas.microsoft.com/office/powerpoint/2012/main" xmlns="" userId="Windows Us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B9B9B9"/>
    <a:srgbClr val="B3927B"/>
    <a:srgbClr val="94246C"/>
    <a:srgbClr val="CC0066"/>
    <a:srgbClr val="FFFF66"/>
    <a:srgbClr val="F4750C"/>
    <a:srgbClr val="054707"/>
    <a:srgbClr val="8B0000"/>
    <a:srgbClr val="FF8C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267" autoAdjust="0"/>
    <p:restoredTop sz="87384" autoAdjust="0"/>
  </p:normalViewPr>
  <p:slideViewPr>
    <p:cSldViewPr snapToGrid="0">
      <p:cViewPr>
        <p:scale>
          <a:sx n="54" d="100"/>
          <a:sy n="54" d="100"/>
        </p:scale>
        <p:origin x="-1188" y="-30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commentAuthors" Target="commentAuthor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BD7E403-76C1-402F-8994-3276A964CC28}" type="datetimeFigureOut">
              <a:rPr lang="en-US" smtClean="0"/>
              <a:t>07/06/2023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5AE9D4D-0EE5-4450-BDCE-3106F4B6E8AE}" type="slidenum">
              <a:rPr lang="en-US" smtClean="0"/>
              <a:t>‹#›</a:t>
            </a:fld>
            <a:endParaRPr lang="en-US"/>
          </a:p>
        </p:txBody>
      </p:sp>
    </p:spTree>
    <p:extLst>
      <p:ext uri="{BB962C8B-B14F-4D97-AF65-F5344CB8AC3E}">
        <p14:creationId xmlns:p14="http://schemas.microsoft.com/office/powerpoint/2010/main" val="10971793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Bài</a:t>
            </a:r>
            <a:r>
              <a:rPr lang="en-US" dirty="0"/>
              <a:t> </a:t>
            </a:r>
            <a:r>
              <a:rPr lang="en-US" dirty="0" err="1"/>
              <a:t>giảng</a:t>
            </a:r>
            <a:r>
              <a:rPr lang="en-US" dirty="0"/>
              <a:t> </a:t>
            </a:r>
            <a:r>
              <a:rPr lang="en-US" dirty="0" err="1"/>
              <a:t>điện</a:t>
            </a:r>
            <a:r>
              <a:rPr lang="en-US" dirty="0"/>
              <a:t> </a:t>
            </a:r>
            <a:r>
              <a:rPr lang="en-US" dirty="0" err="1"/>
              <a:t>tử</a:t>
            </a:r>
            <a:r>
              <a:rPr lang="en-US" dirty="0"/>
              <a:t> - 0582829909</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3CA87E-FCB0-4255-9139-F9474C7B670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97813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UTM Avo" panose="02040603050506020204" pitchFamily="18" charset="0"/>
                <a:sym typeface="Arial"/>
              </a:rPr>
              <a:t>2</a:t>
            </a:fld>
            <a:endParaRPr sz="1200" b="0" i="0" u="none" strike="noStrike" cap="none" dirty="0">
              <a:solidFill>
                <a:schemeClr val="dk1"/>
              </a:solidFill>
              <a:latin typeface="UTM Avo" panose="02040603050506020204" pitchFamily="18" charset="0"/>
              <a:sym typeface="Arial"/>
            </a:endParaRPr>
          </a:p>
        </p:txBody>
      </p:sp>
      <p:sp>
        <p:nvSpPr>
          <p:cNvPr id="185" name="Google Shape;185;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86" name="Google Shape;186;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UTM Avo" panose="02040603050506020204" pitchFamily="18" charset="0"/>
              <a:ea typeface="Arial"/>
              <a:cs typeface="Arial"/>
              <a:sym typeface="Arial"/>
            </a:endParaRPr>
          </a:p>
        </p:txBody>
      </p:sp>
    </p:spTree>
    <p:extLst>
      <p:ext uri="{BB962C8B-B14F-4D97-AF65-F5344CB8AC3E}">
        <p14:creationId xmlns:p14="http://schemas.microsoft.com/office/powerpoint/2010/main" val="23862319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5AE9D4D-0EE5-4450-BDCE-3106F4B6E8AE}" type="slidenum">
              <a:rPr lang="en-US" smtClean="0"/>
              <a:t>5</a:t>
            </a:fld>
            <a:endParaRPr lang="en-US"/>
          </a:p>
        </p:txBody>
      </p:sp>
    </p:spTree>
    <p:extLst>
      <p:ext uri="{BB962C8B-B14F-4D97-AF65-F5344CB8AC3E}">
        <p14:creationId xmlns:p14="http://schemas.microsoft.com/office/powerpoint/2010/main" val="7917884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5AE9D4D-0EE5-4450-BDCE-3106F4B6E8AE}" type="slidenum">
              <a:rPr lang="en-US" smtClean="0"/>
              <a:t>7</a:t>
            </a:fld>
            <a:endParaRPr lang="en-US"/>
          </a:p>
        </p:txBody>
      </p:sp>
    </p:spTree>
    <p:extLst>
      <p:ext uri="{BB962C8B-B14F-4D97-AF65-F5344CB8AC3E}">
        <p14:creationId xmlns:p14="http://schemas.microsoft.com/office/powerpoint/2010/main" val="31322090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3CA87E-FCB0-4255-9139-F9474C7B670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34181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2"/>
        <p:cNvGrpSpPr/>
        <p:nvPr/>
      </p:nvGrpSpPr>
      <p:grpSpPr>
        <a:xfrm>
          <a:off x="0" y="0"/>
          <a:ext cx="0" cy="0"/>
          <a:chOff x="0" y="0"/>
          <a:chExt cx="0" cy="0"/>
        </a:xfrm>
      </p:grpSpPr>
      <p:sp>
        <p:nvSpPr>
          <p:cNvPr id="2613" name="Google Shape;2613;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614" name="Google Shape;2614;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628477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2"/>
        <p:cNvGrpSpPr/>
        <p:nvPr/>
      </p:nvGrpSpPr>
      <p:grpSpPr>
        <a:xfrm>
          <a:off x="0" y="0"/>
          <a:ext cx="0" cy="0"/>
          <a:chOff x="0" y="0"/>
          <a:chExt cx="0" cy="0"/>
        </a:xfrm>
      </p:grpSpPr>
      <p:sp>
        <p:nvSpPr>
          <p:cNvPr id="2613" name="Google Shape;2613;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614" name="Google Shape;2614;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805393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2"/>
        <p:cNvGrpSpPr/>
        <p:nvPr/>
      </p:nvGrpSpPr>
      <p:grpSpPr>
        <a:xfrm>
          <a:off x="0" y="0"/>
          <a:ext cx="0" cy="0"/>
          <a:chOff x="0" y="0"/>
          <a:chExt cx="0" cy="0"/>
        </a:xfrm>
      </p:grpSpPr>
      <p:sp>
        <p:nvSpPr>
          <p:cNvPr id="2613" name="Google Shape;2613;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614" name="Google Shape;2614;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709563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DED661AD-BBDC-4ADA-B05C-B659BFE3F0D4}" type="datetimeFigureOut">
              <a:rPr lang="en-US" smtClean="0"/>
              <a:t>07/06/2023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506CD37-EEE5-4491-A3DB-16A7EEC6B951}" type="slidenum">
              <a:rPr lang="en-US" smtClean="0"/>
              <a:t>‹#›</a:t>
            </a:fld>
            <a:endParaRPr lang="en-US"/>
          </a:p>
        </p:txBody>
      </p:sp>
    </p:spTree>
    <p:extLst>
      <p:ext uri="{BB962C8B-B14F-4D97-AF65-F5344CB8AC3E}">
        <p14:creationId xmlns:p14="http://schemas.microsoft.com/office/powerpoint/2010/main" val="21926420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ED661AD-BBDC-4ADA-B05C-B659BFE3F0D4}" type="datetimeFigureOut">
              <a:rPr lang="en-US" smtClean="0"/>
              <a:t>07/06/2023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506CD37-EEE5-4491-A3DB-16A7EEC6B951}" type="slidenum">
              <a:rPr lang="en-US" smtClean="0"/>
              <a:t>‹#›</a:t>
            </a:fld>
            <a:endParaRPr lang="en-US"/>
          </a:p>
        </p:txBody>
      </p:sp>
    </p:spTree>
    <p:extLst>
      <p:ext uri="{BB962C8B-B14F-4D97-AF65-F5344CB8AC3E}">
        <p14:creationId xmlns:p14="http://schemas.microsoft.com/office/powerpoint/2010/main" val="42490957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ED661AD-BBDC-4ADA-B05C-B659BFE3F0D4}" type="datetimeFigureOut">
              <a:rPr lang="en-US" smtClean="0"/>
              <a:t>07/06/2023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506CD37-EEE5-4491-A3DB-16A7EEC6B951}" type="slidenum">
              <a:rPr lang="en-US" smtClean="0"/>
              <a:t>‹#›</a:t>
            </a:fld>
            <a:endParaRPr lang="en-US"/>
          </a:p>
        </p:txBody>
      </p:sp>
    </p:spTree>
    <p:extLst>
      <p:ext uri="{BB962C8B-B14F-4D97-AF65-F5344CB8AC3E}">
        <p14:creationId xmlns:p14="http://schemas.microsoft.com/office/powerpoint/2010/main" val="11109512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2_Title and Content" userDrawn="1">
  <p:cSld name="2_Title and Content">
    <p:spTree>
      <p:nvGrpSpPr>
        <p:cNvPr id="1" name="Shape 33"/>
        <p:cNvGrpSpPr/>
        <p:nvPr/>
      </p:nvGrpSpPr>
      <p:grpSpPr>
        <a:xfrm>
          <a:off x="0" y="0"/>
          <a:ext cx="0" cy="0"/>
          <a:chOff x="0" y="0"/>
          <a:chExt cx="0" cy="0"/>
        </a:xfrm>
      </p:grpSpPr>
      <p:pic>
        <p:nvPicPr>
          <p:cNvPr id="34" name="Google Shape;34;p10"/>
          <p:cNvPicPr preferRelativeResize="0"/>
          <p:nvPr/>
        </p:nvPicPr>
        <p:blipFill rotWithShape="1">
          <a:blip r:embed="rId2">
            <a:alphaModFix/>
          </a:blip>
          <a:srcRect/>
          <a:stretch/>
        </p:blipFill>
        <p:spPr>
          <a:xfrm>
            <a:off x="9520" y="2004"/>
            <a:ext cx="12165839" cy="6853993"/>
          </a:xfrm>
          <a:prstGeom prst="rect">
            <a:avLst/>
          </a:prstGeom>
          <a:noFill/>
          <a:ln>
            <a:noFill/>
          </a:ln>
        </p:spPr>
      </p:pic>
      <p:sp>
        <p:nvSpPr>
          <p:cNvPr id="37" name="Google Shape;37;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t>07/06/2023</a:t>
            </a:fld>
            <a:endParaRPr lang="en-US"/>
          </a:p>
        </p:txBody>
      </p:sp>
      <p:sp>
        <p:nvSpPr>
          <p:cNvPr id="38" name="Google Shape;38;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39" name="Google Shape;39;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t>‹#›</a:t>
            </a:fld>
            <a:endParaRPr lang="en-US"/>
          </a:p>
        </p:txBody>
      </p:sp>
    </p:spTree>
    <p:extLst>
      <p:ext uri="{BB962C8B-B14F-4D97-AF65-F5344CB8AC3E}">
        <p14:creationId xmlns:p14="http://schemas.microsoft.com/office/powerpoint/2010/main" val="228083240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97763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6BD6654-EABA-4D43-B242-1901503660B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0B6AD251-B91D-4887-8919-58CDC7BBFA2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1492773A-1A3F-4A5F-AA2A-06D1B12C37DC}"/>
              </a:ext>
            </a:extLst>
          </p:cNvPr>
          <p:cNvSpPr>
            <a:spLocks noGrp="1"/>
          </p:cNvSpPr>
          <p:nvPr>
            <p:ph type="dt" sz="half" idx="10"/>
          </p:nvPr>
        </p:nvSpPr>
        <p:spPr/>
        <p:txBody>
          <a:bodyPr/>
          <a:lstStyle/>
          <a:p>
            <a:fld id="{570635D2-1FD4-42FB-A3A0-B9DFEF7C7F90}" type="datetimeFigureOut">
              <a:rPr lang="en-US" smtClean="0"/>
              <a:t>07/06/2023</a:t>
            </a:fld>
            <a:endParaRPr lang="en-US"/>
          </a:p>
        </p:txBody>
      </p:sp>
      <p:sp>
        <p:nvSpPr>
          <p:cNvPr id="5" name="Footer Placeholder 4">
            <a:extLst>
              <a:ext uri="{FF2B5EF4-FFF2-40B4-BE49-F238E27FC236}">
                <a16:creationId xmlns:a16="http://schemas.microsoft.com/office/drawing/2014/main" xmlns="" id="{5657942E-0216-4E73-9469-BD06EE69E83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B2EFCEDD-E322-4528-809E-927AD9DB1F6A}"/>
              </a:ext>
            </a:extLst>
          </p:cNvPr>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155744951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72F2D6B-7123-4B3B-AC32-685E8AE379B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E447A6A9-6606-44AC-9DE6-29A785F6E9A2}"/>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B97D520-3BDB-4985-8A7E-F62B683DE0D4}"/>
              </a:ext>
            </a:extLst>
          </p:cNvPr>
          <p:cNvSpPr>
            <a:spLocks noGrp="1"/>
          </p:cNvSpPr>
          <p:nvPr>
            <p:ph type="dt" sz="half" idx="10"/>
          </p:nvPr>
        </p:nvSpPr>
        <p:spPr/>
        <p:txBody>
          <a:bodyPr/>
          <a:lstStyle/>
          <a:p>
            <a:fld id="{570635D2-1FD4-42FB-A3A0-B9DFEF7C7F90}" type="datetimeFigureOut">
              <a:rPr lang="en-US" smtClean="0"/>
              <a:t>07/06/2023</a:t>
            </a:fld>
            <a:endParaRPr lang="en-US"/>
          </a:p>
        </p:txBody>
      </p:sp>
      <p:sp>
        <p:nvSpPr>
          <p:cNvPr id="5" name="Footer Placeholder 4">
            <a:extLst>
              <a:ext uri="{FF2B5EF4-FFF2-40B4-BE49-F238E27FC236}">
                <a16:creationId xmlns:a16="http://schemas.microsoft.com/office/drawing/2014/main" xmlns="" id="{67CD17E4-2AD3-4063-A782-2D1CDBE5B6E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F9FAA97F-3BD0-4BF7-BA52-88C12A6A387B}"/>
              </a:ext>
            </a:extLst>
          </p:cNvPr>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320494606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03DBE58-6367-480F-B114-9D9453EB5FF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F62341E4-13FD-4E4D-BCDC-172FF360732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xmlns="" id="{3AAAA12C-0861-47A8-9D17-937BBE3383B7}"/>
              </a:ext>
            </a:extLst>
          </p:cNvPr>
          <p:cNvSpPr>
            <a:spLocks noGrp="1"/>
          </p:cNvSpPr>
          <p:nvPr>
            <p:ph type="dt" sz="half" idx="10"/>
          </p:nvPr>
        </p:nvSpPr>
        <p:spPr/>
        <p:txBody>
          <a:bodyPr/>
          <a:lstStyle/>
          <a:p>
            <a:fld id="{570635D2-1FD4-42FB-A3A0-B9DFEF7C7F90}" type="datetimeFigureOut">
              <a:rPr lang="en-US" smtClean="0"/>
              <a:t>07/06/2023</a:t>
            </a:fld>
            <a:endParaRPr lang="en-US"/>
          </a:p>
        </p:txBody>
      </p:sp>
      <p:sp>
        <p:nvSpPr>
          <p:cNvPr id="5" name="Footer Placeholder 4">
            <a:extLst>
              <a:ext uri="{FF2B5EF4-FFF2-40B4-BE49-F238E27FC236}">
                <a16:creationId xmlns:a16="http://schemas.microsoft.com/office/drawing/2014/main" xmlns="" id="{C289F8EC-A0B2-4839-A69F-66DFA17C9F8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388BAD9D-D699-40B7-8265-B46F1B5E9B9F}"/>
              </a:ext>
            </a:extLst>
          </p:cNvPr>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127260520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7425498-E59B-4365-B039-B64EB5D3CF1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AF6F49C-58BF-4D7B-9C84-63D06B7772EC}"/>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CAB23686-2A0F-4EDE-AEDB-C7BE06523A7D}"/>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3F8B2AD0-8538-41CF-8CC8-1B5916571A90}"/>
              </a:ext>
            </a:extLst>
          </p:cNvPr>
          <p:cNvSpPr>
            <a:spLocks noGrp="1"/>
          </p:cNvSpPr>
          <p:nvPr>
            <p:ph type="dt" sz="half" idx="10"/>
          </p:nvPr>
        </p:nvSpPr>
        <p:spPr/>
        <p:txBody>
          <a:bodyPr/>
          <a:lstStyle/>
          <a:p>
            <a:fld id="{570635D2-1FD4-42FB-A3A0-B9DFEF7C7F90}" type="datetimeFigureOut">
              <a:rPr lang="en-US" smtClean="0"/>
              <a:t>07/06/2023</a:t>
            </a:fld>
            <a:endParaRPr lang="en-US"/>
          </a:p>
        </p:txBody>
      </p:sp>
      <p:sp>
        <p:nvSpPr>
          <p:cNvPr id="6" name="Footer Placeholder 5">
            <a:extLst>
              <a:ext uri="{FF2B5EF4-FFF2-40B4-BE49-F238E27FC236}">
                <a16:creationId xmlns:a16="http://schemas.microsoft.com/office/drawing/2014/main" xmlns="" id="{6FFF27B5-43C1-444C-A6AA-55120A32DD4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F5D84087-4038-4C19-B666-E249CDABB345}"/>
              </a:ext>
            </a:extLst>
          </p:cNvPr>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94574249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5D64570-5D27-4466-8233-DD4F39B10FD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36CAEE3B-7890-46AE-910E-F9D5459440B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xmlns="" id="{92917E56-156D-4906-84E0-EF0495AB222E}"/>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E0E54CDD-4E06-4DEB-A124-E88442860A5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xmlns="" id="{ED9B8601-3331-43DF-8132-C71CA580995C}"/>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ECBA6251-AA48-4CDB-AAA5-3DED7C65751B}"/>
              </a:ext>
            </a:extLst>
          </p:cNvPr>
          <p:cNvSpPr>
            <a:spLocks noGrp="1"/>
          </p:cNvSpPr>
          <p:nvPr>
            <p:ph type="dt" sz="half" idx="10"/>
          </p:nvPr>
        </p:nvSpPr>
        <p:spPr/>
        <p:txBody>
          <a:bodyPr/>
          <a:lstStyle/>
          <a:p>
            <a:fld id="{570635D2-1FD4-42FB-A3A0-B9DFEF7C7F90}" type="datetimeFigureOut">
              <a:rPr lang="en-US" smtClean="0"/>
              <a:t>07/06/2023</a:t>
            </a:fld>
            <a:endParaRPr lang="en-US"/>
          </a:p>
        </p:txBody>
      </p:sp>
      <p:sp>
        <p:nvSpPr>
          <p:cNvPr id="8" name="Footer Placeholder 7">
            <a:extLst>
              <a:ext uri="{FF2B5EF4-FFF2-40B4-BE49-F238E27FC236}">
                <a16:creationId xmlns:a16="http://schemas.microsoft.com/office/drawing/2014/main" xmlns="" id="{B1CAA3FA-8C90-41E1-AC36-9C0A670C632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933059BD-871B-47CA-ABAB-70DB073D824B}"/>
              </a:ext>
            </a:extLst>
          </p:cNvPr>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259899103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0E405E4-F396-4E5A-A285-206342234A6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5FF366B1-C31D-4A6A-9510-253737AA01B1}"/>
              </a:ext>
            </a:extLst>
          </p:cNvPr>
          <p:cNvSpPr>
            <a:spLocks noGrp="1"/>
          </p:cNvSpPr>
          <p:nvPr>
            <p:ph type="dt" sz="half" idx="10"/>
          </p:nvPr>
        </p:nvSpPr>
        <p:spPr/>
        <p:txBody>
          <a:bodyPr/>
          <a:lstStyle/>
          <a:p>
            <a:fld id="{570635D2-1FD4-42FB-A3A0-B9DFEF7C7F90}" type="datetimeFigureOut">
              <a:rPr lang="en-US" smtClean="0"/>
              <a:t>07/06/2023</a:t>
            </a:fld>
            <a:endParaRPr lang="en-US"/>
          </a:p>
        </p:txBody>
      </p:sp>
      <p:sp>
        <p:nvSpPr>
          <p:cNvPr id="4" name="Footer Placeholder 3">
            <a:extLst>
              <a:ext uri="{FF2B5EF4-FFF2-40B4-BE49-F238E27FC236}">
                <a16:creationId xmlns:a16="http://schemas.microsoft.com/office/drawing/2014/main" xmlns="" id="{A8900E57-D687-422D-ACA8-81B6506B32D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2624B204-01EE-4512-A2BC-0CC1DF799923}"/>
              </a:ext>
            </a:extLst>
          </p:cNvPr>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32203969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ED661AD-BBDC-4ADA-B05C-B659BFE3F0D4}" type="datetimeFigureOut">
              <a:rPr lang="en-US" smtClean="0"/>
              <a:t>07/06/2023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506CD37-EEE5-4491-A3DB-16A7EEC6B951}" type="slidenum">
              <a:rPr lang="en-US" smtClean="0"/>
              <a:t>‹#›</a:t>
            </a:fld>
            <a:endParaRPr lang="en-US"/>
          </a:p>
        </p:txBody>
      </p:sp>
    </p:spTree>
    <p:extLst>
      <p:ext uri="{BB962C8B-B14F-4D97-AF65-F5344CB8AC3E}">
        <p14:creationId xmlns:p14="http://schemas.microsoft.com/office/powerpoint/2010/main" val="192361335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60D54D5F-5D58-4673-A9CA-88693466F8B1}"/>
              </a:ext>
            </a:extLst>
          </p:cNvPr>
          <p:cNvSpPr>
            <a:spLocks noGrp="1"/>
          </p:cNvSpPr>
          <p:nvPr>
            <p:ph type="dt" sz="half" idx="10"/>
          </p:nvPr>
        </p:nvSpPr>
        <p:spPr/>
        <p:txBody>
          <a:bodyPr/>
          <a:lstStyle/>
          <a:p>
            <a:fld id="{570635D2-1FD4-42FB-A3A0-B9DFEF7C7F90}" type="datetimeFigureOut">
              <a:rPr lang="en-US" smtClean="0"/>
              <a:t>07/06/2023</a:t>
            </a:fld>
            <a:endParaRPr lang="en-US"/>
          </a:p>
        </p:txBody>
      </p:sp>
      <p:sp>
        <p:nvSpPr>
          <p:cNvPr id="3" name="Footer Placeholder 2">
            <a:extLst>
              <a:ext uri="{FF2B5EF4-FFF2-40B4-BE49-F238E27FC236}">
                <a16:creationId xmlns:a16="http://schemas.microsoft.com/office/drawing/2014/main" xmlns="" id="{623043EF-4A15-42AF-BAF6-7AB80E49897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212D0172-28B8-4776-A0D4-225DE6C89EC5}"/>
              </a:ext>
            </a:extLst>
          </p:cNvPr>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64969291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3223F20-7D14-454E-B82B-20FBFD00583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ABEDB786-11E5-40B4-BF3A-0A5A1E6EF18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ADE334AB-D125-4FDC-A811-BF96C4CF95C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xmlns="" id="{56A80024-9F5C-4D08-B84F-8A9F76BE20FC}"/>
              </a:ext>
            </a:extLst>
          </p:cNvPr>
          <p:cNvSpPr>
            <a:spLocks noGrp="1"/>
          </p:cNvSpPr>
          <p:nvPr>
            <p:ph type="dt" sz="half" idx="10"/>
          </p:nvPr>
        </p:nvSpPr>
        <p:spPr/>
        <p:txBody>
          <a:bodyPr/>
          <a:lstStyle/>
          <a:p>
            <a:fld id="{570635D2-1FD4-42FB-A3A0-B9DFEF7C7F90}" type="datetimeFigureOut">
              <a:rPr lang="en-US" smtClean="0"/>
              <a:t>07/06/2023</a:t>
            </a:fld>
            <a:endParaRPr lang="en-US"/>
          </a:p>
        </p:txBody>
      </p:sp>
      <p:sp>
        <p:nvSpPr>
          <p:cNvPr id="6" name="Footer Placeholder 5">
            <a:extLst>
              <a:ext uri="{FF2B5EF4-FFF2-40B4-BE49-F238E27FC236}">
                <a16:creationId xmlns:a16="http://schemas.microsoft.com/office/drawing/2014/main" xmlns="" id="{27A32996-E7F3-4A93-98A8-831606F8433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59000E66-5073-421D-AD6E-A3C6BF9D2B99}"/>
              </a:ext>
            </a:extLst>
          </p:cNvPr>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140935005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39613C9-F342-4F39-99B8-1B90FC59DAA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5BA99DF1-5BF9-4A5C-8BF6-C3B2057813E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FA025FA8-0526-4346-BFC7-65403D5BDB0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xmlns="" id="{0A3DE936-98AE-4081-B8E7-202DF494A013}"/>
              </a:ext>
            </a:extLst>
          </p:cNvPr>
          <p:cNvSpPr>
            <a:spLocks noGrp="1"/>
          </p:cNvSpPr>
          <p:nvPr>
            <p:ph type="dt" sz="half" idx="10"/>
          </p:nvPr>
        </p:nvSpPr>
        <p:spPr/>
        <p:txBody>
          <a:bodyPr/>
          <a:lstStyle/>
          <a:p>
            <a:fld id="{570635D2-1FD4-42FB-A3A0-B9DFEF7C7F90}" type="datetimeFigureOut">
              <a:rPr lang="en-US" smtClean="0"/>
              <a:t>07/06/2023</a:t>
            </a:fld>
            <a:endParaRPr lang="en-US"/>
          </a:p>
        </p:txBody>
      </p:sp>
      <p:sp>
        <p:nvSpPr>
          <p:cNvPr id="6" name="Footer Placeholder 5">
            <a:extLst>
              <a:ext uri="{FF2B5EF4-FFF2-40B4-BE49-F238E27FC236}">
                <a16:creationId xmlns:a16="http://schemas.microsoft.com/office/drawing/2014/main" xmlns="" id="{278F3DD2-7DE9-4489-910C-59CE692CD9D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ACE0DFFA-175F-4C77-91A4-DB8C204636EE}"/>
              </a:ext>
            </a:extLst>
          </p:cNvPr>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327091620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7CE4CDF-9377-4F86-B46F-33BC8DAEA07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A28FED7E-F2A8-453D-BCB3-ACA3563CC7D3}"/>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1CF352F8-7752-4F82-A9E7-CFD79C283902}"/>
              </a:ext>
            </a:extLst>
          </p:cNvPr>
          <p:cNvSpPr>
            <a:spLocks noGrp="1"/>
          </p:cNvSpPr>
          <p:nvPr>
            <p:ph type="dt" sz="half" idx="10"/>
          </p:nvPr>
        </p:nvSpPr>
        <p:spPr/>
        <p:txBody>
          <a:bodyPr/>
          <a:lstStyle/>
          <a:p>
            <a:fld id="{570635D2-1FD4-42FB-A3A0-B9DFEF7C7F90}" type="datetimeFigureOut">
              <a:rPr lang="en-US" smtClean="0"/>
              <a:t>07/06/2023</a:t>
            </a:fld>
            <a:endParaRPr lang="en-US"/>
          </a:p>
        </p:txBody>
      </p:sp>
      <p:sp>
        <p:nvSpPr>
          <p:cNvPr id="5" name="Footer Placeholder 4">
            <a:extLst>
              <a:ext uri="{FF2B5EF4-FFF2-40B4-BE49-F238E27FC236}">
                <a16:creationId xmlns:a16="http://schemas.microsoft.com/office/drawing/2014/main" xmlns="" id="{2B11693F-8013-4256-B576-FF801C5978B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9F2C84EE-0EA7-4D2E-B302-D8D5CF767CA5}"/>
              </a:ext>
            </a:extLst>
          </p:cNvPr>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101151544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81D7811F-727A-422A-856F-45B85A048CD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E101C796-B81D-43EE-896E-3EB59839F3DB}"/>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D0EC6540-BD2C-4455-B4D8-7063E6928B92}"/>
              </a:ext>
            </a:extLst>
          </p:cNvPr>
          <p:cNvSpPr>
            <a:spLocks noGrp="1"/>
          </p:cNvSpPr>
          <p:nvPr>
            <p:ph type="dt" sz="half" idx="10"/>
          </p:nvPr>
        </p:nvSpPr>
        <p:spPr/>
        <p:txBody>
          <a:bodyPr/>
          <a:lstStyle/>
          <a:p>
            <a:fld id="{570635D2-1FD4-42FB-A3A0-B9DFEF7C7F90}" type="datetimeFigureOut">
              <a:rPr lang="en-US" smtClean="0"/>
              <a:t>07/06/2023</a:t>
            </a:fld>
            <a:endParaRPr lang="en-US"/>
          </a:p>
        </p:txBody>
      </p:sp>
      <p:sp>
        <p:nvSpPr>
          <p:cNvPr id="5" name="Footer Placeholder 4">
            <a:extLst>
              <a:ext uri="{FF2B5EF4-FFF2-40B4-BE49-F238E27FC236}">
                <a16:creationId xmlns:a16="http://schemas.microsoft.com/office/drawing/2014/main" xmlns="" id="{1E695E79-46B2-48B8-AE93-859E6A9BD92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2013243C-CD0F-4CBD-92CF-AF92620E4EAB}"/>
              </a:ext>
            </a:extLst>
          </p:cNvPr>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310940160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15_Title and Content">
  <p:cSld name="15_Title and Content">
    <p:bg>
      <p:bgPr>
        <a:solidFill>
          <a:srgbClr val="4F6128"/>
        </a:solidFill>
        <a:effectLst/>
      </p:bgPr>
    </p:bg>
    <p:spTree>
      <p:nvGrpSpPr>
        <p:cNvPr id="1" name="Shape 409"/>
        <p:cNvGrpSpPr/>
        <p:nvPr/>
      </p:nvGrpSpPr>
      <p:grpSpPr>
        <a:xfrm>
          <a:off x="0" y="0"/>
          <a:ext cx="0" cy="0"/>
          <a:chOff x="0" y="0"/>
          <a:chExt cx="0" cy="0"/>
        </a:xfrm>
      </p:grpSpPr>
      <p:grpSp>
        <p:nvGrpSpPr>
          <p:cNvPr id="410" name="Google Shape;410;p16"/>
          <p:cNvGrpSpPr/>
          <p:nvPr/>
        </p:nvGrpSpPr>
        <p:grpSpPr>
          <a:xfrm>
            <a:off x="395893" y="219539"/>
            <a:ext cx="11613235" cy="6240131"/>
            <a:chOff x="395894" y="219519"/>
            <a:chExt cx="8518865" cy="4788281"/>
          </a:xfrm>
        </p:grpSpPr>
        <p:sp>
          <p:nvSpPr>
            <p:cNvPr id="411" name="Google Shape;411;p16"/>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E36C09"/>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grpSp>
          <p:nvGrpSpPr>
            <p:cNvPr id="412" name="Google Shape;412;p16"/>
            <p:cNvGrpSpPr/>
            <p:nvPr/>
          </p:nvGrpSpPr>
          <p:grpSpPr>
            <a:xfrm>
              <a:off x="8341543" y="2282008"/>
              <a:ext cx="569676" cy="380612"/>
              <a:chOff x="8341543" y="2282008"/>
              <a:chExt cx="569676" cy="380612"/>
            </a:xfrm>
          </p:grpSpPr>
          <p:sp>
            <p:nvSpPr>
              <p:cNvPr id="413" name="Google Shape;413;p16"/>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414" name="Google Shape;414;p16"/>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grpSp>
        <p:sp>
          <p:nvSpPr>
            <p:cNvPr id="415" name="Google Shape;415;p16"/>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grpSp>
          <p:nvGrpSpPr>
            <p:cNvPr id="416" name="Google Shape;416;p16"/>
            <p:cNvGrpSpPr/>
            <p:nvPr/>
          </p:nvGrpSpPr>
          <p:grpSpPr>
            <a:xfrm>
              <a:off x="8341543" y="1721094"/>
              <a:ext cx="569676" cy="380612"/>
              <a:chOff x="8341543" y="1721094"/>
              <a:chExt cx="569676" cy="380612"/>
            </a:xfrm>
          </p:grpSpPr>
          <p:sp>
            <p:nvSpPr>
              <p:cNvPr id="417" name="Google Shape;417;p16"/>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418" name="Google Shape;418;p16"/>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grpSp>
        <p:grpSp>
          <p:nvGrpSpPr>
            <p:cNvPr id="419" name="Google Shape;419;p16"/>
            <p:cNvGrpSpPr/>
            <p:nvPr/>
          </p:nvGrpSpPr>
          <p:grpSpPr>
            <a:xfrm>
              <a:off x="8346273" y="1183592"/>
              <a:ext cx="568486" cy="388014"/>
              <a:chOff x="8346273" y="1183592"/>
              <a:chExt cx="568486" cy="388014"/>
            </a:xfrm>
          </p:grpSpPr>
          <p:sp>
            <p:nvSpPr>
              <p:cNvPr id="420" name="Google Shape;420;p16"/>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421" name="Google Shape;421;p16"/>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grpSp>
        <p:grpSp>
          <p:nvGrpSpPr>
            <p:cNvPr id="422" name="Google Shape;422;p16"/>
            <p:cNvGrpSpPr/>
            <p:nvPr/>
          </p:nvGrpSpPr>
          <p:grpSpPr>
            <a:xfrm>
              <a:off x="8341543" y="606635"/>
              <a:ext cx="569676" cy="388014"/>
              <a:chOff x="8341543" y="606635"/>
              <a:chExt cx="569676" cy="388014"/>
            </a:xfrm>
          </p:grpSpPr>
          <p:sp>
            <p:nvSpPr>
              <p:cNvPr id="423" name="Google Shape;423;p16"/>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424" name="Google Shape;424;p16"/>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grpSp>
        <p:grpSp>
          <p:nvGrpSpPr>
            <p:cNvPr id="425" name="Google Shape;425;p16"/>
            <p:cNvGrpSpPr/>
            <p:nvPr/>
          </p:nvGrpSpPr>
          <p:grpSpPr>
            <a:xfrm>
              <a:off x="8341543" y="2842933"/>
              <a:ext cx="569676" cy="380612"/>
              <a:chOff x="8341543" y="2282008"/>
              <a:chExt cx="569676" cy="380612"/>
            </a:xfrm>
          </p:grpSpPr>
          <p:sp>
            <p:nvSpPr>
              <p:cNvPr id="426" name="Google Shape;426;p16"/>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427" name="Google Shape;427;p16"/>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grpSp>
        <p:grpSp>
          <p:nvGrpSpPr>
            <p:cNvPr id="428" name="Google Shape;428;p16"/>
            <p:cNvGrpSpPr/>
            <p:nvPr/>
          </p:nvGrpSpPr>
          <p:grpSpPr>
            <a:xfrm>
              <a:off x="8341543" y="3403858"/>
              <a:ext cx="569676" cy="380612"/>
              <a:chOff x="8341543" y="2282008"/>
              <a:chExt cx="569676" cy="380612"/>
            </a:xfrm>
          </p:grpSpPr>
          <p:sp>
            <p:nvSpPr>
              <p:cNvPr id="429" name="Google Shape;429;p16"/>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430" name="Google Shape;430;p16"/>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grpSp>
        <p:sp>
          <p:nvSpPr>
            <p:cNvPr id="431" name="Google Shape;431;p16"/>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432" name="Google Shape;432;p16"/>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grpSp>
      <p:sp>
        <p:nvSpPr>
          <p:cNvPr id="433" name="Google Shape;433;p16"/>
          <p:cNvSpPr/>
          <p:nvPr/>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434" name="Google Shape;434;p16"/>
          <p:cNvSpPr/>
          <p:nvPr/>
        </p:nvSpPr>
        <p:spPr>
          <a:xfrm>
            <a:off x="200414" y="906827"/>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435" name="Google Shape;435;p16"/>
          <p:cNvSpPr/>
          <p:nvPr/>
        </p:nvSpPr>
        <p:spPr>
          <a:xfrm>
            <a:off x="224097" y="98942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436" name="Google Shape;436;p16"/>
          <p:cNvSpPr/>
          <p:nvPr/>
        </p:nvSpPr>
        <p:spPr>
          <a:xfrm>
            <a:off x="524911" y="947522"/>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437" name="Google Shape;437;p16"/>
          <p:cNvSpPr/>
          <p:nvPr/>
        </p:nvSpPr>
        <p:spPr>
          <a:xfrm>
            <a:off x="201606" y="917947"/>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438" name="Google Shape;438;p16"/>
          <p:cNvSpPr/>
          <p:nvPr/>
        </p:nvSpPr>
        <p:spPr>
          <a:xfrm>
            <a:off x="464504"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439" name="Google Shape;439;p16"/>
          <p:cNvSpPr/>
          <p:nvPr/>
        </p:nvSpPr>
        <p:spPr>
          <a:xfrm>
            <a:off x="199223" y="1520706"/>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440" name="Google Shape;440;p16"/>
          <p:cNvSpPr/>
          <p:nvPr/>
        </p:nvSpPr>
        <p:spPr>
          <a:xfrm>
            <a:off x="222906" y="160332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441" name="Google Shape;441;p16"/>
          <p:cNvSpPr/>
          <p:nvPr/>
        </p:nvSpPr>
        <p:spPr>
          <a:xfrm>
            <a:off x="523721" y="156142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442" name="Google Shape;442;p16"/>
          <p:cNvSpPr/>
          <p:nvPr/>
        </p:nvSpPr>
        <p:spPr>
          <a:xfrm>
            <a:off x="200414" y="1531844"/>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443" name="Google Shape;443;p16"/>
          <p:cNvSpPr/>
          <p:nvPr/>
        </p:nvSpPr>
        <p:spPr>
          <a:xfrm>
            <a:off x="463313"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444" name="Google Shape;444;p16"/>
          <p:cNvSpPr/>
          <p:nvPr/>
        </p:nvSpPr>
        <p:spPr>
          <a:xfrm>
            <a:off x="198033" y="2134585"/>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445" name="Google Shape;445;p16"/>
          <p:cNvSpPr/>
          <p:nvPr/>
        </p:nvSpPr>
        <p:spPr>
          <a:xfrm>
            <a:off x="221714" y="221720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446" name="Google Shape;446;p16"/>
          <p:cNvSpPr/>
          <p:nvPr/>
        </p:nvSpPr>
        <p:spPr>
          <a:xfrm>
            <a:off x="522530" y="217529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447" name="Google Shape;447;p16"/>
          <p:cNvSpPr/>
          <p:nvPr/>
        </p:nvSpPr>
        <p:spPr>
          <a:xfrm>
            <a:off x="199223" y="2145723"/>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448" name="Google Shape;448;p16"/>
          <p:cNvSpPr/>
          <p:nvPr/>
        </p:nvSpPr>
        <p:spPr>
          <a:xfrm>
            <a:off x="462121"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449" name="Google Shape;449;p16"/>
          <p:cNvSpPr/>
          <p:nvPr/>
        </p:nvSpPr>
        <p:spPr>
          <a:xfrm>
            <a:off x="196828" y="2748464"/>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450" name="Google Shape;450;p16"/>
          <p:cNvSpPr/>
          <p:nvPr/>
        </p:nvSpPr>
        <p:spPr>
          <a:xfrm>
            <a:off x="220523" y="283107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451" name="Google Shape;451;p16"/>
          <p:cNvSpPr/>
          <p:nvPr/>
        </p:nvSpPr>
        <p:spPr>
          <a:xfrm>
            <a:off x="521338" y="278917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452" name="Google Shape;452;p16"/>
          <p:cNvSpPr/>
          <p:nvPr/>
        </p:nvSpPr>
        <p:spPr>
          <a:xfrm>
            <a:off x="198033" y="2759602"/>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453" name="Google Shape;453;p16"/>
          <p:cNvSpPr/>
          <p:nvPr/>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454" name="Google Shape;454;p16"/>
          <p:cNvSpPr/>
          <p:nvPr/>
        </p:nvSpPr>
        <p:spPr>
          <a:xfrm>
            <a:off x="195644" y="3362343"/>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455" name="Google Shape;455;p16"/>
          <p:cNvSpPr/>
          <p:nvPr/>
        </p:nvSpPr>
        <p:spPr>
          <a:xfrm>
            <a:off x="219333" y="344494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456" name="Google Shape;456;p16"/>
          <p:cNvSpPr/>
          <p:nvPr/>
        </p:nvSpPr>
        <p:spPr>
          <a:xfrm>
            <a:off x="520147" y="340305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457" name="Google Shape;457;p16"/>
          <p:cNvSpPr/>
          <p:nvPr/>
        </p:nvSpPr>
        <p:spPr>
          <a:xfrm>
            <a:off x="196842" y="3373481"/>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458" name="Google Shape;458;p16"/>
          <p:cNvSpPr/>
          <p:nvPr/>
        </p:nvSpPr>
        <p:spPr>
          <a:xfrm>
            <a:off x="459741"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459" name="Google Shape;459;p16"/>
          <p:cNvSpPr/>
          <p:nvPr/>
        </p:nvSpPr>
        <p:spPr>
          <a:xfrm>
            <a:off x="194459" y="3976222"/>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460" name="Google Shape;460;p16"/>
          <p:cNvSpPr/>
          <p:nvPr/>
        </p:nvSpPr>
        <p:spPr>
          <a:xfrm>
            <a:off x="218142" y="40588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461" name="Google Shape;461;p16"/>
          <p:cNvSpPr/>
          <p:nvPr/>
        </p:nvSpPr>
        <p:spPr>
          <a:xfrm>
            <a:off x="518957"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462" name="Google Shape;462;p16"/>
          <p:cNvSpPr/>
          <p:nvPr/>
        </p:nvSpPr>
        <p:spPr>
          <a:xfrm>
            <a:off x="195650" y="3987341"/>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463" name="Google Shape;463;p16"/>
          <p:cNvSpPr/>
          <p:nvPr/>
        </p:nvSpPr>
        <p:spPr>
          <a:xfrm>
            <a:off x="458549"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464" name="Google Shape;464;p16"/>
          <p:cNvSpPr/>
          <p:nvPr/>
        </p:nvSpPr>
        <p:spPr>
          <a:xfrm>
            <a:off x="193269" y="4590101"/>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465" name="Google Shape;465;p16"/>
          <p:cNvSpPr/>
          <p:nvPr/>
        </p:nvSpPr>
        <p:spPr>
          <a:xfrm>
            <a:off x="216950" y="467271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466" name="Google Shape;466;p16"/>
          <p:cNvSpPr/>
          <p:nvPr/>
        </p:nvSpPr>
        <p:spPr>
          <a:xfrm>
            <a:off x="517766" y="463081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467" name="Google Shape;467;p16"/>
          <p:cNvSpPr/>
          <p:nvPr/>
        </p:nvSpPr>
        <p:spPr>
          <a:xfrm>
            <a:off x="194452" y="4601239"/>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468" name="Google Shape;468;p16"/>
          <p:cNvSpPr/>
          <p:nvPr/>
        </p:nvSpPr>
        <p:spPr>
          <a:xfrm>
            <a:off x="457357"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469" name="Google Shape;469;p16"/>
          <p:cNvSpPr/>
          <p:nvPr/>
        </p:nvSpPr>
        <p:spPr>
          <a:xfrm>
            <a:off x="192078" y="5203980"/>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470" name="Google Shape;470;p16"/>
          <p:cNvSpPr/>
          <p:nvPr/>
        </p:nvSpPr>
        <p:spPr>
          <a:xfrm>
            <a:off x="215759" y="528659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471" name="Google Shape;471;p16"/>
          <p:cNvSpPr/>
          <p:nvPr/>
        </p:nvSpPr>
        <p:spPr>
          <a:xfrm>
            <a:off x="516574" y="524469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472" name="Google Shape;472;p16"/>
          <p:cNvSpPr/>
          <p:nvPr/>
        </p:nvSpPr>
        <p:spPr>
          <a:xfrm>
            <a:off x="193268" y="5215118"/>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473" name="Google Shape;473;p16"/>
          <p:cNvSpPr/>
          <p:nvPr/>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474" name="Google Shape;474;p16"/>
          <p:cNvSpPr/>
          <p:nvPr/>
        </p:nvSpPr>
        <p:spPr>
          <a:xfrm>
            <a:off x="190886" y="5817859"/>
            <a:ext cx="449375"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475" name="Google Shape;475;p16"/>
          <p:cNvSpPr/>
          <p:nvPr/>
        </p:nvSpPr>
        <p:spPr>
          <a:xfrm>
            <a:off x="214569" y="590047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476" name="Google Shape;476;p16"/>
          <p:cNvSpPr/>
          <p:nvPr/>
        </p:nvSpPr>
        <p:spPr>
          <a:xfrm>
            <a:off x="515383" y="585857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477" name="Google Shape;477;p16"/>
          <p:cNvSpPr/>
          <p:nvPr/>
        </p:nvSpPr>
        <p:spPr>
          <a:xfrm>
            <a:off x="192078" y="5828997"/>
            <a:ext cx="447727"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pic>
        <p:nvPicPr>
          <p:cNvPr id="478" name="Google Shape;478;p16" descr="C:\Users\TUAN\Downloads\Luyện tập 1.png"/>
          <p:cNvPicPr preferRelativeResize="0"/>
          <p:nvPr/>
        </p:nvPicPr>
        <p:blipFill rotWithShape="1">
          <a:blip r:embed="rId2">
            <a:alphaModFix/>
          </a:blip>
          <a:srcRect/>
          <a:stretch/>
        </p:blipFill>
        <p:spPr>
          <a:xfrm>
            <a:off x="785396" y="450432"/>
            <a:ext cx="2237784" cy="863493"/>
          </a:xfrm>
          <a:prstGeom prst="rect">
            <a:avLst/>
          </a:prstGeom>
          <a:noFill/>
          <a:ln>
            <a:noFill/>
          </a:ln>
        </p:spPr>
      </p:pic>
    </p:spTree>
    <p:extLst>
      <p:ext uri="{BB962C8B-B14F-4D97-AF65-F5344CB8AC3E}">
        <p14:creationId xmlns:p14="http://schemas.microsoft.com/office/powerpoint/2010/main" val="5793873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ED661AD-BBDC-4ADA-B05C-B659BFE3F0D4}" type="datetimeFigureOut">
              <a:rPr lang="en-US" smtClean="0"/>
              <a:t>07/06/2023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506CD37-EEE5-4491-A3DB-16A7EEC6B951}" type="slidenum">
              <a:rPr lang="en-US" smtClean="0"/>
              <a:t>‹#›</a:t>
            </a:fld>
            <a:endParaRPr lang="en-US"/>
          </a:p>
        </p:txBody>
      </p:sp>
    </p:spTree>
    <p:extLst>
      <p:ext uri="{BB962C8B-B14F-4D97-AF65-F5344CB8AC3E}">
        <p14:creationId xmlns:p14="http://schemas.microsoft.com/office/powerpoint/2010/main" val="38611754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ED661AD-BBDC-4ADA-B05C-B659BFE3F0D4}" type="datetimeFigureOut">
              <a:rPr lang="en-US" smtClean="0"/>
              <a:t>07/06/2023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506CD37-EEE5-4491-A3DB-16A7EEC6B951}" type="slidenum">
              <a:rPr lang="en-US" smtClean="0"/>
              <a:t>‹#›</a:t>
            </a:fld>
            <a:endParaRPr lang="en-US"/>
          </a:p>
        </p:txBody>
      </p:sp>
    </p:spTree>
    <p:extLst>
      <p:ext uri="{BB962C8B-B14F-4D97-AF65-F5344CB8AC3E}">
        <p14:creationId xmlns:p14="http://schemas.microsoft.com/office/powerpoint/2010/main" val="38851986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ED661AD-BBDC-4ADA-B05C-B659BFE3F0D4}" type="datetimeFigureOut">
              <a:rPr lang="en-US" smtClean="0"/>
              <a:t>07/06/2023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506CD37-EEE5-4491-A3DB-16A7EEC6B951}" type="slidenum">
              <a:rPr lang="en-US" smtClean="0"/>
              <a:t>‹#›</a:t>
            </a:fld>
            <a:endParaRPr lang="en-US"/>
          </a:p>
        </p:txBody>
      </p:sp>
    </p:spTree>
    <p:extLst>
      <p:ext uri="{BB962C8B-B14F-4D97-AF65-F5344CB8AC3E}">
        <p14:creationId xmlns:p14="http://schemas.microsoft.com/office/powerpoint/2010/main" val="13425374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ED661AD-BBDC-4ADA-B05C-B659BFE3F0D4}" type="datetimeFigureOut">
              <a:rPr lang="en-US" smtClean="0"/>
              <a:t>07/06/2023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506CD37-EEE5-4491-A3DB-16A7EEC6B951}" type="slidenum">
              <a:rPr lang="en-US" smtClean="0"/>
              <a:t>‹#›</a:t>
            </a:fld>
            <a:endParaRPr lang="en-US"/>
          </a:p>
        </p:txBody>
      </p:sp>
    </p:spTree>
    <p:extLst>
      <p:ext uri="{BB962C8B-B14F-4D97-AF65-F5344CB8AC3E}">
        <p14:creationId xmlns:p14="http://schemas.microsoft.com/office/powerpoint/2010/main" val="15500357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ED661AD-BBDC-4ADA-B05C-B659BFE3F0D4}" type="datetimeFigureOut">
              <a:rPr lang="en-US" smtClean="0"/>
              <a:t>07/06/2023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506CD37-EEE5-4491-A3DB-16A7EEC6B951}" type="slidenum">
              <a:rPr lang="en-US" smtClean="0"/>
              <a:t>‹#›</a:t>
            </a:fld>
            <a:endParaRPr lang="en-US"/>
          </a:p>
        </p:txBody>
      </p:sp>
    </p:spTree>
    <p:extLst>
      <p:ext uri="{BB962C8B-B14F-4D97-AF65-F5344CB8AC3E}">
        <p14:creationId xmlns:p14="http://schemas.microsoft.com/office/powerpoint/2010/main" val="36426887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ED661AD-BBDC-4ADA-B05C-B659BFE3F0D4}" type="datetimeFigureOut">
              <a:rPr lang="en-US" smtClean="0"/>
              <a:t>07/06/2023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506CD37-EEE5-4491-A3DB-16A7EEC6B951}" type="slidenum">
              <a:rPr lang="en-US" smtClean="0"/>
              <a:t>‹#›</a:t>
            </a:fld>
            <a:endParaRPr lang="en-US"/>
          </a:p>
        </p:txBody>
      </p:sp>
    </p:spTree>
    <p:extLst>
      <p:ext uri="{BB962C8B-B14F-4D97-AF65-F5344CB8AC3E}">
        <p14:creationId xmlns:p14="http://schemas.microsoft.com/office/powerpoint/2010/main" val="35510166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ED661AD-BBDC-4ADA-B05C-B659BFE3F0D4}" type="datetimeFigureOut">
              <a:rPr lang="en-US" smtClean="0"/>
              <a:t>07/06/2023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506CD37-EEE5-4491-A3DB-16A7EEC6B951}" type="slidenum">
              <a:rPr lang="en-US" smtClean="0"/>
              <a:t>‹#›</a:t>
            </a:fld>
            <a:endParaRPr lang="en-US"/>
          </a:p>
        </p:txBody>
      </p:sp>
    </p:spTree>
    <p:extLst>
      <p:ext uri="{BB962C8B-B14F-4D97-AF65-F5344CB8AC3E}">
        <p14:creationId xmlns:p14="http://schemas.microsoft.com/office/powerpoint/2010/main" val="41302822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theme" Target="../theme/theme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ED661AD-BBDC-4ADA-B05C-B659BFE3F0D4}" type="datetimeFigureOut">
              <a:rPr lang="en-US" smtClean="0"/>
              <a:t>07/06/2023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506CD37-EEE5-4491-A3DB-16A7EEC6B951}" type="slidenum">
              <a:rPr lang="en-US" smtClean="0"/>
              <a:t>‹#›</a:t>
            </a:fld>
            <a:endParaRPr lang="en-US"/>
          </a:p>
        </p:txBody>
      </p:sp>
    </p:spTree>
    <p:extLst>
      <p:ext uri="{BB962C8B-B14F-4D97-AF65-F5344CB8AC3E}">
        <p14:creationId xmlns:p14="http://schemas.microsoft.com/office/powerpoint/2010/main" val="1429145994"/>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709" r:id="rId12"/>
    <p:sldLayoutId id="2147483710"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E2F8DF80-5E69-48EB-9390-9178CF9CBB0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547227BE-2C9B-4023-BE30-A43BBAE7BFA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74BF15CF-DDEC-40BF-B48D-B7B57876A04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70635D2-1FD4-42FB-A3A0-B9DFEF7C7F90}" type="datetimeFigureOut">
              <a:rPr lang="en-US" smtClean="0"/>
              <a:t>07/06/2023</a:t>
            </a:fld>
            <a:endParaRPr lang="en-US"/>
          </a:p>
        </p:txBody>
      </p:sp>
      <p:sp>
        <p:nvSpPr>
          <p:cNvPr id="5" name="Footer Placeholder 4">
            <a:extLst>
              <a:ext uri="{FF2B5EF4-FFF2-40B4-BE49-F238E27FC236}">
                <a16:creationId xmlns:a16="http://schemas.microsoft.com/office/drawing/2014/main" xmlns="" id="{6166434F-C472-42AA-B7F9-778250EE2F4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2D06E6B8-E79C-41EA-A055-7A235E74188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C8A4EFB-0D95-4D66-8DB7-7B35D2AA263F}" type="slidenum">
              <a:rPr lang="en-US" smtClean="0"/>
              <a:t>‹#›</a:t>
            </a:fld>
            <a:endParaRPr lang="en-US"/>
          </a:p>
        </p:txBody>
      </p:sp>
    </p:spTree>
    <p:extLst>
      <p:ext uri="{BB962C8B-B14F-4D97-AF65-F5344CB8AC3E}">
        <p14:creationId xmlns:p14="http://schemas.microsoft.com/office/powerpoint/2010/main" val="2631067035"/>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 id="2147483724"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3.jpe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6.xml"/><Relationship Id="rId1" Type="http://schemas.openxmlformats.org/officeDocument/2006/relationships/slideLayout" Target="../slideLayouts/slideLayout25.xml"/></Relationships>
</file>

<file path=ppt/slides/_rels/slide1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5.xml"/></Relationships>
</file>

<file path=ppt/slides/_rels/slide1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7.xml"/><Relationship Id="rId1" Type="http://schemas.openxmlformats.org/officeDocument/2006/relationships/slideLayout" Target="../slideLayouts/slideLayout25.xml"/></Relationships>
</file>

<file path=ppt/slides/_rels/slide1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5.xml"/></Relationships>
</file>

<file path=ppt/slides/_rels/slide1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5.xml"/></Relationships>
</file>

<file path=ppt/slides/_rels/slide1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8.xml"/><Relationship Id="rId1" Type="http://schemas.openxmlformats.org/officeDocument/2006/relationships/slideLayout" Target="../slideLayouts/slideLayout25.xml"/></Relationships>
</file>

<file path=ppt/slides/_rels/slide1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13" Type="http://schemas.microsoft.com/office/2007/relationships/hdphoto" Target="../media/hdphoto6.wdp"/><Relationship Id="rId18" Type="http://schemas.openxmlformats.org/officeDocument/2006/relationships/image" Target="../media/image17.png"/><Relationship Id="rId3" Type="http://schemas.openxmlformats.org/officeDocument/2006/relationships/slideLayout" Target="../slideLayouts/slideLayout1.xml"/><Relationship Id="rId21" Type="http://schemas.openxmlformats.org/officeDocument/2006/relationships/image" Target="../media/image19.png"/><Relationship Id="rId7" Type="http://schemas.microsoft.com/office/2007/relationships/hdphoto" Target="../media/hdphoto3.wdp"/><Relationship Id="rId12" Type="http://schemas.openxmlformats.org/officeDocument/2006/relationships/image" Target="../media/image14.png"/><Relationship Id="rId17" Type="http://schemas.microsoft.com/office/2007/relationships/hdphoto" Target="../media/hdphoto8.wdp"/><Relationship Id="rId2" Type="http://schemas.openxmlformats.org/officeDocument/2006/relationships/audio" Target="../media/media1.mp3"/><Relationship Id="rId16" Type="http://schemas.openxmlformats.org/officeDocument/2006/relationships/image" Target="../media/image16.png"/><Relationship Id="rId20" Type="http://schemas.openxmlformats.org/officeDocument/2006/relationships/image" Target="../media/image18.png"/><Relationship Id="rId1" Type="http://schemas.microsoft.com/office/2007/relationships/media" Target="../media/media1.mp3"/><Relationship Id="rId6" Type="http://schemas.openxmlformats.org/officeDocument/2006/relationships/image" Target="../media/image11.png"/><Relationship Id="rId11" Type="http://schemas.microsoft.com/office/2007/relationships/hdphoto" Target="../media/hdphoto5.wdp"/><Relationship Id="rId24" Type="http://schemas.openxmlformats.org/officeDocument/2006/relationships/image" Target="../media/image21.png"/><Relationship Id="rId5" Type="http://schemas.openxmlformats.org/officeDocument/2006/relationships/image" Target="../media/image10.png"/><Relationship Id="rId15" Type="http://schemas.microsoft.com/office/2007/relationships/hdphoto" Target="../media/hdphoto7.wdp"/><Relationship Id="rId23" Type="http://schemas.openxmlformats.org/officeDocument/2006/relationships/image" Target="../media/image20.png"/><Relationship Id="rId10" Type="http://schemas.openxmlformats.org/officeDocument/2006/relationships/image" Target="../media/image13.png"/><Relationship Id="rId19" Type="http://schemas.microsoft.com/office/2007/relationships/hdphoto" Target="../media/hdphoto9.wdp"/><Relationship Id="rId4" Type="http://schemas.openxmlformats.org/officeDocument/2006/relationships/image" Target="../media/image9.jpeg"/><Relationship Id="rId9" Type="http://schemas.microsoft.com/office/2007/relationships/hdphoto" Target="../media/hdphoto4.wdp"/><Relationship Id="rId14" Type="http://schemas.openxmlformats.org/officeDocument/2006/relationships/image" Target="../media/image15.png"/><Relationship Id="rId22" Type="http://schemas.openxmlformats.org/officeDocument/2006/relationships/slide" Target="slide2.xml"/></Relationships>
</file>

<file path=ppt/slides/_rels/slide4.xml.rels><?xml version="1.0" encoding="UTF-8" standalone="yes"?>
<Relationships xmlns="http://schemas.openxmlformats.org/package/2006/relationships"><Relationship Id="rId8" Type="http://schemas.microsoft.com/office/2007/relationships/hdphoto" Target="../media/hdphoto11.wdp"/><Relationship Id="rId3" Type="http://schemas.microsoft.com/office/2007/relationships/hdphoto" Target="../media/hdphoto10.wdp"/><Relationship Id="rId7" Type="http://schemas.openxmlformats.org/officeDocument/2006/relationships/image" Target="../media/image26.png"/><Relationship Id="rId12" Type="http://schemas.openxmlformats.org/officeDocument/2006/relationships/image" Target="../media/image29.png"/><Relationship Id="rId2" Type="http://schemas.openxmlformats.org/officeDocument/2006/relationships/image" Target="../media/image22.jpeg"/><Relationship Id="rId1" Type="http://schemas.openxmlformats.org/officeDocument/2006/relationships/slideLayout" Target="../slideLayouts/slideLayout1.xml"/><Relationship Id="rId6" Type="http://schemas.openxmlformats.org/officeDocument/2006/relationships/image" Target="../media/image25.png"/><Relationship Id="rId11" Type="http://schemas.openxmlformats.org/officeDocument/2006/relationships/image" Target="../media/image19.png"/><Relationship Id="rId5" Type="http://schemas.openxmlformats.org/officeDocument/2006/relationships/image" Target="../media/image24.png"/><Relationship Id="rId10" Type="http://schemas.openxmlformats.org/officeDocument/2006/relationships/image" Target="../media/image28.png"/><Relationship Id="rId4" Type="http://schemas.openxmlformats.org/officeDocument/2006/relationships/image" Target="../media/image23.GIF"/><Relationship Id="rId9" Type="http://schemas.openxmlformats.org/officeDocument/2006/relationships/image" Target="../media/image27.png"/></Relationships>
</file>

<file path=ppt/slides/_rels/slide5.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slide" Target="slide6.xml"/><Relationship Id="rId3" Type="http://schemas.openxmlformats.org/officeDocument/2006/relationships/image" Target="../media/image30.jpeg"/><Relationship Id="rId7" Type="http://schemas.microsoft.com/office/2007/relationships/hdphoto" Target="../media/hdphoto12.wdp"/><Relationship Id="rId12" Type="http://schemas.openxmlformats.org/officeDocument/2006/relationships/image" Target="../media/image29.png"/><Relationship Id="rId2" Type="http://schemas.openxmlformats.org/officeDocument/2006/relationships/notesSlide" Target="../notesSlides/notesSlide3.xml"/><Relationship Id="rId16" Type="http://schemas.microsoft.com/office/2007/relationships/hdphoto" Target="../media/hdphoto13.wdp"/><Relationship Id="rId1" Type="http://schemas.openxmlformats.org/officeDocument/2006/relationships/slideLayout" Target="../slideLayouts/slideLayout1.xml"/><Relationship Id="rId6" Type="http://schemas.openxmlformats.org/officeDocument/2006/relationships/image" Target="../media/image31.png"/><Relationship Id="rId11" Type="http://schemas.openxmlformats.org/officeDocument/2006/relationships/image" Target="../media/image19.png"/><Relationship Id="rId5" Type="http://schemas.openxmlformats.org/officeDocument/2006/relationships/image" Target="../media/image24.png"/><Relationship Id="rId15" Type="http://schemas.openxmlformats.org/officeDocument/2006/relationships/image" Target="../media/image33.png"/><Relationship Id="rId10" Type="http://schemas.openxmlformats.org/officeDocument/2006/relationships/image" Target="../media/image27.png"/><Relationship Id="rId4" Type="http://schemas.openxmlformats.org/officeDocument/2006/relationships/image" Target="../media/image23.GIF"/><Relationship Id="rId9" Type="http://schemas.microsoft.com/office/2007/relationships/hdphoto" Target="../media/hdphoto11.wdp"/><Relationship Id="rId14" Type="http://schemas.openxmlformats.org/officeDocument/2006/relationships/image" Target="../media/image32.png"/></Relationships>
</file>

<file path=ppt/slides/_rels/slide6.xml.rels><?xml version="1.0" encoding="UTF-8" standalone="yes"?>
<Relationships xmlns="http://schemas.openxmlformats.org/package/2006/relationships"><Relationship Id="rId8" Type="http://schemas.microsoft.com/office/2007/relationships/hdphoto" Target="../media/hdphoto11.wdp"/><Relationship Id="rId13" Type="http://schemas.openxmlformats.org/officeDocument/2006/relationships/image" Target="../media/image32.png"/><Relationship Id="rId3" Type="http://schemas.openxmlformats.org/officeDocument/2006/relationships/image" Target="../media/image34.png"/><Relationship Id="rId7" Type="http://schemas.openxmlformats.org/officeDocument/2006/relationships/image" Target="../media/image26.png"/><Relationship Id="rId12" Type="http://schemas.openxmlformats.org/officeDocument/2006/relationships/image" Target="../media/image36.png"/><Relationship Id="rId2" Type="http://schemas.openxmlformats.org/officeDocument/2006/relationships/image" Target="../media/image9.jpeg"/><Relationship Id="rId1" Type="http://schemas.openxmlformats.org/officeDocument/2006/relationships/slideLayout" Target="../slideLayouts/slideLayout1.xml"/><Relationship Id="rId6" Type="http://schemas.microsoft.com/office/2007/relationships/hdphoto" Target="../media/hdphoto14.wdp"/><Relationship Id="rId11" Type="http://schemas.openxmlformats.org/officeDocument/2006/relationships/image" Target="../media/image29.png"/><Relationship Id="rId5" Type="http://schemas.openxmlformats.org/officeDocument/2006/relationships/image" Target="../media/image35.png"/><Relationship Id="rId10" Type="http://schemas.openxmlformats.org/officeDocument/2006/relationships/image" Target="../media/image19.png"/><Relationship Id="rId4" Type="http://schemas.openxmlformats.org/officeDocument/2006/relationships/image" Target="../media/image24.png"/><Relationship Id="rId9" Type="http://schemas.openxmlformats.org/officeDocument/2006/relationships/image" Target="../media/image27.png"/></Relationships>
</file>

<file path=ppt/slides/_rels/slide7.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slide" Target="slide6.xml"/><Relationship Id="rId3" Type="http://schemas.openxmlformats.org/officeDocument/2006/relationships/image" Target="../media/image30.jpeg"/><Relationship Id="rId7" Type="http://schemas.microsoft.com/office/2007/relationships/hdphoto" Target="../media/hdphoto12.wdp"/><Relationship Id="rId12" Type="http://schemas.openxmlformats.org/officeDocument/2006/relationships/image" Target="../media/image29.png"/><Relationship Id="rId2" Type="http://schemas.openxmlformats.org/officeDocument/2006/relationships/notesSlide" Target="../notesSlides/notesSlide4.xml"/><Relationship Id="rId16" Type="http://schemas.microsoft.com/office/2007/relationships/hdphoto" Target="../media/hdphoto13.wdp"/><Relationship Id="rId1" Type="http://schemas.openxmlformats.org/officeDocument/2006/relationships/slideLayout" Target="../slideLayouts/slideLayout1.xml"/><Relationship Id="rId6" Type="http://schemas.openxmlformats.org/officeDocument/2006/relationships/image" Target="../media/image31.png"/><Relationship Id="rId11" Type="http://schemas.openxmlformats.org/officeDocument/2006/relationships/image" Target="../media/image19.png"/><Relationship Id="rId5" Type="http://schemas.openxmlformats.org/officeDocument/2006/relationships/image" Target="../media/image24.png"/><Relationship Id="rId15" Type="http://schemas.openxmlformats.org/officeDocument/2006/relationships/image" Target="../media/image33.png"/><Relationship Id="rId10" Type="http://schemas.openxmlformats.org/officeDocument/2006/relationships/image" Target="../media/image27.png"/><Relationship Id="rId4" Type="http://schemas.openxmlformats.org/officeDocument/2006/relationships/image" Target="../media/image23.GIF"/><Relationship Id="rId9" Type="http://schemas.microsoft.com/office/2007/relationships/hdphoto" Target="../media/hdphoto11.wdp"/><Relationship Id="rId14" Type="http://schemas.openxmlformats.org/officeDocument/2006/relationships/image" Target="../media/image32.png"/></Relationships>
</file>

<file path=ppt/slides/_rels/slide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3" cstate="print">
            <a:extLst>
              <a:ext uri="{28A0092B-C50C-407E-A947-70E740481C1C}">
                <a14:useLocalDpi xmlns:a14="http://schemas.microsoft.com/office/drawing/2010/main" val="0"/>
              </a:ext>
            </a:extLst>
          </a:blip>
          <a:srcRect l="60098" t="53940" r="12318" b="23030"/>
          <a:stretch/>
        </p:blipFill>
        <p:spPr>
          <a:xfrm>
            <a:off x="8901116" y="4137538"/>
            <a:ext cx="1336605" cy="1609751"/>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37867" y="3384698"/>
            <a:ext cx="3503107" cy="2226919"/>
          </a:xfrm>
          <a:prstGeom prst="rect">
            <a:avLst/>
          </a:prstGeom>
        </p:spPr>
      </p:pic>
      <p:sp>
        <p:nvSpPr>
          <p:cNvPr id="4" name="Rectangle 3"/>
          <p:cNvSpPr/>
          <p:nvPr/>
        </p:nvSpPr>
        <p:spPr>
          <a:xfrm>
            <a:off x="0" y="0"/>
            <a:ext cx="12192000" cy="327660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148" tIns="45573" rIns="91148" bIns="45573"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2" descr="Bộ SGK Lớp 6 - Kết nối tri thức với cuộc sống - Công ty Cổ phần Đầu tư và  Phát triển Giáo dục Phương Nam"/>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rightnessContrast contrast="40000"/>
                    </a14:imgEffect>
                  </a14:imgLayer>
                </a14:imgProps>
              </a:ext>
              <a:ext uri="{28A0092B-C50C-407E-A947-70E740481C1C}">
                <a14:useLocalDpi xmlns:a14="http://schemas.microsoft.com/office/drawing/2010/main" val="0"/>
              </a:ext>
            </a:extLst>
          </a:blip>
          <a:srcRect t="8333"/>
          <a:stretch/>
        </p:blipFill>
        <p:spPr bwMode="auto">
          <a:xfrm>
            <a:off x="247213" y="225288"/>
            <a:ext cx="1894211" cy="1749277"/>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p:cNvGrpSpPr/>
          <p:nvPr/>
        </p:nvGrpSpPr>
        <p:grpSpPr>
          <a:xfrm>
            <a:off x="2399470" y="594423"/>
            <a:ext cx="7954245" cy="2636556"/>
            <a:chOff x="2544762" y="587165"/>
            <a:chExt cx="7993603" cy="2636557"/>
          </a:xfrm>
        </p:grpSpPr>
        <p:sp>
          <p:nvSpPr>
            <p:cNvPr id="7" name="TextBox 6"/>
            <p:cNvSpPr txBox="1"/>
            <p:nvPr/>
          </p:nvSpPr>
          <p:spPr>
            <a:xfrm>
              <a:off x="2544762" y="859312"/>
              <a:ext cx="7877036" cy="2205669"/>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3733" b="1" i="0" u="none" strike="noStrike" kern="1200" cap="none" spc="0" normalizeH="0" baseline="0" noProof="0" dirty="0">
                  <a:ln w="11430"/>
                  <a:solidFill>
                    <a:srgbClr val="C00000"/>
                  </a:solidFill>
                  <a:effectLst>
                    <a:outerShdw blurRad="50800" dist="39000" dir="5460000" algn="tl">
                      <a:srgbClr val="000000">
                        <a:alpha val="38000"/>
                      </a:srgbClr>
                    </a:outerShdw>
                  </a:effectLst>
                  <a:uLnTx/>
                  <a:uFillTx/>
                  <a:latin typeface="Arial" pitchFamily="34" charset="0"/>
                  <a:ea typeface="+mn-ea"/>
                  <a:cs typeface="Arial" pitchFamily="34" charset="0"/>
                </a:rPr>
                <a:t>TOÁN</a:t>
              </a:r>
            </a:p>
          </p:txBody>
        </p:sp>
        <p:sp>
          <p:nvSpPr>
            <p:cNvPr id="9" name="TextBox 8"/>
            <p:cNvSpPr txBox="1"/>
            <p:nvPr/>
          </p:nvSpPr>
          <p:spPr>
            <a:xfrm>
              <a:off x="7995329" y="587165"/>
              <a:ext cx="2543036" cy="2636557"/>
            </a:xfrm>
            <a:prstGeom prst="rect">
              <a:avLst/>
            </a:prstGeom>
            <a:noFill/>
          </p:spPr>
          <p:txBody>
            <a:bodyPr wrap="square" rtlCol="0">
              <a:spAutoFit/>
              <a:scene3d>
                <a:camera prst="orthographicFront"/>
                <a:lightRig rig="soft" dir="t">
                  <a:rot lat="0" lon="0" rev="10800000"/>
                </a:lightRig>
              </a:scene3d>
              <a:sp3d>
                <a:bevelT w="27940" h="12700"/>
                <a:contourClr>
                  <a:srgbClr val="DDDDDD"/>
                </a:contourClr>
              </a:sp3d>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lang="en-US" sz="16533" b="1" spc="149" dirty="0">
                  <a:ln w="11430"/>
                  <a:solidFill>
                    <a:srgbClr val="7C60C6">
                      <a:lumMod val="75000"/>
                    </a:srgbClr>
                  </a:solidFill>
                  <a:effectLst>
                    <a:outerShdw blurRad="25400" algn="tl" rotWithShape="0">
                      <a:srgbClr val="000000">
                        <a:alpha val="43000"/>
                      </a:srgbClr>
                    </a:outerShdw>
                  </a:effectLst>
                  <a:latin typeface="Arial" pitchFamily="34" charset="0"/>
                  <a:cs typeface="Arial" pitchFamily="34" charset="0"/>
                </a:rPr>
                <a:t>3</a:t>
              </a:r>
              <a:endParaRPr kumimoji="0" lang="en-US" sz="16533" b="1" i="0" u="none" strike="noStrike" kern="1200" cap="none" spc="149" normalizeH="0" baseline="0" noProof="0" dirty="0">
                <a:ln w="11430"/>
                <a:solidFill>
                  <a:srgbClr val="7C60C6">
                    <a:lumMod val="75000"/>
                  </a:srgbClr>
                </a:solidFill>
                <a:effectLst>
                  <a:outerShdw blurRad="25400" algn="tl" rotWithShape="0">
                    <a:srgbClr val="000000">
                      <a:alpha val="43000"/>
                    </a:srgbClr>
                  </a:outerShdw>
                </a:effectLst>
                <a:uLnTx/>
                <a:uFillTx/>
                <a:latin typeface="Arial" pitchFamily="34" charset="0"/>
                <a:ea typeface="+mn-ea"/>
                <a:cs typeface="Arial" pitchFamily="34" charset="0"/>
              </a:endParaRPr>
            </a:p>
          </p:txBody>
        </p:sp>
      </p:grpSp>
      <p:pic>
        <p:nvPicPr>
          <p:cNvPr id="1027" name="Picture 3"/>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29427" b="50130" l="60615" r="70644"/>
                    </a14:imgEffect>
                  </a14:imgLayer>
                </a14:imgProps>
              </a:ext>
              <a:ext uri="{28A0092B-C50C-407E-A947-70E740481C1C}">
                <a14:useLocalDpi xmlns:a14="http://schemas.microsoft.com/office/drawing/2010/main" val="0"/>
              </a:ext>
            </a:extLst>
          </a:blip>
          <a:srcRect l="59956" t="30018" r="28936" b="50095"/>
          <a:stretch/>
        </p:blipFill>
        <p:spPr bwMode="auto">
          <a:xfrm flipH="1">
            <a:off x="1106587" y="4217327"/>
            <a:ext cx="1695384" cy="17148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p:cNvPicPr>
            <a:picLocks noChangeAspect="1" noChangeArrowheads="1"/>
          </p:cNvPicPr>
          <p:nvPr/>
        </p:nvPicPr>
        <p:blipFill rotWithShape="1">
          <a:blip r:embed="rId9">
            <a:extLst>
              <a:ext uri="{28A0092B-C50C-407E-A947-70E740481C1C}">
                <a14:useLocalDpi xmlns:a14="http://schemas.microsoft.com/office/drawing/2010/main" val="0"/>
              </a:ext>
            </a:extLst>
          </a:blip>
          <a:srcRect l="48064" t="27747" r="38519" b="52083"/>
          <a:stretch/>
        </p:blipFill>
        <p:spPr bwMode="auto">
          <a:xfrm>
            <a:off x="6179370" y="3579126"/>
            <a:ext cx="2444953" cy="20767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549183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34B9F00A-B354-4F0D-9BF6-4B7DBFE66D7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xmlns="" id="{98156FF7-5E8E-4248-8EFC-6FE305DE5411}"/>
              </a:ext>
            </a:extLst>
          </p:cNvPr>
          <p:cNvSpPr txBox="1"/>
          <p:nvPr/>
        </p:nvSpPr>
        <p:spPr>
          <a:xfrm>
            <a:off x="2887147" y="559789"/>
            <a:ext cx="6479723" cy="615553"/>
          </a:xfrm>
          <a:prstGeom prst="rect">
            <a:avLst/>
          </a:prstGeom>
          <a:noFill/>
        </p:spPr>
        <p:txBody>
          <a:bodyPr wrap="none" rtlCol="0">
            <a:spAutoFit/>
          </a:bodyPr>
          <a:lstStyle/>
          <a:p>
            <a:r>
              <a:rPr lang="vi-VN" sz="3400" b="1" dirty="0">
                <a:solidFill>
                  <a:schemeClr val="bg1"/>
                </a:solidFill>
                <a:latin typeface="Constantia" panose="02030602050306030303" pitchFamily="18" charset="0"/>
              </a:rPr>
              <a:t>Thứ </a:t>
            </a:r>
            <a:r>
              <a:rPr lang="en-US" sz="3400" b="1" dirty="0" smtClean="0">
                <a:solidFill>
                  <a:schemeClr val="bg1"/>
                </a:solidFill>
                <a:latin typeface="Constantia" panose="02030602050306030303" pitchFamily="18" charset="0"/>
              </a:rPr>
              <a:t>3 </a:t>
            </a:r>
            <a:r>
              <a:rPr lang="vi-VN" sz="3400" b="1" dirty="0" smtClean="0">
                <a:solidFill>
                  <a:schemeClr val="bg1"/>
                </a:solidFill>
                <a:latin typeface="Constantia" panose="02030602050306030303" pitchFamily="18" charset="0"/>
              </a:rPr>
              <a:t> </a:t>
            </a:r>
            <a:r>
              <a:rPr lang="vi-VN" sz="3400" b="1" dirty="0">
                <a:solidFill>
                  <a:schemeClr val="bg1"/>
                </a:solidFill>
                <a:latin typeface="Constantia" panose="02030602050306030303" pitchFamily="18" charset="0"/>
              </a:rPr>
              <a:t>ngày </a:t>
            </a:r>
            <a:r>
              <a:rPr lang="en-US" sz="3400" b="1" dirty="0" smtClean="0">
                <a:solidFill>
                  <a:schemeClr val="bg1"/>
                </a:solidFill>
                <a:latin typeface="Constantia" panose="02030602050306030303" pitchFamily="18" charset="0"/>
              </a:rPr>
              <a:t>3  </a:t>
            </a:r>
            <a:r>
              <a:rPr lang="vi-VN" sz="3400" b="1" dirty="0">
                <a:solidFill>
                  <a:schemeClr val="bg1"/>
                </a:solidFill>
                <a:latin typeface="Constantia" panose="02030602050306030303" pitchFamily="18" charset="0"/>
              </a:rPr>
              <a:t>tháng </a:t>
            </a:r>
            <a:r>
              <a:rPr lang="en-US" sz="3400" b="1" dirty="0" smtClean="0">
                <a:solidFill>
                  <a:schemeClr val="bg1"/>
                </a:solidFill>
                <a:latin typeface="Constantia" panose="02030602050306030303" pitchFamily="18" charset="0"/>
              </a:rPr>
              <a:t>1 </a:t>
            </a:r>
            <a:r>
              <a:rPr lang="vi-VN" sz="3400" b="1" dirty="0">
                <a:solidFill>
                  <a:schemeClr val="bg1"/>
                </a:solidFill>
                <a:latin typeface="Constantia" panose="02030602050306030303" pitchFamily="18" charset="0"/>
              </a:rPr>
              <a:t>năm </a:t>
            </a:r>
            <a:r>
              <a:rPr lang="vi-VN" sz="3400" b="1" dirty="0" smtClean="0">
                <a:solidFill>
                  <a:schemeClr val="bg1"/>
                </a:solidFill>
                <a:latin typeface="Constantia" panose="02030602050306030303" pitchFamily="18" charset="0"/>
              </a:rPr>
              <a:t>202</a:t>
            </a:r>
            <a:r>
              <a:rPr lang="en-US" sz="3400" b="1" dirty="0" smtClean="0">
                <a:solidFill>
                  <a:schemeClr val="bg1"/>
                </a:solidFill>
                <a:latin typeface="Constantia" panose="02030602050306030303" pitchFamily="18" charset="0"/>
              </a:rPr>
              <a:t>3</a:t>
            </a:r>
            <a:endParaRPr lang="vi-VN" sz="3400" b="1" dirty="0">
              <a:solidFill>
                <a:schemeClr val="bg1"/>
              </a:solidFill>
              <a:latin typeface="Constantia" panose="02030602050306030303" pitchFamily="18" charset="0"/>
            </a:endParaRPr>
          </a:p>
        </p:txBody>
      </p:sp>
      <p:sp>
        <p:nvSpPr>
          <p:cNvPr id="5" name="TextBox 4">
            <a:extLst>
              <a:ext uri="{FF2B5EF4-FFF2-40B4-BE49-F238E27FC236}">
                <a16:creationId xmlns:a16="http://schemas.microsoft.com/office/drawing/2014/main" xmlns="" id="{B19EAF46-A2A5-4EE5-9DB4-81640BB42AFF}"/>
              </a:ext>
            </a:extLst>
          </p:cNvPr>
          <p:cNvSpPr txBox="1"/>
          <p:nvPr/>
        </p:nvSpPr>
        <p:spPr>
          <a:xfrm>
            <a:off x="5132001" y="1302366"/>
            <a:ext cx="1213794" cy="615553"/>
          </a:xfrm>
          <a:prstGeom prst="rect">
            <a:avLst/>
          </a:prstGeom>
          <a:noFill/>
        </p:spPr>
        <p:txBody>
          <a:bodyPr wrap="none" rtlCol="0">
            <a:spAutoFit/>
          </a:bodyPr>
          <a:lstStyle/>
          <a:p>
            <a:r>
              <a:rPr lang="vi-VN" sz="3400" b="1" dirty="0">
                <a:solidFill>
                  <a:schemeClr val="bg1"/>
                </a:solidFill>
                <a:latin typeface="Constantia" panose="02030602050306030303" pitchFamily="18" charset="0"/>
              </a:rPr>
              <a:t>Toán</a:t>
            </a:r>
          </a:p>
        </p:txBody>
      </p:sp>
      <p:sp>
        <p:nvSpPr>
          <p:cNvPr id="6" name="TextBox 5">
            <a:extLst>
              <a:ext uri="{FF2B5EF4-FFF2-40B4-BE49-F238E27FC236}">
                <a16:creationId xmlns:a16="http://schemas.microsoft.com/office/drawing/2014/main" xmlns="" id="{B413C8B0-A9F1-42CE-9520-78E72E00C67F}"/>
              </a:ext>
            </a:extLst>
          </p:cNvPr>
          <p:cNvSpPr txBox="1"/>
          <p:nvPr/>
        </p:nvSpPr>
        <p:spPr>
          <a:xfrm>
            <a:off x="1832734" y="1951267"/>
            <a:ext cx="8526532" cy="615553"/>
          </a:xfrm>
          <a:prstGeom prst="rect">
            <a:avLst/>
          </a:prstGeom>
          <a:noFill/>
        </p:spPr>
        <p:txBody>
          <a:bodyPr wrap="square" rtlCol="0">
            <a:spAutoFit/>
          </a:bodyPr>
          <a:lstStyle/>
          <a:p>
            <a:r>
              <a:rPr lang="en-US" sz="3400" b="1" dirty="0" err="1">
                <a:solidFill>
                  <a:schemeClr val="bg1"/>
                </a:solidFill>
                <a:latin typeface="Constantia" panose="02030602050306030303" pitchFamily="18" charset="0"/>
              </a:rPr>
              <a:t>Bài</a:t>
            </a:r>
            <a:r>
              <a:rPr lang="en-US" sz="3400" b="1" dirty="0">
                <a:solidFill>
                  <a:schemeClr val="bg1"/>
                </a:solidFill>
                <a:latin typeface="Constantia" panose="02030602050306030303" pitchFamily="18" charset="0"/>
              </a:rPr>
              <a:t> 43</a:t>
            </a:r>
            <a:r>
              <a:rPr lang="vi-VN" sz="3400" b="1" dirty="0">
                <a:solidFill>
                  <a:schemeClr val="bg1"/>
                </a:solidFill>
                <a:latin typeface="Constantia" panose="02030602050306030303" pitchFamily="18" charset="0"/>
              </a:rPr>
              <a:t>: </a:t>
            </a:r>
            <a:r>
              <a:rPr lang="en-US" sz="3400" b="1" dirty="0" err="1">
                <a:solidFill>
                  <a:schemeClr val="bg1"/>
                </a:solidFill>
                <a:latin typeface="Constantia" panose="02030602050306030303" pitchFamily="18" charset="0"/>
              </a:rPr>
              <a:t>Ôn</a:t>
            </a:r>
            <a:r>
              <a:rPr lang="en-US" sz="3400" b="1" dirty="0">
                <a:solidFill>
                  <a:schemeClr val="bg1"/>
                </a:solidFill>
                <a:latin typeface="Constantia" panose="02030602050306030303" pitchFamily="18" charset="0"/>
              </a:rPr>
              <a:t> </a:t>
            </a:r>
            <a:r>
              <a:rPr lang="en-US" sz="3400" b="1" dirty="0" err="1">
                <a:solidFill>
                  <a:schemeClr val="bg1"/>
                </a:solidFill>
                <a:latin typeface="Constantia" panose="02030602050306030303" pitchFamily="18" charset="0"/>
              </a:rPr>
              <a:t>tập</a:t>
            </a:r>
            <a:r>
              <a:rPr lang="en-US" sz="3400" b="1" dirty="0">
                <a:solidFill>
                  <a:schemeClr val="bg1"/>
                </a:solidFill>
                <a:latin typeface="Constantia" panose="02030602050306030303" pitchFamily="18" charset="0"/>
              </a:rPr>
              <a:t> </a:t>
            </a:r>
            <a:r>
              <a:rPr lang="en-US" sz="3400" b="1" dirty="0" err="1">
                <a:solidFill>
                  <a:schemeClr val="bg1"/>
                </a:solidFill>
                <a:latin typeface="Constantia" panose="02030602050306030303" pitchFamily="18" charset="0"/>
              </a:rPr>
              <a:t>hình</a:t>
            </a:r>
            <a:r>
              <a:rPr lang="en-US" sz="3400" b="1" dirty="0">
                <a:solidFill>
                  <a:schemeClr val="bg1"/>
                </a:solidFill>
                <a:latin typeface="Constantia" panose="02030602050306030303" pitchFamily="18" charset="0"/>
              </a:rPr>
              <a:t> </a:t>
            </a:r>
            <a:r>
              <a:rPr lang="en-US" sz="3400" b="1" dirty="0" err="1">
                <a:solidFill>
                  <a:schemeClr val="bg1"/>
                </a:solidFill>
                <a:latin typeface="Constantia" panose="02030602050306030303" pitchFamily="18" charset="0"/>
              </a:rPr>
              <a:t>học</a:t>
            </a:r>
            <a:r>
              <a:rPr lang="en-US" sz="3400" b="1" dirty="0">
                <a:solidFill>
                  <a:schemeClr val="bg1"/>
                </a:solidFill>
                <a:latin typeface="Constantia" panose="02030602050306030303" pitchFamily="18" charset="0"/>
              </a:rPr>
              <a:t> </a:t>
            </a:r>
            <a:r>
              <a:rPr lang="en-US" sz="3400" b="1" dirty="0" err="1">
                <a:solidFill>
                  <a:schemeClr val="bg1"/>
                </a:solidFill>
                <a:latin typeface="Constantia" panose="02030602050306030303" pitchFamily="18" charset="0"/>
              </a:rPr>
              <a:t>và</a:t>
            </a:r>
            <a:r>
              <a:rPr lang="en-US" sz="3400" b="1" dirty="0">
                <a:solidFill>
                  <a:schemeClr val="bg1"/>
                </a:solidFill>
                <a:latin typeface="Constantia" panose="02030602050306030303" pitchFamily="18" charset="0"/>
              </a:rPr>
              <a:t> </a:t>
            </a:r>
            <a:r>
              <a:rPr lang="en-US" sz="3400" b="1" dirty="0" err="1">
                <a:solidFill>
                  <a:schemeClr val="bg1"/>
                </a:solidFill>
                <a:latin typeface="Constantia" panose="02030602050306030303" pitchFamily="18" charset="0"/>
              </a:rPr>
              <a:t>đo</a:t>
            </a:r>
            <a:r>
              <a:rPr lang="en-US" sz="3400" b="1" dirty="0">
                <a:solidFill>
                  <a:schemeClr val="bg1"/>
                </a:solidFill>
                <a:latin typeface="Constantia" panose="02030602050306030303" pitchFamily="18" charset="0"/>
              </a:rPr>
              <a:t> </a:t>
            </a:r>
            <a:r>
              <a:rPr lang="en-US" sz="3400" b="1" dirty="0" err="1">
                <a:solidFill>
                  <a:schemeClr val="bg1"/>
                </a:solidFill>
                <a:latin typeface="Constantia" panose="02030602050306030303" pitchFamily="18" charset="0"/>
              </a:rPr>
              <a:t>lường</a:t>
            </a:r>
            <a:endParaRPr lang="vi-VN" sz="3400" b="1" dirty="0">
              <a:solidFill>
                <a:schemeClr val="bg1"/>
              </a:solidFill>
              <a:latin typeface="Constantia" panose="02030602050306030303" pitchFamily="18" charset="0"/>
            </a:endParaRPr>
          </a:p>
        </p:txBody>
      </p:sp>
      <p:sp>
        <p:nvSpPr>
          <p:cNvPr id="7" name="TextBox 6">
            <a:extLst>
              <a:ext uri="{FF2B5EF4-FFF2-40B4-BE49-F238E27FC236}">
                <a16:creationId xmlns:a16="http://schemas.microsoft.com/office/drawing/2014/main" xmlns="" id="{19D6B798-7AA2-F2A9-C109-CECCFFF763C9}"/>
              </a:ext>
            </a:extLst>
          </p:cNvPr>
          <p:cNvSpPr txBox="1"/>
          <p:nvPr/>
        </p:nvSpPr>
        <p:spPr>
          <a:xfrm>
            <a:off x="9209519" y="2031453"/>
            <a:ext cx="1527982" cy="615553"/>
          </a:xfrm>
          <a:prstGeom prst="rect">
            <a:avLst/>
          </a:prstGeom>
          <a:noFill/>
        </p:spPr>
        <p:txBody>
          <a:bodyPr wrap="none" rtlCol="0">
            <a:spAutoFit/>
          </a:bodyPr>
          <a:lstStyle/>
          <a:p>
            <a:r>
              <a:rPr lang="en-US" sz="3400" b="1" dirty="0" smtClean="0">
                <a:solidFill>
                  <a:schemeClr val="bg1"/>
                </a:solidFill>
                <a:latin typeface="HP001 4 hàng" panose="020B0603050302020204" pitchFamily="34" charset="0"/>
              </a:rPr>
              <a:t>(</a:t>
            </a:r>
            <a:r>
              <a:rPr lang="en-US" sz="3400" b="1" dirty="0" err="1" smtClean="0">
                <a:solidFill>
                  <a:schemeClr val="bg1"/>
                </a:solidFill>
                <a:latin typeface="Constantia" panose="02030602050306030303" pitchFamily="18" charset="0"/>
              </a:rPr>
              <a:t>Tiết</a:t>
            </a:r>
            <a:r>
              <a:rPr lang="en-US" sz="3400" b="1" dirty="0" smtClean="0">
                <a:solidFill>
                  <a:schemeClr val="bg1"/>
                </a:solidFill>
                <a:latin typeface="Constantia" panose="02030602050306030303" pitchFamily="18" charset="0"/>
              </a:rPr>
              <a:t> 1)</a:t>
            </a:r>
            <a:endParaRPr lang="vi-VN" sz="3400" b="1" dirty="0">
              <a:solidFill>
                <a:schemeClr val="bg1"/>
              </a:solidFill>
              <a:latin typeface="Constantia" panose="02030602050306030303" pitchFamily="18" charset="0"/>
            </a:endParaRPr>
          </a:p>
        </p:txBody>
      </p:sp>
    </p:spTree>
    <p:extLst>
      <p:ext uri="{BB962C8B-B14F-4D97-AF65-F5344CB8AC3E}">
        <p14:creationId xmlns:p14="http://schemas.microsoft.com/office/powerpoint/2010/main" val="435121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615"/>
        <p:cNvGrpSpPr/>
        <p:nvPr/>
      </p:nvGrpSpPr>
      <p:grpSpPr>
        <a:xfrm>
          <a:off x="0" y="0"/>
          <a:ext cx="0" cy="0"/>
          <a:chOff x="0" y="0"/>
          <a:chExt cx="0" cy="0"/>
        </a:xfrm>
      </p:grpSpPr>
      <p:sp>
        <p:nvSpPr>
          <p:cNvPr id="2619" name="Google Shape;2619;p3"/>
          <p:cNvSpPr/>
          <p:nvPr/>
        </p:nvSpPr>
        <p:spPr>
          <a:xfrm>
            <a:off x="676705" y="1255513"/>
            <a:ext cx="570588" cy="570588"/>
          </a:xfrm>
          <a:prstGeom prst="ellipse">
            <a:avLst/>
          </a:prstGeom>
          <a:solidFill>
            <a:schemeClr val="accent4"/>
          </a:solidFill>
          <a:ln w="12700" cap="flat" cmpd="sng">
            <a:solidFill>
              <a:srgbClr val="D6E3B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dirty="0">
                <a:ln>
                  <a:noFill/>
                </a:ln>
                <a:solidFill>
                  <a:prstClr val="white"/>
                </a:solidFill>
                <a:effectLst/>
                <a:uLnTx/>
                <a:uFillTx/>
                <a:latin typeface="Arial"/>
                <a:ea typeface="Arial"/>
                <a:cs typeface="Arial"/>
                <a:sym typeface="Arial"/>
              </a:rPr>
              <a:t>1</a:t>
            </a:r>
            <a:endParaRPr kumimoji="0" sz="3600" b="1" i="0" u="none" strike="noStrike" kern="0" cap="none" spc="0" normalizeH="0" baseline="0" noProof="0" dirty="0">
              <a:ln>
                <a:noFill/>
              </a:ln>
              <a:solidFill>
                <a:prstClr val="white"/>
              </a:solidFill>
              <a:effectLst/>
              <a:uLnTx/>
              <a:uFillTx/>
              <a:latin typeface="Arial"/>
              <a:ea typeface="Arial"/>
              <a:cs typeface="Arial"/>
              <a:sym typeface="Arial"/>
            </a:endParaRPr>
          </a:p>
        </p:txBody>
      </p:sp>
      <p:pic>
        <p:nvPicPr>
          <p:cNvPr id="1026" name="Picture 2" descr="Giải toán 3 kết nối bài 43: Ôn tập hình học và đo lườ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66030" y="238635"/>
            <a:ext cx="3054762" cy="302567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3"/>
          <p:cNvSpPr>
            <a:spLocks noChangeArrowheads="1"/>
          </p:cNvSpPr>
          <p:nvPr/>
        </p:nvSpPr>
        <p:spPr bwMode="auto">
          <a:xfrm>
            <a:off x="1363749" y="1253232"/>
            <a:ext cx="7163462" cy="1292662"/>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600" i="0" u="none" strike="noStrike" cap="none" normalizeH="0" baseline="0" smtClean="0">
                <a:ln>
                  <a:noFill/>
                </a:ln>
                <a:solidFill>
                  <a:srgbClr val="333333"/>
                </a:solidFill>
                <a:effectLst/>
                <a:latin typeface="Times New Roman" panose="02020603050405020304" pitchFamily="18" charset="0"/>
                <a:cs typeface="Times New Roman" panose="02020603050405020304" pitchFamily="18" charset="0"/>
              </a:rPr>
              <a:t>Trong hình bên:</a:t>
            </a:r>
            <a:endParaRPr kumimoji="0" lang="en-US" altLang="en-US" sz="260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600" i="0" u="none" strike="noStrike" cap="none" normalizeH="0" baseline="0" smtClean="0">
                <a:ln>
                  <a:noFill/>
                </a:ln>
                <a:solidFill>
                  <a:srgbClr val="333333"/>
                </a:solidFill>
                <a:effectLst/>
                <a:latin typeface="Times New Roman" panose="02020603050405020304" pitchFamily="18" charset="0"/>
                <a:cs typeface="Times New Roman" panose="02020603050405020304" pitchFamily="18" charset="0"/>
              </a:rPr>
              <a:t>a) Có mấy góc vuông?</a:t>
            </a:r>
            <a:endParaRPr kumimoji="0" lang="en-US" altLang="en-US" sz="260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600" i="0" u="none" strike="noStrike" cap="none" normalizeH="0" baseline="0" smtClean="0">
                <a:ln>
                  <a:noFill/>
                </a:ln>
                <a:solidFill>
                  <a:srgbClr val="333333"/>
                </a:solidFill>
                <a:effectLst/>
                <a:latin typeface="Times New Roman" panose="02020603050405020304" pitchFamily="18" charset="0"/>
                <a:cs typeface="Times New Roman" panose="02020603050405020304" pitchFamily="18" charset="0"/>
              </a:rPr>
              <a:t>b) Có mấy góc không vuông đỉnh A?</a:t>
            </a:r>
            <a:endParaRPr kumimoji="0" lang="en-US" altLang="en-US" sz="260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endParaRPr>
          </a:p>
        </p:txBody>
      </p:sp>
      <p:sp>
        <p:nvSpPr>
          <p:cNvPr id="4" name="Rectangle 3"/>
          <p:cNvSpPr/>
          <p:nvPr/>
        </p:nvSpPr>
        <p:spPr>
          <a:xfrm>
            <a:off x="831009" y="3881452"/>
            <a:ext cx="10598990" cy="523220"/>
          </a:xfrm>
          <a:prstGeom prst="rect">
            <a:avLst/>
          </a:prstGeom>
        </p:spPr>
        <p:txBody>
          <a:bodyPr wrap="square">
            <a:spAutoFit/>
          </a:bodyPr>
          <a:lstStyle/>
          <a:p>
            <a:r>
              <a:rPr lang="en-US" sz="2800" b="1" smtClean="0">
                <a:solidFill>
                  <a:srgbClr val="0000FF"/>
                </a:solidFill>
                <a:latin typeface="Times New Roman" panose="02020603050405020304" pitchFamily="18" charset="0"/>
                <a:cs typeface="Times New Roman" panose="02020603050405020304" pitchFamily="18" charset="0"/>
              </a:rPr>
              <a:t>- Có </a:t>
            </a:r>
            <a:r>
              <a:rPr lang="en-US" sz="2800" b="1">
                <a:solidFill>
                  <a:srgbClr val="0000FF"/>
                </a:solidFill>
                <a:latin typeface="Times New Roman" panose="02020603050405020304" pitchFamily="18" charset="0"/>
                <a:cs typeface="Times New Roman" panose="02020603050405020304" pitchFamily="18" charset="0"/>
              </a:rPr>
              <a:t>6 góc vuông là các góc: AKB; BKC; CKI ; IKA ; KIE ; </a:t>
            </a:r>
            <a:r>
              <a:rPr lang="en-US" sz="2800" b="1" smtClean="0">
                <a:solidFill>
                  <a:srgbClr val="0000FF"/>
                </a:solidFill>
                <a:latin typeface="Times New Roman" panose="02020603050405020304" pitchFamily="18" charset="0"/>
                <a:cs typeface="Times New Roman" panose="02020603050405020304" pitchFamily="18" charset="0"/>
              </a:rPr>
              <a:t>KID</a:t>
            </a:r>
            <a:endParaRPr lang="en-US" sz="2800" b="1">
              <a:solidFill>
                <a:srgbClr val="0000FF"/>
              </a:solidFill>
              <a:latin typeface="Times New Roman" panose="02020603050405020304" pitchFamily="18" charset="0"/>
              <a:cs typeface="Times New Roman" panose="02020603050405020304" pitchFamily="18" charset="0"/>
            </a:endParaRPr>
          </a:p>
        </p:txBody>
      </p:sp>
      <p:sp>
        <p:nvSpPr>
          <p:cNvPr id="16" name="Arrow: Down 9">
            <a:extLst>
              <a:ext uri="{FF2B5EF4-FFF2-40B4-BE49-F238E27FC236}">
                <a16:creationId xmlns:a16="http://schemas.microsoft.com/office/drawing/2014/main" xmlns="" id="{E17E426D-A41D-B85C-5F2D-51F0233BCFE7}"/>
              </a:ext>
            </a:extLst>
          </p:cNvPr>
          <p:cNvSpPr/>
          <p:nvPr/>
        </p:nvSpPr>
        <p:spPr>
          <a:xfrm>
            <a:off x="8527211" y="3395444"/>
            <a:ext cx="356219" cy="486008"/>
          </a:xfrm>
          <a:prstGeom prst="downArrow">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UTM Avo" panose="02040603050506020204" pitchFamily="18" charset="0"/>
              <a:ea typeface="+mn-ea"/>
              <a:cs typeface="+mn-cs"/>
            </a:endParaRPr>
          </a:p>
        </p:txBody>
      </p:sp>
      <p:sp>
        <p:nvSpPr>
          <p:cNvPr id="5" name="Rectangle 4"/>
          <p:cNvSpPr/>
          <p:nvPr/>
        </p:nvSpPr>
        <p:spPr>
          <a:xfrm>
            <a:off x="844429" y="2539459"/>
            <a:ext cx="7721601" cy="492443"/>
          </a:xfrm>
          <a:prstGeom prst="rect">
            <a:avLst/>
          </a:prstGeom>
        </p:spPr>
        <p:txBody>
          <a:bodyPr wrap="none">
            <a:spAutoFit/>
          </a:bodyPr>
          <a:lstStyle/>
          <a:p>
            <a:pPr lvl="0" eaLnBrk="0" fontAlgn="base" hangingPunct="0">
              <a:spcBef>
                <a:spcPct val="0"/>
              </a:spcBef>
              <a:spcAft>
                <a:spcPct val="0"/>
              </a:spcAft>
            </a:pPr>
            <a:r>
              <a:rPr lang="en-US" altLang="en-US" sz="2600">
                <a:solidFill>
                  <a:srgbClr val="333333"/>
                </a:solidFill>
                <a:latin typeface="Times New Roman" panose="02020603050405020304" pitchFamily="18" charset="0"/>
                <a:cs typeface="Times New Roman" panose="02020603050405020304" pitchFamily="18" charset="0"/>
              </a:rPr>
              <a:t>c) Tìm trung điểm của đoạn thẳng AC và đoạn thẳng ED</a:t>
            </a:r>
          </a:p>
        </p:txBody>
      </p:sp>
      <p:sp>
        <p:nvSpPr>
          <p:cNvPr id="7" name="Rectangle 6"/>
          <p:cNvSpPr/>
          <p:nvPr/>
        </p:nvSpPr>
        <p:spPr>
          <a:xfrm>
            <a:off x="831009" y="4498598"/>
            <a:ext cx="9433139" cy="523220"/>
          </a:xfrm>
          <a:prstGeom prst="rect">
            <a:avLst/>
          </a:prstGeom>
        </p:spPr>
        <p:txBody>
          <a:bodyPr wrap="square">
            <a:spAutoFit/>
          </a:bodyPr>
          <a:lstStyle/>
          <a:p>
            <a:r>
              <a:rPr lang="en-US" sz="2800" b="1">
                <a:solidFill>
                  <a:srgbClr val="0000FF"/>
                </a:solidFill>
                <a:latin typeface="Times New Roman" panose="02020603050405020304" pitchFamily="18" charset="0"/>
                <a:cs typeface="Times New Roman" panose="02020603050405020304" pitchFamily="18" charset="0"/>
              </a:rPr>
              <a:t>- Có 2 góc không vuông đỉnh A là các góc: KAB ; </a:t>
            </a:r>
            <a:r>
              <a:rPr lang="en-US" sz="2800" b="1" smtClean="0">
                <a:solidFill>
                  <a:srgbClr val="0000FF"/>
                </a:solidFill>
                <a:latin typeface="Times New Roman" panose="02020603050405020304" pitchFamily="18" charset="0"/>
                <a:cs typeface="Times New Roman" panose="02020603050405020304" pitchFamily="18" charset="0"/>
              </a:rPr>
              <a:t>KAE</a:t>
            </a:r>
            <a:endParaRPr lang="en-US" sz="2800" b="1">
              <a:solidFill>
                <a:srgbClr val="0000FF"/>
              </a:solidFill>
              <a:latin typeface="Times New Roman" panose="02020603050405020304" pitchFamily="18" charset="0"/>
              <a:cs typeface="Times New Roman" panose="02020603050405020304" pitchFamily="18" charset="0"/>
            </a:endParaRPr>
          </a:p>
        </p:txBody>
      </p:sp>
      <p:sp>
        <p:nvSpPr>
          <p:cNvPr id="8" name="Rectangle 7"/>
          <p:cNvSpPr/>
          <p:nvPr/>
        </p:nvSpPr>
        <p:spPr>
          <a:xfrm>
            <a:off x="831009" y="5088076"/>
            <a:ext cx="8614915" cy="954107"/>
          </a:xfrm>
          <a:prstGeom prst="rect">
            <a:avLst/>
          </a:prstGeom>
        </p:spPr>
        <p:txBody>
          <a:bodyPr wrap="square">
            <a:spAutoFit/>
          </a:bodyPr>
          <a:lstStyle/>
          <a:p>
            <a:r>
              <a:rPr lang="en-US" sz="2800" b="1">
                <a:solidFill>
                  <a:srgbClr val="0000FF"/>
                </a:solidFill>
                <a:latin typeface="Times New Roman" panose="02020603050405020304" pitchFamily="18" charset="0"/>
                <a:cs typeface="Times New Roman" panose="02020603050405020304" pitchFamily="18" charset="0"/>
              </a:rPr>
              <a:t>- Trung điểm của đoạn thẳng AC là điểm K.</a:t>
            </a:r>
          </a:p>
          <a:p>
            <a:r>
              <a:rPr lang="en-US" sz="2800" b="1">
                <a:solidFill>
                  <a:srgbClr val="0000FF"/>
                </a:solidFill>
                <a:latin typeface="Times New Roman" panose="02020603050405020304" pitchFamily="18" charset="0"/>
                <a:cs typeface="Times New Roman" panose="02020603050405020304" pitchFamily="18" charset="0"/>
              </a:rPr>
              <a:t>   Trung điểm của đoạn thẳng ED là điểm I</a:t>
            </a:r>
          </a:p>
        </p:txBody>
      </p:sp>
    </p:spTree>
    <p:extLst>
      <p:ext uri="{BB962C8B-B14F-4D97-AF65-F5344CB8AC3E}">
        <p14:creationId xmlns:p14="http://schemas.microsoft.com/office/powerpoint/2010/main" val="2381785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619"/>
                                        </p:tgtEl>
                                        <p:attrNameLst>
                                          <p:attrName>style.visibility</p:attrName>
                                        </p:attrNameLst>
                                      </p:cBhvr>
                                      <p:to>
                                        <p:strVal val="visible"/>
                                      </p:to>
                                    </p:set>
                                    <p:anim calcmode="lin" valueType="num">
                                      <p:cBhvr>
                                        <p:cTn id="7" dur="1000" fill="hold"/>
                                        <p:tgtEl>
                                          <p:spTgt spid="2619"/>
                                        </p:tgtEl>
                                        <p:attrNameLst>
                                          <p:attrName>ppt_w</p:attrName>
                                        </p:attrNameLst>
                                      </p:cBhvr>
                                      <p:tavLst>
                                        <p:tav tm="0">
                                          <p:val>
                                            <p:fltVal val="0"/>
                                          </p:val>
                                        </p:tav>
                                        <p:tav tm="100000">
                                          <p:val>
                                            <p:strVal val="#ppt_w"/>
                                          </p:val>
                                        </p:tav>
                                      </p:tavLst>
                                    </p:anim>
                                    <p:anim calcmode="lin" valueType="num">
                                      <p:cBhvr>
                                        <p:cTn id="8" dur="1000" fill="hold"/>
                                        <p:tgtEl>
                                          <p:spTgt spid="2619"/>
                                        </p:tgtEl>
                                        <p:attrNameLst>
                                          <p:attrName>ppt_h</p:attrName>
                                        </p:attrNameLst>
                                      </p:cBhvr>
                                      <p:tavLst>
                                        <p:tav tm="0">
                                          <p:val>
                                            <p:fltVal val="0"/>
                                          </p:val>
                                        </p:tav>
                                        <p:tav tm="100000">
                                          <p:val>
                                            <p:strVal val="#ppt_h"/>
                                          </p:val>
                                        </p:tav>
                                      </p:tavLst>
                                    </p:anim>
                                    <p:anim calcmode="lin" valueType="num">
                                      <p:cBhvr>
                                        <p:cTn id="9" dur="1000" fill="hold"/>
                                        <p:tgtEl>
                                          <p:spTgt spid="2619"/>
                                        </p:tgtEl>
                                        <p:attrNameLst>
                                          <p:attrName>style.rotation</p:attrName>
                                        </p:attrNameLst>
                                      </p:cBhvr>
                                      <p:tavLst>
                                        <p:tav tm="0">
                                          <p:val>
                                            <p:fltVal val="90"/>
                                          </p:val>
                                        </p:tav>
                                        <p:tav tm="100000">
                                          <p:val>
                                            <p:fltVal val="0"/>
                                          </p:val>
                                        </p:tav>
                                      </p:tavLst>
                                    </p:anim>
                                    <p:animEffect transition="in" filter="fade">
                                      <p:cBhvr>
                                        <p:cTn id="10" dur="1000"/>
                                        <p:tgtEl>
                                          <p:spTgt spid="2619"/>
                                        </p:tgtEl>
                                      </p:cBhvr>
                                    </p:animEffect>
                                  </p:childTnLst>
                                </p:cTn>
                              </p:par>
                            </p:childTnLst>
                          </p:cTn>
                        </p:par>
                      </p:childTnLst>
                    </p:cTn>
                  </p:par>
                  <p:par>
                    <p:cTn id="11" fill="hold">
                      <p:stCondLst>
                        <p:cond delay="indefinite"/>
                      </p:stCondLst>
                      <p:childTnLst>
                        <p:par>
                          <p:cTn id="12" fill="hold">
                            <p:stCondLst>
                              <p:cond delay="0"/>
                            </p:stCondLst>
                            <p:childTnLst>
                              <p:par>
                                <p:cTn id="13" presetID="12" presetClass="entr" presetSubtype="1"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anim calcmode="lin" valueType="num">
                                      <p:cBhvr additive="base">
                                        <p:cTn id="15" dur="500"/>
                                        <p:tgtEl>
                                          <p:spTgt spid="16"/>
                                        </p:tgtEl>
                                        <p:attrNameLst>
                                          <p:attrName>ppt_y</p:attrName>
                                        </p:attrNameLst>
                                      </p:cBhvr>
                                      <p:tavLst>
                                        <p:tav tm="0">
                                          <p:val>
                                            <p:strVal val="#ppt_y-#ppt_h*1.125000"/>
                                          </p:val>
                                        </p:tav>
                                        <p:tav tm="100000">
                                          <p:val>
                                            <p:strVal val="#ppt_y"/>
                                          </p:val>
                                        </p:tav>
                                      </p:tavLst>
                                    </p:anim>
                                    <p:animEffect transition="in" filter="wipe(down)">
                                      <p:cBhvr>
                                        <p:cTn id="1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19" grpId="0" animBg="1"/>
      <p:bldP spid="1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1609603" y="1252542"/>
            <a:ext cx="3143552"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smtClean="0">
                <a:ln>
                  <a:noFill/>
                </a:ln>
                <a:solidFill>
                  <a:srgbClr val="333333"/>
                </a:solidFill>
                <a:effectLst/>
                <a:latin typeface="Times New Roman" panose="02020603050405020304" pitchFamily="18" charset="0"/>
                <a:cs typeface="Times New Roman" panose="02020603050405020304" pitchFamily="18" charset="0"/>
              </a:rPr>
              <a:t> Vẽ hình (theo mẫu)</a:t>
            </a:r>
            <a:endParaRPr kumimoji="0" lang="en-US" altLang="en-US" sz="28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smtClean="0">
                <a:ln>
                  <a:noFill/>
                </a:ln>
                <a:solidFill>
                  <a:srgbClr val="333333"/>
                </a:solidFill>
                <a:effectLst/>
                <a:latin typeface="Times New Roman" panose="02020603050405020304" pitchFamily="18" charset="0"/>
                <a:cs typeface="Times New Roman" panose="02020603050405020304" pitchFamily="18" charset="0"/>
              </a:rPr>
              <a:t>  </a:t>
            </a:r>
          </a:p>
        </p:txBody>
      </p:sp>
      <p:pic>
        <p:nvPicPr>
          <p:cNvPr id="2050" name="Picture 2" descr="Giải toán 3 kết nối bài 43: Ôn tập hình học và đo lườ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56340" y="1690523"/>
            <a:ext cx="7774257" cy="2389771"/>
          </a:xfrm>
          <a:prstGeom prst="rect">
            <a:avLst/>
          </a:prstGeom>
          <a:noFill/>
          <a:extLst>
            <a:ext uri="{909E8E84-426E-40DD-AFC4-6F175D3DCCD1}">
              <a14:hiddenFill xmlns:a14="http://schemas.microsoft.com/office/drawing/2010/main">
                <a:solidFill>
                  <a:srgbClr val="FFFFFF"/>
                </a:solidFill>
              </a14:hiddenFill>
            </a:ext>
          </a:extLst>
        </p:spPr>
      </p:pic>
      <p:sp>
        <p:nvSpPr>
          <p:cNvPr id="4" name="Google Shape;2619;p3"/>
          <p:cNvSpPr/>
          <p:nvPr/>
        </p:nvSpPr>
        <p:spPr>
          <a:xfrm>
            <a:off x="1039015" y="1405229"/>
            <a:ext cx="570588" cy="570588"/>
          </a:xfrm>
          <a:prstGeom prst="ellipse">
            <a:avLst/>
          </a:prstGeom>
          <a:solidFill>
            <a:schemeClr val="accent4"/>
          </a:solidFill>
          <a:ln w="12700" cap="flat" cmpd="sng">
            <a:solidFill>
              <a:srgbClr val="D6E3B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smtClean="0">
                <a:ln>
                  <a:noFill/>
                </a:ln>
                <a:solidFill>
                  <a:prstClr val="white"/>
                </a:solidFill>
                <a:effectLst/>
                <a:uLnTx/>
                <a:uFillTx/>
                <a:latin typeface="Arial"/>
                <a:ea typeface="Arial"/>
                <a:cs typeface="Arial"/>
                <a:sym typeface="Arial"/>
              </a:rPr>
              <a:t>2</a:t>
            </a:r>
            <a:endParaRPr kumimoji="0" sz="3600" b="1" i="0" u="none" strike="noStrike" kern="0" cap="none" spc="0" normalizeH="0" baseline="0" noProof="0" dirty="0">
              <a:ln>
                <a:noFill/>
              </a:ln>
              <a:solidFill>
                <a:prstClr val="white"/>
              </a:solidFill>
              <a:effectLst/>
              <a:uLnTx/>
              <a:uFillTx/>
              <a:latin typeface="Arial"/>
              <a:ea typeface="Arial"/>
              <a:cs typeface="Arial"/>
              <a:sym typeface="Arial"/>
            </a:endParaRPr>
          </a:p>
        </p:txBody>
      </p:sp>
    </p:spTree>
    <p:extLst>
      <p:ext uri="{BB962C8B-B14F-4D97-AF65-F5344CB8AC3E}">
        <p14:creationId xmlns:p14="http://schemas.microsoft.com/office/powerpoint/2010/main" val="1705668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615"/>
        <p:cNvGrpSpPr/>
        <p:nvPr/>
      </p:nvGrpSpPr>
      <p:grpSpPr>
        <a:xfrm>
          <a:off x="0" y="0"/>
          <a:ext cx="0" cy="0"/>
          <a:chOff x="0" y="0"/>
          <a:chExt cx="0" cy="0"/>
        </a:xfrm>
      </p:grpSpPr>
      <p:sp>
        <p:nvSpPr>
          <p:cNvPr id="2" name="Rectangle 1"/>
          <p:cNvSpPr>
            <a:spLocks noChangeArrowheads="1"/>
          </p:cNvSpPr>
          <p:nvPr/>
        </p:nvSpPr>
        <p:spPr bwMode="auto">
          <a:xfrm>
            <a:off x="1713120" y="1389594"/>
            <a:ext cx="3909467" cy="1585049"/>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smtClean="0">
                <a:ln>
                  <a:noFill/>
                </a:ln>
                <a:solidFill>
                  <a:srgbClr val="333333"/>
                </a:solidFill>
                <a:effectLst/>
                <a:latin typeface="Times New Roman" panose="02020603050405020304" pitchFamily="18" charset="0"/>
                <a:cs typeface="Times New Roman" panose="02020603050405020304" pitchFamily="18" charset="0"/>
              </a:rPr>
              <a:t>a) Nêu tên các đường kính, bán kính của hình tròn dưới đây</a:t>
            </a:r>
            <a:endParaRPr kumimoji="0" lang="en-US" altLang="en-US" sz="28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300" b="0" i="0" u="none" strike="noStrike" cap="none" normalizeH="0" baseline="0" smtClean="0">
                <a:ln>
                  <a:noFill/>
                </a:ln>
                <a:solidFill>
                  <a:srgbClr val="333333"/>
                </a:solidFill>
                <a:effectLst/>
                <a:latin typeface="Roboto" panose="02000000000000000000" pitchFamily="2" charset="0"/>
              </a:rPr>
              <a:t>  </a:t>
            </a:r>
            <a:endParaRPr kumimoji="0" lang="en-US" altLang="en-US" sz="800" b="0" i="0" u="none" strike="noStrike" cap="none" normalizeH="0" baseline="0" smtClean="0">
              <a:ln>
                <a:noFill/>
              </a:ln>
              <a:solidFill>
                <a:schemeClr val="tx1"/>
              </a:solidFill>
              <a:effectLst/>
            </a:endParaRPr>
          </a:p>
        </p:txBody>
      </p:sp>
      <p:pic>
        <p:nvPicPr>
          <p:cNvPr id="3074" name="Picture 2" descr="Giải toán 3 kết nối bài 43: Ôn tập hình học và đo lường"/>
          <p:cNvPicPr>
            <a:picLocks noChangeAspect="1" noChangeArrowheads="1"/>
          </p:cNvPicPr>
          <p:nvPr/>
        </p:nvPicPr>
        <p:blipFill rotWithShape="1">
          <a:blip r:embed="rId3">
            <a:extLst>
              <a:ext uri="{28A0092B-C50C-407E-A947-70E740481C1C}">
                <a14:useLocalDpi xmlns:a14="http://schemas.microsoft.com/office/drawing/2010/main" val="0"/>
              </a:ext>
            </a:extLst>
          </a:blip>
          <a:srcRect t="-1189" r="63486"/>
          <a:stretch/>
        </p:blipFill>
        <p:spPr bwMode="auto">
          <a:xfrm>
            <a:off x="1609603" y="3293746"/>
            <a:ext cx="2907518" cy="2641479"/>
          </a:xfrm>
          <a:prstGeom prst="rect">
            <a:avLst/>
          </a:prstGeom>
          <a:noFill/>
          <a:extLst>
            <a:ext uri="{909E8E84-426E-40DD-AFC4-6F175D3DCCD1}">
              <a14:hiddenFill xmlns:a14="http://schemas.microsoft.com/office/drawing/2010/main">
                <a:solidFill>
                  <a:srgbClr val="FFFFFF"/>
                </a:solidFill>
              </a14:hiddenFill>
            </a:ext>
          </a:extLst>
        </p:spPr>
      </p:pic>
      <p:sp>
        <p:nvSpPr>
          <p:cNvPr id="11" name="Google Shape;2619;p3"/>
          <p:cNvSpPr/>
          <p:nvPr/>
        </p:nvSpPr>
        <p:spPr>
          <a:xfrm>
            <a:off x="1039015" y="1405229"/>
            <a:ext cx="570588" cy="570588"/>
          </a:xfrm>
          <a:prstGeom prst="ellipse">
            <a:avLst/>
          </a:prstGeom>
          <a:solidFill>
            <a:schemeClr val="accent4"/>
          </a:solidFill>
          <a:ln w="12700" cap="flat" cmpd="sng">
            <a:solidFill>
              <a:srgbClr val="D6E3B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smtClean="0">
                <a:ln>
                  <a:noFill/>
                </a:ln>
                <a:solidFill>
                  <a:prstClr val="white"/>
                </a:solidFill>
                <a:effectLst/>
                <a:uLnTx/>
                <a:uFillTx/>
                <a:latin typeface="Arial"/>
                <a:ea typeface="Arial"/>
                <a:cs typeface="Arial"/>
                <a:sym typeface="Arial"/>
              </a:rPr>
              <a:t>3</a:t>
            </a:r>
            <a:endParaRPr kumimoji="0" sz="3600" b="1" i="0" u="none" strike="noStrike" kern="0" cap="none" spc="0" normalizeH="0" baseline="0" noProof="0" dirty="0">
              <a:ln>
                <a:noFill/>
              </a:ln>
              <a:solidFill>
                <a:prstClr val="white"/>
              </a:solidFill>
              <a:effectLst/>
              <a:uLnTx/>
              <a:uFillTx/>
              <a:latin typeface="Arial"/>
              <a:ea typeface="Arial"/>
              <a:cs typeface="Arial"/>
              <a:sym typeface="Arial"/>
            </a:endParaRPr>
          </a:p>
        </p:txBody>
      </p:sp>
      <p:sp>
        <p:nvSpPr>
          <p:cNvPr id="5" name="Rectangle 4"/>
          <p:cNvSpPr/>
          <p:nvPr/>
        </p:nvSpPr>
        <p:spPr>
          <a:xfrm>
            <a:off x="6399270" y="1405229"/>
            <a:ext cx="4787538" cy="1384995"/>
          </a:xfrm>
          <a:prstGeom prst="rect">
            <a:avLst/>
          </a:prstGeom>
        </p:spPr>
        <p:txBody>
          <a:bodyPr wrap="square">
            <a:spAutoFit/>
          </a:bodyPr>
          <a:lstStyle/>
          <a:p>
            <a:pPr lvl="0" eaLnBrk="0" fontAlgn="base" hangingPunct="0">
              <a:spcBef>
                <a:spcPct val="0"/>
              </a:spcBef>
              <a:spcAft>
                <a:spcPct val="0"/>
              </a:spcAft>
            </a:pPr>
            <a:r>
              <a:rPr lang="en-US" altLang="en-US" sz="2800">
                <a:solidFill>
                  <a:srgbClr val="333333"/>
                </a:solidFill>
                <a:latin typeface="Times New Roman" panose="02020603050405020304" pitchFamily="18" charset="0"/>
                <a:cs typeface="Times New Roman" panose="02020603050405020304" pitchFamily="18" charset="0"/>
              </a:rPr>
              <a:t>b) Hình dưới đây được xếp bởi bao nhiêu khối lập phương, bao nhiêu khối trụ?</a:t>
            </a:r>
            <a:endParaRPr lang="en-US" altLang="en-US" sz="2800">
              <a:latin typeface="Times New Roman" panose="02020603050405020304" pitchFamily="18" charset="0"/>
              <a:cs typeface="Times New Roman" panose="02020603050405020304" pitchFamily="18" charset="0"/>
            </a:endParaRPr>
          </a:p>
        </p:txBody>
      </p:sp>
      <p:pic>
        <p:nvPicPr>
          <p:cNvPr id="13" name="Picture 2" descr="Giải toán 3 kết nối bài 43: Ôn tập hình học và đo lường"/>
          <p:cNvPicPr>
            <a:picLocks noChangeAspect="1" noChangeArrowheads="1"/>
          </p:cNvPicPr>
          <p:nvPr/>
        </p:nvPicPr>
        <p:blipFill rotWithShape="1">
          <a:blip r:embed="rId3">
            <a:extLst>
              <a:ext uri="{28A0092B-C50C-407E-A947-70E740481C1C}">
                <a14:useLocalDpi xmlns:a14="http://schemas.microsoft.com/office/drawing/2010/main" val="0"/>
              </a:ext>
            </a:extLst>
          </a:blip>
          <a:srcRect l="58984" b="-3939"/>
          <a:stretch/>
        </p:blipFill>
        <p:spPr bwMode="auto">
          <a:xfrm>
            <a:off x="7377172" y="3188582"/>
            <a:ext cx="3323254" cy="27609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735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ppt_w</p:attrName>
                                        </p:attrNameLst>
                                      </p:cBhvr>
                                      <p:tavLst>
                                        <p:tav tm="0">
                                          <p:val>
                                            <p:fltVal val="0"/>
                                          </p:val>
                                        </p:tav>
                                        <p:tav tm="100000">
                                          <p:val>
                                            <p:strVal val="#ppt_w"/>
                                          </p:val>
                                        </p:tav>
                                      </p:tavLst>
                                    </p:anim>
                                    <p:anim calcmode="lin" valueType="num">
                                      <p:cBhvr>
                                        <p:cTn id="8" dur="1000" fill="hold"/>
                                        <p:tgtEl>
                                          <p:spTgt spid="11"/>
                                        </p:tgtEl>
                                        <p:attrNameLst>
                                          <p:attrName>ppt_h</p:attrName>
                                        </p:attrNameLst>
                                      </p:cBhvr>
                                      <p:tavLst>
                                        <p:tav tm="0">
                                          <p:val>
                                            <p:fltVal val="0"/>
                                          </p:val>
                                        </p:tav>
                                        <p:tav tm="100000">
                                          <p:val>
                                            <p:strVal val="#ppt_h"/>
                                          </p:val>
                                        </p:tav>
                                      </p:tavLst>
                                    </p:anim>
                                    <p:anim calcmode="lin" valueType="num">
                                      <p:cBhvr>
                                        <p:cTn id="9" dur="1000" fill="hold"/>
                                        <p:tgtEl>
                                          <p:spTgt spid="11"/>
                                        </p:tgtEl>
                                        <p:attrNameLst>
                                          <p:attrName>style.rotation</p:attrName>
                                        </p:attrNameLst>
                                      </p:cBhvr>
                                      <p:tavLst>
                                        <p:tav tm="0">
                                          <p:val>
                                            <p:fltVal val="90"/>
                                          </p:val>
                                        </p:tav>
                                        <p:tav tm="100000">
                                          <p:val>
                                            <p:fltVal val="0"/>
                                          </p:val>
                                        </p:tav>
                                      </p:tavLst>
                                    </p:anim>
                                    <p:animEffect transition="in" filter="fade">
                                      <p:cBhvr>
                                        <p:cTn id="10"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1609603" y="1345021"/>
            <a:ext cx="4723838" cy="1154162"/>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smtClean="0">
                <a:ln>
                  <a:noFill/>
                </a:ln>
                <a:solidFill>
                  <a:srgbClr val="333333"/>
                </a:solidFill>
                <a:effectLst/>
                <a:latin typeface="Times New Roman" panose="02020603050405020304" pitchFamily="18" charset="0"/>
                <a:cs typeface="Times New Roman" panose="02020603050405020304" pitchFamily="18" charset="0"/>
              </a:rPr>
              <a:t>a) Nêu tên các đường kính, bán kính của hình tròn</a:t>
            </a:r>
            <a:r>
              <a:rPr kumimoji="0" lang="en-US" altLang="en-US" sz="2800" b="0" i="0" u="none" strike="noStrike" cap="none" normalizeH="0" smtClean="0">
                <a:ln>
                  <a:noFill/>
                </a:ln>
                <a:solidFill>
                  <a:srgbClr val="333333"/>
                </a:solidFill>
                <a:effectLst/>
                <a:latin typeface="Times New Roman" panose="02020603050405020304" pitchFamily="18" charset="0"/>
                <a:cs typeface="Times New Roman" panose="02020603050405020304" pitchFamily="18" charset="0"/>
              </a:rPr>
              <a:t> sau: </a:t>
            </a:r>
            <a:endParaRPr kumimoji="0" lang="en-US" altLang="en-US" sz="28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300" b="0" i="0" u="none" strike="noStrike" cap="none" normalizeH="0" baseline="0" smtClean="0">
                <a:ln>
                  <a:noFill/>
                </a:ln>
                <a:solidFill>
                  <a:srgbClr val="333333"/>
                </a:solidFill>
                <a:effectLst/>
                <a:latin typeface="Roboto" panose="02000000000000000000" pitchFamily="2" charset="0"/>
              </a:rPr>
              <a:t>  </a:t>
            </a:r>
            <a:endParaRPr kumimoji="0" lang="en-US" altLang="en-US" sz="800" b="0" i="0" u="none" strike="noStrike" cap="none" normalizeH="0" baseline="0" smtClean="0">
              <a:ln>
                <a:noFill/>
              </a:ln>
              <a:solidFill>
                <a:schemeClr val="tx1"/>
              </a:solidFill>
              <a:effectLst/>
            </a:endParaRPr>
          </a:p>
        </p:txBody>
      </p:sp>
      <p:pic>
        <p:nvPicPr>
          <p:cNvPr id="3" name="Picture 2" descr="Giải toán 3 kết nối bài 43: Ôn tập hình học và đo lường"/>
          <p:cNvPicPr>
            <a:picLocks noChangeAspect="1" noChangeArrowheads="1"/>
          </p:cNvPicPr>
          <p:nvPr/>
        </p:nvPicPr>
        <p:blipFill rotWithShape="1">
          <a:blip r:embed="rId2">
            <a:extLst>
              <a:ext uri="{28A0092B-C50C-407E-A947-70E740481C1C}">
                <a14:useLocalDpi xmlns:a14="http://schemas.microsoft.com/office/drawing/2010/main" val="0"/>
              </a:ext>
            </a:extLst>
          </a:blip>
          <a:srcRect t="-1189" r="63486"/>
          <a:stretch/>
        </p:blipFill>
        <p:spPr bwMode="auto">
          <a:xfrm>
            <a:off x="6146867" y="1282209"/>
            <a:ext cx="3603293" cy="327359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967252" y="4569816"/>
            <a:ext cx="10359230" cy="584775"/>
          </a:xfrm>
          <a:prstGeom prst="rect">
            <a:avLst/>
          </a:prstGeom>
        </p:spPr>
        <p:txBody>
          <a:bodyPr wrap="square">
            <a:spAutoFit/>
          </a:bodyPr>
          <a:lstStyle/>
          <a:p>
            <a:pPr lvl="0" eaLnBrk="0" fontAlgn="base" hangingPunct="0">
              <a:spcBef>
                <a:spcPct val="0"/>
              </a:spcBef>
              <a:spcAft>
                <a:spcPct val="0"/>
              </a:spcAft>
            </a:pPr>
            <a:r>
              <a:rPr lang="en-US" altLang="en-US" sz="3200" b="1" smtClean="0">
                <a:solidFill>
                  <a:srgbClr val="0000FF"/>
                </a:solidFill>
                <a:latin typeface="Times New Roman" panose="02020603050405020304" pitchFamily="18" charset="0"/>
                <a:cs typeface="Times New Roman" panose="02020603050405020304" pitchFamily="18" charset="0"/>
              </a:rPr>
              <a:t>- Hình </a:t>
            </a:r>
            <a:r>
              <a:rPr lang="en-US" altLang="en-US" sz="3200" b="1">
                <a:solidFill>
                  <a:srgbClr val="0000FF"/>
                </a:solidFill>
                <a:latin typeface="Times New Roman" panose="02020603050405020304" pitchFamily="18" charset="0"/>
                <a:cs typeface="Times New Roman" panose="02020603050405020304" pitchFamily="18" charset="0"/>
              </a:rPr>
              <a:t>tròn có các đường kính là: DC và </a:t>
            </a:r>
            <a:r>
              <a:rPr lang="en-US" altLang="en-US" sz="3200" b="1" smtClean="0">
                <a:solidFill>
                  <a:srgbClr val="0000FF"/>
                </a:solidFill>
                <a:latin typeface="Times New Roman" panose="02020603050405020304" pitchFamily="18" charset="0"/>
                <a:cs typeface="Times New Roman" panose="02020603050405020304" pitchFamily="18" charset="0"/>
              </a:rPr>
              <a:t>AB</a:t>
            </a:r>
            <a:endParaRPr lang="en-US" altLang="en-US" sz="3200" b="1">
              <a:solidFill>
                <a:srgbClr val="0000FF"/>
              </a:solidFill>
              <a:latin typeface="Times New Roman" panose="02020603050405020304" pitchFamily="18" charset="0"/>
              <a:cs typeface="Times New Roman" panose="02020603050405020304" pitchFamily="18" charset="0"/>
            </a:endParaRPr>
          </a:p>
        </p:txBody>
      </p:sp>
      <p:sp>
        <p:nvSpPr>
          <p:cNvPr id="5" name="Google Shape;2619;p3"/>
          <p:cNvSpPr/>
          <p:nvPr/>
        </p:nvSpPr>
        <p:spPr>
          <a:xfrm>
            <a:off x="1039015" y="1405229"/>
            <a:ext cx="570588" cy="570588"/>
          </a:xfrm>
          <a:prstGeom prst="ellipse">
            <a:avLst/>
          </a:prstGeom>
          <a:solidFill>
            <a:schemeClr val="accent4"/>
          </a:solidFill>
          <a:ln w="12700" cap="flat" cmpd="sng">
            <a:solidFill>
              <a:srgbClr val="D6E3B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smtClean="0">
                <a:ln>
                  <a:noFill/>
                </a:ln>
                <a:solidFill>
                  <a:prstClr val="white"/>
                </a:solidFill>
                <a:effectLst/>
                <a:uLnTx/>
                <a:uFillTx/>
                <a:latin typeface="Arial"/>
                <a:ea typeface="Arial"/>
                <a:cs typeface="Arial"/>
                <a:sym typeface="Arial"/>
              </a:rPr>
              <a:t>3</a:t>
            </a:r>
            <a:endParaRPr kumimoji="0" sz="3600" b="1" i="0" u="none" strike="noStrike" kern="0" cap="none" spc="0" normalizeH="0" baseline="0" noProof="0" dirty="0">
              <a:ln>
                <a:noFill/>
              </a:ln>
              <a:solidFill>
                <a:prstClr val="white"/>
              </a:solidFill>
              <a:effectLst/>
              <a:uLnTx/>
              <a:uFillTx/>
              <a:latin typeface="Arial"/>
              <a:ea typeface="Arial"/>
              <a:cs typeface="Arial"/>
              <a:sym typeface="Arial"/>
            </a:endParaRPr>
          </a:p>
        </p:txBody>
      </p:sp>
      <p:sp>
        <p:nvSpPr>
          <p:cNvPr id="6" name="Arrow: Down 9">
            <a:extLst>
              <a:ext uri="{FF2B5EF4-FFF2-40B4-BE49-F238E27FC236}">
                <a16:creationId xmlns:a16="http://schemas.microsoft.com/office/drawing/2014/main" xmlns="" id="{E17E426D-A41D-B85C-5F2D-51F0233BCFE7}"/>
              </a:ext>
            </a:extLst>
          </p:cNvPr>
          <p:cNvSpPr/>
          <p:nvPr/>
        </p:nvSpPr>
        <p:spPr>
          <a:xfrm>
            <a:off x="6790733" y="4142095"/>
            <a:ext cx="304639" cy="475170"/>
          </a:xfrm>
          <a:prstGeom prst="downArrow">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UTM Avo" panose="02040603050506020204" pitchFamily="18" charset="0"/>
              <a:ea typeface="+mn-ea"/>
              <a:cs typeface="+mn-cs"/>
            </a:endParaRPr>
          </a:p>
        </p:txBody>
      </p:sp>
      <p:sp>
        <p:nvSpPr>
          <p:cNvPr id="7" name="Rectangle 6"/>
          <p:cNvSpPr/>
          <p:nvPr/>
        </p:nvSpPr>
        <p:spPr>
          <a:xfrm>
            <a:off x="967252" y="5359069"/>
            <a:ext cx="9948364" cy="584775"/>
          </a:xfrm>
          <a:prstGeom prst="rect">
            <a:avLst/>
          </a:prstGeom>
        </p:spPr>
        <p:txBody>
          <a:bodyPr wrap="none">
            <a:spAutoFit/>
          </a:bodyPr>
          <a:lstStyle/>
          <a:p>
            <a:pPr lvl="0" eaLnBrk="0" fontAlgn="base" hangingPunct="0">
              <a:spcBef>
                <a:spcPct val="0"/>
              </a:spcBef>
              <a:spcAft>
                <a:spcPct val="0"/>
              </a:spcAft>
            </a:pPr>
            <a:r>
              <a:rPr lang="en-US" altLang="en-US" sz="3200" b="1">
                <a:solidFill>
                  <a:srgbClr val="0000FF"/>
                </a:solidFill>
                <a:latin typeface="Times New Roman" panose="02020603050405020304" pitchFamily="18" charset="0"/>
                <a:cs typeface="Times New Roman" panose="02020603050405020304" pitchFamily="18" charset="0"/>
              </a:rPr>
              <a:t>- Hình tròn có các bán kính là: OA ; OB ; OC; OD ; ON</a:t>
            </a:r>
          </a:p>
        </p:txBody>
      </p:sp>
    </p:spTree>
    <p:extLst>
      <p:ext uri="{BB962C8B-B14F-4D97-AF65-F5344CB8AC3E}">
        <p14:creationId xmlns:p14="http://schemas.microsoft.com/office/powerpoint/2010/main" val="3526406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2" presetClass="entr" presetSubtype="1"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p:tgtEl>
                                          <p:spTgt spid="6"/>
                                        </p:tgtEl>
                                        <p:attrNameLst>
                                          <p:attrName>ppt_y</p:attrName>
                                        </p:attrNameLst>
                                      </p:cBhvr>
                                      <p:tavLst>
                                        <p:tav tm="0">
                                          <p:val>
                                            <p:strVal val="#ppt_y-#ppt_h*1.125000"/>
                                          </p:val>
                                        </p:tav>
                                        <p:tav tm="100000">
                                          <p:val>
                                            <p:strVal val="#ppt_y"/>
                                          </p:val>
                                        </p:tav>
                                      </p:tavLst>
                                    </p:anim>
                                    <p:animEffect transition="in" filter="wipe(down)">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854657" y="1405229"/>
            <a:ext cx="8988747" cy="954107"/>
          </a:xfrm>
          <a:prstGeom prst="rect">
            <a:avLst/>
          </a:prstGeom>
        </p:spPr>
        <p:txBody>
          <a:bodyPr wrap="square">
            <a:spAutoFit/>
          </a:bodyPr>
          <a:lstStyle/>
          <a:p>
            <a:pPr lvl="0" eaLnBrk="0" fontAlgn="base" hangingPunct="0">
              <a:spcBef>
                <a:spcPct val="0"/>
              </a:spcBef>
              <a:spcAft>
                <a:spcPct val="0"/>
              </a:spcAft>
            </a:pPr>
            <a:r>
              <a:rPr lang="en-US" altLang="en-US" sz="2800">
                <a:solidFill>
                  <a:srgbClr val="333333"/>
                </a:solidFill>
                <a:latin typeface="Times New Roman" panose="02020603050405020304" pitchFamily="18" charset="0"/>
                <a:cs typeface="Times New Roman" panose="02020603050405020304" pitchFamily="18" charset="0"/>
              </a:rPr>
              <a:t>b) Hình dưới đây được xếp bởi bao nhiêu khối lập phương, bao nhiêu khối trụ?</a:t>
            </a:r>
            <a:endParaRPr lang="en-US" altLang="en-US" sz="2800">
              <a:latin typeface="Times New Roman" panose="02020603050405020304" pitchFamily="18" charset="0"/>
              <a:cs typeface="Times New Roman" panose="02020603050405020304" pitchFamily="18" charset="0"/>
            </a:endParaRPr>
          </a:p>
        </p:txBody>
      </p:sp>
      <p:pic>
        <p:nvPicPr>
          <p:cNvPr id="3" name="Picture 2" descr="Giải toán 3 kết nối bài 43: Ôn tập hình học và đo lường"/>
          <p:cNvPicPr>
            <a:picLocks noChangeAspect="1" noChangeArrowheads="1"/>
          </p:cNvPicPr>
          <p:nvPr/>
        </p:nvPicPr>
        <p:blipFill rotWithShape="1">
          <a:blip r:embed="rId2">
            <a:extLst>
              <a:ext uri="{28A0092B-C50C-407E-A947-70E740481C1C}">
                <a14:useLocalDpi xmlns:a14="http://schemas.microsoft.com/office/drawing/2010/main" val="0"/>
              </a:ext>
            </a:extLst>
          </a:blip>
          <a:srcRect l="58984" b="-3939"/>
          <a:stretch/>
        </p:blipFill>
        <p:spPr bwMode="auto">
          <a:xfrm>
            <a:off x="5063006" y="1975817"/>
            <a:ext cx="3287364" cy="2731093"/>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039015" y="5376046"/>
            <a:ext cx="9539791" cy="584775"/>
          </a:xfrm>
          <a:prstGeom prst="rect">
            <a:avLst/>
          </a:prstGeom>
        </p:spPr>
        <p:txBody>
          <a:bodyPr wrap="none">
            <a:spAutoFit/>
          </a:bodyPr>
          <a:lstStyle/>
          <a:p>
            <a:pPr lvl="0" eaLnBrk="0" fontAlgn="base" hangingPunct="0">
              <a:spcBef>
                <a:spcPct val="0"/>
              </a:spcBef>
              <a:spcAft>
                <a:spcPct val="0"/>
              </a:spcAft>
            </a:pPr>
            <a:r>
              <a:rPr lang="en-US" altLang="en-US" sz="3200" b="1" smtClean="0">
                <a:solidFill>
                  <a:srgbClr val="0000FF"/>
                </a:solidFill>
                <a:latin typeface="Times New Roman" panose="02020603050405020304" pitchFamily="18" charset="0"/>
                <a:cs typeface="Times New Roman" panose="02020603050405020304" pitchFamily="18" charset="0"/>
              </a:rPr>
              <a:t>- Hình </a:t>
            </a:r>
            <a:r>
              <a:rPr lang="en-US" altLang="en-US" sz="3200" b="1">
                <a:solidFill>
                  <a:srgbClr val="0000FF"/>
                </a:solidFill>
                <a:latin typeface="Times New Roman" panose="02020603050405020304" pitchFamily="18" charset="0"/>
                <a:cs typeface="Times New Roman" panose="02020603050405020304" pitchFamily="18" charset="0"/>
              </a:rPr>
              <a:t>được xếp bởi 16 khối lập phương và 3 khối trụ</a:t>
            </a:r>
          </a:p>
        </p:txBody>
      </p:sp>
      <p:sp>
        <p:nvSpPr>
          <p:cNvPr id="5" name="Arrow: Down 9">
            <a:extLst>
              <a:ext uri="{FF2B5EF4-FFF2-40B4-BE49-F238E27FC236}">
                <a16:creationId xmlns:a16="http://schemas.microsoft.com/office/drawing/2014/main" xmlns="" id="{E17E426D-A41D-B85C-5F2D-51F0233BCFE7}"/>
              </a:ext>
            </a:extLst>
          </p:cNvPr>
          <p:cNvSpPr/>
          <p:nvPr/>
        </p:nvSpPr>
        <p:spPr>
          <a:xfrm>
            <a:off x="5352140" y="4433977"/>
            <a:ext cx="358547" cy="515611"/>
          </a:xfrm>
          <a:prstGeom prst="downArrow">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UTM Avo" panose="02040603050506020204" pitchFamily="18" charset="0"/>
              <a:ea typeface="+mn-ea"/>
              <a:cs typeface="+mn-cs"/>
            </a:endParaRPr>
          </a:p>
        </p:txBody>
      </p:sp>
      <p:sp>
        <p:nvSpPr>
          <p:cNvPr id="6" name="Google Shape;2619;p3"/>
          <p:cNvSpPr/>
          <p:nvPr/>
        </p:nvSpPr>
        <p:spPr>
          <a:xfrm>
            <a:off x="1039015" y="1405229"/>
            <a:ext cx="570588" cy="570588"/>
          </a:xfrm>
          <a:prstGeom prst="ellipse">
            <a:avLst/>
          </a:prstGeom>
          <a:solidFill>
            <a:schemeClr val="accent4"/>
          </a:solidFill>
          <a:ln w="12700" cap="flat" cmpd="sng">
            <a:solidFill>
              <a:srgbClr val="D6E3B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smtClean="0">
                <a:ln>
                  <a:noFill/>
                </a:ln>
                <a:solidFill>
                  <a:prstClr val="white"/>
                </a:solidFill>
                <a:effectLst/>
                <a:uLnTx/>
                <a:uFillTx/>
                <a:latin typeface="Arial"/>
                <a:ea typeface="Arial"/>
                <a:cs typeface="Arial"/>
                <a:sym typeface="Arial"/>
              </a:rPr>
              <a:t>3</a:t>
            </a:r>
            <a:endParaRPr kumimoji="0" sz="3600" b="1" i="0" u="none" strike="noStrike" kern="0" cap="none" spc="0" normalizeH="0" baseline="0" noProof="0" dirty="0">
              <a:ln>
                <a:noFill/>
              </a:ln>
              <a:solidFill>
                <a:prstClr val="white"/>
              </a:solidFill>
              <a:effectLst/>
              <a:uLnTx/>
              <a:uFillTx/>
              <a:latin typeface="Arial"/>
              <a:ea typeface="Arial"/>
              <a:cs typeface="Arial"/>
              <a:sym typeface="Arial"/>
            </a:endParaRPr>
          </a:p>
        </p:txBody>
      </p:sp>
    </p:spTree>
    <p:extLst>
      <p:ext uri="{BB962C8B-B14F-4D97-AF65-F5344CB8AC3E}">
        <p14:creationId xmlns:p14="http://schemas.microsoft.com/office/powerpoint/2010/main" val="2784681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ppt_y</p:attrName>
                                        </p:attrNameLst>
                                      </p:cBhvr>
                                      <p:tavLst>
                                        <p:tav tm="0">
                                          <p:val>
                                            <p:strVal val="#ppt_y-#ppt_h*1.125000"/>
                                          </p:val>
                                        </p:tav>
                                        <p:tav tm="100000">
                                          <p:val>
                                            <p:strVal val="#ppt_y"/>
                                          </p:val>
                                        </p:tav>
                                      </p:tavLst>
                                    </p:anim>
                                    <p:animEffect transition="in" filter="wipe(down)">
                                      <p:cBhvr>
                                        <p:cTn id="8" dur="500"/>
                                        <p:tgtEl>
                                          <p:spTgt spid="5"/>
                                        </p:tgtEl>
                                      </p:cBhvr>
                                    </p:animEffect>
                                  </p:childTnLst>
                                </p:cTn>
                              </p:par>
                            </p:childTnLst>
                          </p:cTn>
                        </p:par>
                      </p:childTnLst>
                    </p:cTn>
                  </p:par>
                  <p:par>
                    <p:cTn id="9" fill="hold">
                      <p:stCondLst>
                        <p:cond delay="indefinite"/>
                      </p:stCondLst>
                      <p:childTnLst>
                        <p:par>
                          <p:cTn id="10" fill="hold">
                            <p:stCondLst>
                              <p:cond delay="0"/>
                            </p:stCondLst>
                            <p:childTnLst>
                              <p:par>
                                <p:cTn id="11" presetID="3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1000" fill="hold"/>
                                        <p:tgtEl>
                                          <p:spTgt spid="6"/>
                                        </p:tgtEl>
                                        <p:attrNameLst>
                                          <p:attrName>ppt_w</p:attrName>
                                        </p:attrNameLst>
                                      </p:cBhvr>
                                      <p:tavLst>
                                        <p:tav tm="0">
                                          <p:val>
                                            <p:fltVal val="0"/>
                                          </p:val>
                                        </p:tav>
                                        <p:tav tm="100000">
                                          <p:val>
                                            <p:strVal val="#ppt_w"/>
                                          </p:val>
                                        </p:tav>
                                      </p:tavLst>
                                    </p:anim>
                                    <p:anim calcmode="lin" valueType="num">
                                      <p:cBhvr>
                                        <p:cTn id="14" dur="1000" fill="hold"/>
                                        <p:tgtEl>
                                          <p:spTgt spid="6"/>
                                        </p:tgtEl>
                                        <p:attrNameLst>
                                          <p:attrName>ppt_h</p:attrName>
                                        </p:attrNameLst>
                                      </p:cBhvr>
                                      <p:tavLst>
                                        <p:tav tm="0">
                                          <p:val>
                                            <p:fltVal val="0"/>
                                          </p:val>
                                        </p:tav>
                                        <p:tav tm="100000">
                                          <p:val>
                                            <p:strVal val="#ppt_h"/>
                                          </p:val>
                                        </p:tav>
                                      </p:tavLst>
                                    </p:anim>
                                    <p:anim calcmode="lin" valueType="num">
                                      <p:cBhvr>
                                        <p:cTn id="15" dur="1000" fill="hold"/>
                                        <p:tgtEl>
                                          <p:spTgt spid="6"/>
                                        </p:tgtEl>
                                        <p:attrNameLst>
                                          <p:attrName>style.rotation</p:attrName>
                                        </p:attrNameLst>
                                      </p:cBhvr>
                                      <p:tavLst>
                                        <p:tav tm="0">
                                          <p:val>
                                            <p:fltVal val="90"/>
                                          </p:val>
                                        </p:tav>
                                        <p:tav tm="100000">
                                          <p:val>
                                            <p:fltVal val="0"/>
                                          </p:val>
                                        </p:tav>
                                      </p:tavLst>
                                    </p:anim>
                                    <p:animEffect transition="in" filter="fade">
                                      <p:cBhvr>
                                        <p:cTn id="16"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615"/>
        <p:cNvGrpSpPr/>
        <p:nvPr/>
      </p:nvGrpSpPr>
      <p:grpSpPr>
        <a:xfrm>
          <a:off x="0" y="0"/>
          <a:ext cx="0" cy="0"/>
          <a:chOff x="0" y="0"/>
          <a:chExt cx="0" cy="0"/>
        </a:xfrm>
      </p:grpSpPr>
      <p:sp>
        <p:nvSpPr>
          <p:cNvPr id="2619" name="Google Shape;2619;p3"/>
          <p:cNvSpPr/>
          <p:nvPr/>
        </p:nvSpPr>
        <p:spPr>
          <a:xfrm>
            <a:off x="995881" y="1412781"/>
            <a:ext cx="570588" cy="570588"/>
          </a:xfrm>
          <a:prstGeom prst="ellipse">
            <a:avLst/>
          </a:prstGeom>
          <a:solidFill>
            <a:schemeClr val="accent4"/>
          </a:solidFill>
          <a:ln w="12700" cap="flat" cmpd="sng">
            <a:solidFill>
              <a:srgbClr val="D6E3B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smtClean="0">
                <a:ln>
                  <a:noFill/>
                </a:ln>
                <a:solidFill>
                  <a:prstClr val="white"/>
                </a:solidFill>
                <a:effectLst/>
                <a:uLnTx/>
                <a:uFillTx/>
                <a:latin typeface="Arial"/>
                <a:ea typeface="Arial"/>
                <a:cs typeface="Arial"/>
                <a:sym typeface="Arial"/>
              </a:rPr>
              <a:t>4</a:t>
            </a:r>
            <a:endParaRPr kumimoji="0" sz="3600" b="1" i="0" u="none" strike="noStrike" kern="0" cap="none" spc="0" normalizeH="0" baseline="0" noProof="0" dirty="0">
              <a:ln>
                <a:noFill/>
              </a:ln>
              <a:solidFill>
                <a:prstClr val="white"/>
              </a:solidFill>
              <a:effectLst/>
              <a:uLnTx/>
              <a:uFillTx/>
              <a:latin typeface="Arial"/>
              <a:ea typeface="Arial"/>
              <a:cs typeface="Arial"/>
              <a:sym typeface="Arial"/>
            </a:endParaRPr>
          </a:p>
        </p:txBody>
      </p:sp>
      <p:sp>
        <p:nvSpPr>
          <p:cNvPr id="2" name="Rectangle 1"/>
          <p:cNvSpPr>
            <a:spLocks noChangeArrowheads="1"/>
          </p:cNvSpPr>
          <p:nvPr/>
        </p:nvSpPr>
        <p:spPr bwMode="auto">
          <a:xfrm>
            <a:off x="1777041" y="1236334"/>
            <a:ext cx="9057737" cy="2015936"/>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smtClean="0">
                <a:ln>
                  <a:noFill/>
                </a:ln>
                <a:solidFill>
                  <a:srgbClr val="333333"/>
                </a:solidFill>
                <a:effectLst/>
                <a:latin typeface="Times New Roman" panose="02020603050405020304" pitchFamily="18" charset="0"/>
                <a:cs typeface="Times New Roman" panose="02020603050405020304" pitchFamily="18" charset="0"/>
              </a:rPr>
              <a:t>Người ta xếp các khối lập phương nhỏ màu trắng thành khối hộp chữ nhật, rồi sơn tất cả các mặt của khối hộp chữ nhật đó (như hình vẽ). Hỏi có tất cả bao nhiêu khối lập phương nhỏ được sơn 3 mặt?</a:t>
            </a:r>
            <a:endParaRPr kumimoji="0" lang="en-US" altLang="en-US" sz="28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300" b="0" i="0" u="none" strike="noStrike" cap="none" normalizeH="0" baseline="0" smtClean="0">
                <a:ln>
                  <a:noFill/>
                </a:ln>
                <a:solidFill>
                  <a:srgbClr val="333333"/>
                </a:solidFill>
                <a:effectLst/>
                <a:latin typeface="Roboto" panose="02000000000000000000" pitchFamily="2" charset="0"/>
              </a:rPr>
              <a:t>  </a:t>
            </a:r>
            <a:endParaRPr kumimoji="0" lang="en-US" altLang="en-US" sz="800" b="0" i="0" u="none" strike="noStrike" cap="none" normalizeH="0" baseline="0" smtClean="0">
              <a:ln>
                <a:noFill/>
              </a:ln>
              <a:solidFill>
                <a:schemeClr val="tx1"/>
              </a:solidFill>
              <a:effectLst/>
            </a:endParaRPr>
          </a:p>
        </p:txBody>
      </p:sp>
      <p:pic>
        <p:nvPicPr>
          <p:cNvPr id="4098" name="Picture 2" descr="Giải toán 3 kết nối bài 43: Ôn tập hình học và đo lườ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35483" y="2640794"/>
            <a:ext cx="2740852" cy="205197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419678" y="5099088"/>
            <a:ext cx="9131530" cy="584775"/>
          </a:xfrm>
          <a:prstGeom prst="rect">
            <a:avLst/>
          </a:prstGeom>
        </p:spPr>
        <p:txBody>
          <a:bodyPr wrap="square">
            <a:spAutoFit/>
          </a:bodyPr>
          <a:lstStyle/>
          <a:p>
            <a:pPr lvl="0" eaLnBrk="0" fontAlgn="base" hangingPunct="0">
              <a:spcBef>
                <a:spcPct val="0"/>
              </a:spcBef>
              <a:spcAft>
                <a:spcPct val="0"/>
              </a:spcAft>
            </a:pPr>
            <a:r>
              <a:rPr lang="en-US" altLang="en-US" sz="3200" b="1" smtClean="0">
                <a:solidFill>
                  <a:srgbClr val="0000FF"/>
                </a:solidFill>
                <a:latin typeface="Times New Roman" panose="02020603050405020304" pitchFamily="18" charset="0"/>
                <a:cs typeface="Times New Roman" panose="02020603050405020304" pitchFamily="18" charset="0"/>
              </a:rPr>
              <a:t>Có </a:t>
            </a:r>
            <a:r>
              <a:rPr lang="en-US" altLang="en-US" sz="3200" b="1">
                <a:solidFill>
                  <a:srgbClr val="0000FF"/>
                </a:solidFill>
                <a:latin typeface="Times New Roman" panose="02020603050405020304" pitchFamily="18" charset="0"/>
                <a:cs typeface="Times New Roman" panose="02020603050405020304" pitchFamily="18" charset="0"/>
              </a:rPr>
              <a:t>tất cả 8 khối lập phương nhỏ được sơn 3 mặt</a:t>
            </a:r>
          </a:p>
        </p:txBody>
      </p:sp>
      <p:sp>
        <p:nvSpPr>
          <p:cNvPr id="7" name="Arrow: Down 9">
            <a:extLst>
              <a:ext uri="{FF2B5EF4-FFF2-40B4-BE49-F238E27FC236}">
                <a16:creationId xmlns:a16="http://schemas.microsoft.com/office/drawing/2014/main" xmlns="" id="{E17E426D-A41D-B85C-5F2D-51F0233BCFE7}"/>
              </a:ext>
            </a:extLst>
          </p:cNvPr>
          <p:cNvSpPr/>
          <p:nvPr/>
        </p:nvSpPr>
        <p:spPr>
          <a:xfrm>
            <a:off x="5626896" y="4614496"/>
            <a:ext cx="358547" cy="484592"/>
          </a:xfrm>
          <a:prstGeom prst="downArrow">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UTM Avo" panose="02040603050506020204" pitchFamily="18" charset="0"/>
              <a:ea typeface="+mn-ea"/>
              <a:cs typeface="+mn-cs"/>
            </a:endParaRPr>
          </a:p>
        </p:txBody>
      </p:sp>
    </p:spTree>
    <p:extLst>
      <p:ext uri="{BB962C8B-B14F-4D97-AF65-F5344CB8AC3E}">
        <p14:creationId xmlns:p14="http://schemas.microsoft.com/office/powerpoint/2010/main" val="1926838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619"/>
                                        </p:tgtEl>
                                        <p:attrNameLst>
                                          <p:attrName>style.visibility</p:attrName>
                                        </p:attrNameLst>
                                      </p:cBhvr>
                                      <p:to>
                                        <p:strVal val="visible"/>
                                      </p:to>
                                    </p:set>
                                    <p:anim calcmode="lin" valueType="num">
                                      <p:cBhvr>
                                        <p:cTn id="7" dur="1000" fill="hold"/>
                                        <p:tgtEl>
                                          <p:spTgt spid="2619"/>
                                        </p:tgtEl>
                                        <p:attrNameLst>
                                          <p:attrName>ppt_w</p:attrName>
                                        </p:attrNameLst>
                                      </p:cBhvr>
                                      <p:tavLst>
                                        <p:tav tm="0">
                                          <p:val>
                                            <p:fltVal val="0"/>
                                          </p:val>
                                        </p:tav>
                                        <p:tav tm="100000">
                                          <p:val>
                                            <p:strVal val="#ppt_w"/>
                                          </p:val>
                                        </p:tav>
                                      </p:tavLst>
                                    </p:anim>
                                    <p:anim calcmode="lin" valueType="num">
                                      <p:cBhvr>
                                        <p:cTn id="8" dur="1000" fill="hold"/>
                                        <p:tgtEl>
                                          <p:spTgt spid="2619"/>
                                        </p:tgtEl>
                                        <p:attrNameLst>
                                          <p:attrName>ppt_h</p:attrName>
                                        </p:attrNameLst>
                                      </p:cBhvr>
                                      <p:tavLst>
                                        <p:tav tm="0">
                                          <p:val>
                                            <p:fltVal val="0"/>
                                          </p:val>
                                        </p:tav>
                                        <p:tav tm="100000">
                                          <p:val>
                                            <p:strVal val="#ppt_h"/>
                                          </p:val>
                                        </p:tav>
                                      </p:tavLst>
                                    </p:anim>
                                    <p:anim calcmode="lin" valueType="num">
                                      <p:cBhvr>
                                        <p:cTn id="9" dur="1000" fill="hold"/>
                                        <p:tgtEl>
                                          <p:spTgt spid="2619"/>
                                        </p:tgtEl>
                                        <p:attrNameLst>
                                          <p:attrName>style.rotation</p:attrName>
                                        </p:attrNameLst>
                                      </p:cBhvr>
                                      <p:tavLst>
                                        <p:tav tm="0">
                                          <p:val>
                                            <p:fltVal val="90"/>
                                          </p:val>
                                        </p:tav>
                                        <p:tav tm="100000">
                                          <p:val>
                                            <p:fltVal val="0"/>
                                          </p:val>
                                        </p:tav>
                                      </p:tavLst>
                                    </p:anim>
                                    <p:animEffect transition="in" filter="fade">
                                      <p:cBhvr>
                                        <p:cTn id="10" dur="1000"/>
                                        <p:tgtEl>
                                          <p:spTgt spid="2619"/>
                                        </p:tgtEl>
                                      </p:cBhvr>
                                    </p:animEffect>
                                  </p:childTnLst>
                                </p:cTn>
                              </p:par>
                            </p:childTnLst>
                          </p:cTn>
                        </p:par>
                      </p:childTnLst>
                    </p:cTn>
                  </p:par>
                  <p:par>
                    <p:cTn id="11" fill="hold">
                      <p:stCondLst>
                        <p:cond delay="indefinite"/>
                      </p:stCondLst>
                      <p:childTnLst>
                        <p:par>
                          <p:cTn id="12" fill="hold">
                            <p:stCondLst>
                              <p:cond delay="0"/>
                            </p:stCondLst>
                            <p:childTnLst>
                              <p:par>
                                <p:cTn id="13" presetID="12" presetClass="entr" presetSubtype="1"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p:tgtEl>
                                          <p:spTgt spid="7"/>
                                        </p:tgtEl>
                                        <p:attrNameLst>
                                          <p:attrName>ppt_y</p:attrName>
                                        </p:attrNameLst>
                                      </p:cBhvr>
                                      <p:tavLst>
                                        <p:tav tm="0">
                                          <p:val>
                                            <p:strVal val="#ppt_y-#ppt_h*1.125000"/>
                                          </p:val>
                                        </p:tav>
                                        <p:tav tm="100000">
                                          <p:val>
                                            <p:strVal val="#ppt_y"/>
                                          </p:val>
                                        </p:tav>
                                      </p:tavLst>
                                    </p:anim>
                                    <p:animEffect transition="in" filter="wipe(down)">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19" grpId="0" animBg="1"/>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8B1F366E-8E9B-409F-8C65-A8530EBB0F20}"/>
              </a:ext>
            </a:extLst>
          </p:cNvPr>
          <p:cNvSpPr/>
          <p:nvPr/>
        </p:nvSpPr>
        <p:spPr>
          <a:xfrm>
            <a:off x="1000818" y="1425289"/>
            <a:ext cx="10677346" cy="1998176"/>
          </a:xfrm>
          <a:prstGeom prst="rect">
            <a:avLst/>
          </a:prstGeom>
          <a:noFill/>
        </p:spPr>
        <p:txBody>
          <a:bodyPr wrap="none" lIns="91440" tIns="45720" rIns="91440" bIns="45720">
            <a:spAutoFit/>
          </a:bodyPr>
          <a:lstStyle/>
          <a:p>
            <a:pPr algn="ctr">
              <a:lnSpc>
                <a:spcPct val="150000"/>
              </a:lnSpc>
            </a:pPr>
            <a:r>
              <a:rPr lang="en-US" sz="4400" b="1" cap="none" spc="0" dirty="0">
                <a:ln w="12700" cmpd="sng">
                  <a:noFill/>
                  <a:prstDash val="solid"/>
                </a:ln>
                <a:solidFill>
                  <a:srgbClr val="FF0000"/>
                </a:solidFill>
                <a:effectLst/>
                <a:latin typeface="Arial "/>
              </a:rPr>
              <a:t> </a:t>
            </a:r>
            <a:r>
              <a:rPr lang="en-US" sz="4400" b="1" cap="none" spc="0" dirty="0" err="1">
                <a:ln w="12700" cmpd="sng">
                  <a:noFill/>
                  <a:prstDash val="solid"/>
                </a:ln>
                <a:solidFill>
                  <a:srgbClr val="FF0000"/>
                </a:solidFill>
                <a:effectLst/>
                <a:latin typeface="Arial "/>
              </a:rPr>
              <a:t>TẠM</a:t>
            </a:r>
            <a:r>
              <a:rPr lang="en-US" sz="4400" b="1" cap="none" spc="0" dirty="0">
                <a:ln w="12700" cmpd="sng">
                  <a:noFill/>
                  <a:prstDash val="solid"/>
                </a:ln>
                <a:solidFill>
                  <a:srgbClr val="FF0000"/>
                </a:solidFill>
                <a:effectLst/>
                <a:latin typeface="Arial "/>
              </a:rPr>
              <a:t> </a:t>
            </a:r>
            <a:r>
              <a:rPr lang="en-US" sz="4400" b="1" cap="none" spc="0" dirty="0" err="1">
                <a:ln w="12700" cmpd="sng">
                  <a:noFill/>
                  <a:prstDash val="solid"/>
                </a:ln>
                <a:solidFill>
                  <a:srgbClr val="FF0000"/>
                </a:solidFill>
                <a:effectLst/>
                <a:latin typeface="Arial "/>
              </a:rPr>
              <a:t>BIỆT</a:t>
            </a:r>
            <a:r>
              <a:rPr lang="en-US" sz="4400" b="1" cap="none" spc="0" dirty="0">
                <a:ln w="12700" cmpd="sng">
                  <a:noFill/>
                  <a:prstDash val="solid"/>
                </a:ln>
                <a:solidFill>
                  <a:srgbClr val="FF0000"/>
                </a:solidFill>
                <a:effectLst/>
                <a:latin typeface="Arial "/>
              </a:rPr>
              <a:t> </a:t>
            </a:r>
            <a:r>
              <a:rPr lang="en-US" sz="4400" b="1" cap="none" spc="0" dirty="0" err="1">
                <a:ln w="12700" cmpd="sng">
                  <a:noFill/>
                  <a:prstDash val="solid"/>
                </a:ln>
                <a:solidFill>
                  <a:srgbClr val="FF0000"/>
                </a:solidFill>
                <a:effectLst/>
                <a:latin typeface="Arial "/>
              </a:rPr>
              <a:t>VÀ</a:t>
            </a:r>
            <a:r>
              <a:rPr lang="en-US" sz="4400" b="1" cap="none" spc="0" dirty="0">
                <a:ln w="12700" cmpd="sng">
                  <a:noFill/>
                  <a:prstDash val="solid"/>
                </a:ln>
                <a:solidFill>
                  <a:srgbClr val="FF0000"/>
                </a:solidFill>
                <a:effectLst/>
                <a:latin typeface="Arial "/>
              </a:rPr>
              <a:t> </a:t>
            </a:r>
            <a:r>
              <a:rPr lang="en-US" sz="4400" b="1" cap="none" spc="0" dirty="0" err="1">
                <a:ln w="12700" cmpd="sng">
                  <a:noFill/>
                  <a:prstDash val="solid"/>
                </a:ln>
                <a:solidFill>
                  <a:srgbClr val="FF0000"/>
                </a:solidFill>
                <a:effectLst/>
                <a:latin typeface="Arial "/>
              </a:rPr>
              <a:t>HẸN</a:t>
            </a:r>
            <a:r>
              <a:rPr lang="en-US" sz="4400" b="1" cap="none" spc="0" dirty="0">
                <a:ln w="12700" cmpd="sng">
                  <a:noFill/>
                  <a:prstDash val="solid"/>
                </a:ln>
                <a:solidFill>
                  <a:srgbClr val="FF0000"/>
                </a:solidFill>
                <a:effectLst/>
                <a:latin typeface="Arial "/>
              </a:rPr>
              <a:t> </a:t>
            </a:r>
            <a:r>
              <a:rPr lang="en-US" sz="4400" b="1" cap="none" spc="0" dirty="0" err="1">
                <a:ln w="12700" cmpd="sng">
                  <a:noFill/>
                  <a:prstDash val="solid"/>
                </a:ln>
                <a:solidFill>
                  <a:srgbClr val="FF0000"/>
                </a:solidFill>
                <a:effectLst/>
                <a:latin typeface="Arial "/>
              </a:rPr>
              <a:t>GẶP</a:t>
            </a:r>
            <a:r>
              <a:rPr lang="en-US" sz="4400" b="1" cap="none" spc="0" dirty="0">
                <a:ln w="12700" cmpd="sng">
                  <a:noFill/>
                  <a:prstDash val="solid"/>
                </a:ln>
                <a:solidFill>
                  <a:srgbClr val="FF0000"/>
                </a:solidFill>
                <a:effectLst/>
                <a:latin typeface="Arial "/>
              </a:rPr>
              <a:t> </a:t>
            </a:r>
            <a:r>
              <a:rPr lang="en-US" sz="4400" b="1" cap="none" spc="0" dirty="0" err="1">
                <a:ln w="12700" cmpd="sng">
                  <a:noFill/>
                  <a:prstDash val="solid"/>
                </a:ln>
                <a:solidFill>
                  <a:srgbClr val="FF0000"/>
                </a:solidFill>
                <a:effectLst/>
                <a:latin typeface="Arial "/>
              </a:rPr>
              <a:t>LẠI</a:t>
            </a:r>
            <a:r>
              <a:rPr lang="en-US" sz="4400" b="1" cap="none" spc="0" dirty="0">
                <a:ln w="12700" cmpd="sng">
                  <a:noFill/>
                  <a:prstDash val="solid"/>
                </a:ln>
                <a:solidFill>
                  <a:srgbClr val="FF0000"/>
                </a:solidFill>
                <a:effectLst/>
                <a:latin typeface="Arial "/>
              </a:rPr>
              <a:t> </a:t>
            </a:r>
            <a:r>
              <a:rPr lang="en-US" sz="4400" b="1" cap="none" spc="0" dirty="0" err="1">
                <a:ln w="12700" cmpd="sng">
                  <a:noFill/>
                  <a:prstDash val="solid"/>
                </a:ln>
                <a:solidFill>
                  <a:srgbClr val="FF0000"/>
                </a:solidFill>
                <a:effectLst/>
                <a:latin typeface="Arial "/>
              </a:rPr>
              <a:t>CÁC</a:t>
            </a:r>
            <a:r>
              <a:rPr lang="en-US" sz="4400" b="1" cap="none" spc="0" dirty="0">
                <a:ln w="12700" cmpd="sng">
                  <a:noFill/>
                  <a:prstDash val="solid"/>
                </a:ln>
                <a:solidFill>
                  <a:srgbClr val="FF0000"/>
                </a:solidFill>
                <a:effectLst/>
                <a:latin typeface="Arial "/>
              </a:rPr>
              <a:t> CON </a:t>
            </a:r>
          </a:p>
          <a:p>
            <a:pPr algn="ctr">
              <a:lnSpc>
                <a:spcPct val="150000"/>
              </a:lnSpc>
            </a:pPr>
            <a:r>
              <a:rPr lang="en-US" sz="4400" b="1" cap="none" spc="0" dirty="0" err="1">
                <a:ln w="12700" cmpd="sng">
                  <a:noFill/>
                  <a:prstDash val="solid"/>
                </a:ln>
                <a:solidFill>
                  <a:srgbClr val="FF0000"/>
                </a:solidFill>
                <a:effectLst/>
                <a:latin typeface="Arial "/>
              </a:rPr>
              <a:t>VÀO</a:t>
            </a:r>
            <a:r>
              <a:rPr lang="en-US" sz="4400" b="1" cap="none" spc="0" dirty="0">
                <a:ln w="12700" cmpd="sng">
                  <a:noFill/>
                  <a:prstDash val="solid"/>
                </a:ln>
                <a:solidFill>
                  <a:srgbClr val="FF0000"/>
                </a:solidFill>
                <a:effectLst/>
                <a:latin typeface="Arial "/>
              </a:rPr>
              <a:t> </a:t>
            </a:r>
            <a:r>
              <a:rPr lang="en-US" sz="4400" b="1" cap="none" spc="0" dirty="0" err="1">
                <a:ln w="12700" cmpd="sng">
                  <a:noFill/>
                  <a:prstDash val="solid"/>
                </a:ln>
                <a:solidFill>
                  <a:srgbClr val="FF0000"/>
                </a:solidFill>
                <a:effectLst/>
                <a:latin typeface="Arial "/>
              </a:rPr>
              <a:t>NHỮNG</a:t>
            </a:r>
            <a:r>
              <a:rPr lang="en-US" sz="4400" b="1" cap="none" spc="0" dirty="0">
                <a:ln w="12700" cmpd="sng">
                  <a:noFill/>
                  <a:prstDash val="solid"/>
                </a:ln>
                <a:solidFill>
                  <a:srgbClr val="FF0000"/>
                </a:solidFill>
                <a:effectLst/>
                <a:latin typeface="Arial "/>
              </a:rPr>
              <a:t> </a:t>
            </a:r>
            <a:r>
              <a:rPr lang="en-US" sz="4400" b="1" cap="none" spc="0" dirty="0" err="1">
                <a:ln w="12700" cmpd="sng">
                  <a:noFill/>
                  <a:prstDash val="solid"/>
                </a:ln>
                <a:solidFill>
                  <a:srgbClr val="FF0000"/>
                </a:solidFill>
                <a:effectLst/>
                <a:latin typeface="Arial "/>
              </a:rPr>
              <a:t>TIẾT</a:t>
            </a:r>
            <a:r>
              <a:rPr lang="en-US" sz="4400" b="1" cap="none" spc="0" dirty="0">
                <a:ln w="12700" cmpd="sng">
                  <a:noFill/>
                  <a:prstDash val="solid"/>
                </a:ln>
                <a:solidFill>
                  <a:srgbClr val="FF0000"/>
                </a:solidFill>
                <a:effectLst/>
                <a:latin typeface="Arial "/>
              </a:rPr>
              <a:t> </a:t>
            </a:r>
            <a:r>
              <a:rPr lang="en-US" sz="4400" b="1" cap="none" spc="0" dirty="0" err="1">
                <a:ln w="12700" cmpd="sng">
                  <a:noFill/>
                  <a:prstDash val="solid"/>
                </a:ln>
                <a:solidFill>
                  <a:srgbClr val="FF0000"/>
                </a:solidFill>
                <a:effectLst/>
                <a:latin typeface="Arial "/>
              </a:rPr>
              <a:t>HỌC</a:t>
            </a:r>
            <a:r>
              <a:rPr lang="en-US" sz="4400" b="1" cap="none" spc="0" dirty="0">
                <a:ln w="12700" cmpd="sng">
                  <a:noFill/>
                  <a:prstDash val="solid"/>
                </a:ln>
                <a:solidFill>
                  <a:srgbClr val="FF0000"/>
                </a:solidFill>
                <a:effectLst/>
                <a:latin typeface="Arial "/>
              </a:rPr>
              <a:t> SAU!</a:t>
            </a:r>
          </a:p>
        </p:txBody>
      </p:sp>
      <p:pic>
        <p:nvPicPr>
          <p:cNvPr id="5" name="Picture 4">
            <a:extLst>
              <a:ext uri="{FF2B5EF4-FFF2-40B4-BE49-F238E27FC236}">
                <a16:creationId xmlns:a16="http://schemas.microsoft.com/office/drawing/2014/main" xmlns="" id="{B32AAC5D-A2E5-417C-A83D-F37A929CB01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41149" y="-246066"/>
            <a:ext cx="2618614" cy="21377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图片 30">
            <a:extLst>
              <a:ext uri="{FF2B5EF4-FFF2-40B4-BE49-F238E27FC236}">
                <a16:creationId xmlns:a16="http://schemas.microsoft.com/office/drawing/2014/main" xmlns="" id="{DD165341-FD65-4F36-8A5A-9EF6E831079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9321079">
            <a:off x="-269927" y="906728"/>
            <a:ext cx="3125257" cy="792984"/>
          </a:xfrm>
          <a:prstGeom prst="rect">
            <a:avLst/>
          </a:prstGeom>
        </p:spPr>
      </p:pic>
      <p:pic>
        <p:nvPicPr>
          <p:cNvPr id="7" name="Picture 6">
            <a:extLst>
              <a:ext uri="{FF2B5EF4-FFF2-40B4-BE49-F238E27FC236}">
                <a16:creationId xmlns:a16="http://schemas.microsoft.com/office/drawing/2014/main" xmlns="" id="{E0609652-D17A-4CEA-B695-C144151F56A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20606" y="29040"/>
            <a:ext cx="1925637" cy="157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图片 33">
            <a:extLst>
              <a:ext uri="{FF2B5EF4-FFF2-40B4-BE49-F238E27FC236}">
                <a16:creationId xmlns:a16="http://schemas.microsoft.com/office/drawing/2014/main" xmlns="" id="{FD8D28EB-4645-492E-8FC9-D656C5D367F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90868" y="3773275"/>
            <a:ext cx="4501132" cy="3055685"/>
          </a:xfrm>
          <a:prstGeom prst="rect">
            <a:avLst/>
          </a:prstGeom>
        </p:spPr>
      </p:pic>
      <p:pic>
        <p:nvPicPr>
          <p:cNvPr id="11" name="图片 10">
            <a:extLst>
              <a:ext uri="{FF2B5EF4-FFF2-40B4-BE49-F238E27FC236}">
                <a16:creationId xmlns:a16="http://schemas.microsoft.com/office/drawing/2014/main" xmlns="" id="{21B08D37-F5B9-44E8-9261-F0914233F79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853951" y="335898"/>
            <a:ext cx="1326165" cy="1326165"/>
          </a:xfrm>
          <a:prstGeom prst="rect">
            <a:avLst/>
          </a:prstGeom>
        </p:spPr>
      </p:pic>
    </p:spTree>
    <p:extLst>
      <p:ext uri="{BB962C8B-B14F-4D97-AF65-F5344CB8AC3E}">
        <p14:creationId xmlns:p14="http://schemas.microsoft.com/office/powerpoint/2010/main" val="1275375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pic>
        <p:nvPicPr>
          <p:cNvPr id="4" name="Picture 3">
            <a:extLst>
              <a:ext uri="{FF2B5EF4-FFF2-40B4-BE49-F238E27FC236}">
                <a16:creationId xmlns:a16="http://schemas.microsoft.com/office/drawing/2014/main" xmlns="" id="{98B5B3B2-061E-497A-80C3-288E452DA3DB}"/>
              </a:ext>
            </a:extLst>
          </p:cNvPr>
          <p:cNvPicPr>
            <a:picLocks noChangeAspect="1"/>
          </p:cNvPicPr>
          <p:nvPr/>
        </p:nvPicPr>
        <p:blipFill>
          <a:blip r:embed="rId3"/>
          <a:stretch>
            <a:fillRect/>
          </a:stretch>
        </p:blipFill>
        <p:spPr>
          <a:xfrm>
            <a:off x="-170764" y="-86920"/>
            <a:ext cx="12362764" cy="6627303"/>
          </a:xfrm>
          <a:prstGeom prst="rect">
            <a:avLst/>
          </a:prstGeom>
        </p:spPr>
      </p:pic>
      <p:sp>
        <p:nvSpPr>
          <p:cNvPr id="189" name="Google Shape;189;p2"/>
          <p:cNvSpPr txBox="1"/>
          <p:nvPr/>
        </p:nvSpPr>
        <p:spPr>
          <a:xfrm>
            <a:off x="3757042" y="3226731"/>
            <a:ext cx="5970797" cy="101562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6000" b="1" i="0" u="none" strike="noStrike" cap="none" dirty="0">
                <a:solidFill>
                  <a:schemeClr val="dk1"/>
                </a:solidFill>
                <a:latin typeface="UTM Avo" panose="02040603050506020204" pitchFamily="18" charset="0"/>
                <a:sym typeface="Arial"/>
              </a:rPr>
              <a:t>KHỞI ĐỘNG</a:t>
            </a:r>
            <a:endParaRPr sz="6000" b="1" i="0" u="none" strike="noStrike" cap="none" dirty="0">
              <a:solidFill>
                <a:schemeClr val="dk1"/>
              </a:solidFill>
              <a:latin typeface="UTM Avo" panose="02040603050506020204" pitchFamily="18" charset="0"/>
              <a:sym typeface="Arial"/>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89"/>
                                        </p:tgtEl>
                                        <p:attrNameLst>
                                          <p:attrName>style.visibility</p:attrName>
                                        </p:attrNameLst>
                                      </p:cBhvr>
                                      <p:to>
                                        <p:strVal val="visible"/>
                                      </p:to>
                                    </p:set>
                                    <p:animEffect transition="in" filter="wipe(down)">
                                      <p:cBhvr>
                                        <p:cTn id="7" dur="500"/>
                                        <p:tgtEl>
                                          <p:spTgt spid="1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ADMIN\Desktop\Bach tuyet\54774f4bc8287c7337fadd5fbb419da6.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
            <a:ext cx="12192000" cy="6857999"/>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C:\Users\ADMIN\Desktop\Bach tuyet\Snow_white_transparent.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978400" y="2722179"/>
            <a:ext cx="1243539" cy="2680235"/>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C:\Users\ADMIN\Desktop\Bach tuyet\43ebd44d263606f876d42fd2f199ea61 (4).jpg"/>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100000" l="0" r="98837">
                        <a14:foregroundMark x1="40116" y1="26626" x2="70349" y2="59553"/>
                        <a14:foregroundMark x1="64535" y1="35366" x2="77035" y2="44715"/>
                        <a14:foregroundMark x1="45640" y1="16463" x2="28198" y2="36585"/>
                        <a14:foregroundMark x1="44186" y1="40244" x2="60174" y2="57724"/>
                        <a14:foregroundMark x1="67151" y1="58943" x2="86628" y2="57317"/>
                      </a14:backgroundRemoval>
                    </a14:imgEffect>
                  </a14:imgLayer>
                </a14:imgProps>
              </a:ext>
              <a:ext uri="{28A0092B-C50C-407E-A947-70E740481C1C}">
                <a14:useLocalDpi xmlns:a14="http://schemas.microsoft.com/office/drawing/2010/main" val="0"/>
              </a:ext>
            </a:extLst>
          </a:blip>
          <a:srcRect/>
          <a:stretch>
            <a:fillRect/>
          </a:stretch>
        </p:blipFill>
        <p:spPr bwMode="auto">
          <a:xfrm rot="338519">
            <a:off x="10592437" y="4662277"/>
            <a:ext cx="1880249" cy="2689195"/>
          </a:xfrm>
          <a:prstGeom prst="rect">
            <a:avLst/>
          </a:prstGeom>
          <a:noFill/>
          <a:extLst>
            <a:ext uri="{909E8E84-426E-40DD-AFC4-6F175D3DCCD1}">
              <a14:hiddenFill xmlns:a14="http://schemas.microsoft.com/office/drawing/2010/main">
                <a:solidFill>
                  <a:srgbClr val="FFFFFF"/>
                </a:solidFill>
              </a14:hiddenFill>
            </a:ext>
          </a:extLst>
        </p:spPr>
      </p:pic>
      <p:pic>
        <p:nvPicPr>
          <p:cNvPr id="3077" name="Picture 5" descr="C:\Users\ADMIN\Desktop\Bach tuyet\43ebd44d263606f876d42fd2f199ea61 (7).jpg"/>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100000" l="0" r="100000">
                        <a14:foregroundMark x1="36022" y1="32480" x2="72849" y2="4153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7148075" y="4667665"/>
            <a:ext cx="1913197" cy="2551999"/>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C:\Users\ADMIN\Desktop\Bach tuyet\RjAwOTQ4MTUyNEI3QjJCRTc2RjA6ZDA1ZjJmYTY2MjBkNDYzY2ZlZDNiOTA1Y2YxYTk1NzA6Ojo6OjA=.png"/>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0" b="100000" l="0" r="100000">
                        <a14:foregroundMark x1="50431" y1="17647" x2="56466" y2="31120"/>
                        <a14:foregroundMark x1="79526" y1="14611" x2="53879" y2="29412"/>
                        <a14:foregroundMark x1="77586" y1="15180" x2="59914" y2="22960"/>
                        <a14:foregroundMark x1="53017" y1="6641" x2="44397" y2="25427"/>
                        <a14:foregroundMark x1="57328" y1="8918" x2="88793" y2="17837"/>
                        <a14:foregroundMark x1="54526" y1="6072" x2="66810" y2="9488"/>
                        <a14:foregroundMark x1="76509" y1="31499" x2="69397" y2="43643"/>
                        <a14:foregroundMark x1="95690" y1="16698" x2="76940" y2="10247"/>
                        <a14:foregroundMark x1="77586" y1="33776" x2="74353" y2="40417"/>
                      </a14:backgroundRemoval>
                    </a14:imgEffect>
                  </a14:imgLayer>
                </a14:imgProps>
              </a:ext>
              <a:ext uri="{28A0092B-C50C-407E-A947-70E740481C1C}">
                <a14:useLocalDpi xmlns:a14="http://schemas.microsoft.com/office/drawing/2010/main" val="0"/>
              </a:ext>
            </a:extLst>
          </a:blip>
          <a:srcRect/>
          <a:stretch>
            <a:fillRect/>
          </a:stretch>
        </p:blipFill>
        <p:spPr bwMode="auto">
          <a:xfrm rot="20593735">
            <a:off x="9011" y="4789835"/>
            <a:ext cx="2123621" cy="2411959"/>
          </a:xfrm>
          <a:prstGeom prst="rect">
            <a:avLst/>
          </a:prstGeom>
          <a:noFill/>
          <a:extLst>
            <a:ext uri="{909E8E84-426E-40DD-AFC4-6F175D3DCCD1}">
              <a14:hiddenFill xmlns:a14="http://schemas.microsoft.com/office/drawing/2010/main">
                <a:solidFill>
                  <a:srgbClr val="FFFFFF"/>
                </a:solidFill>
              </a14:hiddenFill>
            </a:ext>
          </a:extLst>
        </p:spPr>
      </p:pic>
      <p:pic>
        <p:nvPicPr>
          <p:cNvPr id="3081" name="Picture 9" descr="C:\Users\ADMIN\Desktop\Bach tuyet\43ebd44d263606f876d42fd2f199ea61 (2).jpg"/>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0" b="100000" l="0" r="100000">
                        <a14:foregroundMark x1="44267" y1="18935" x2="28800" y2="43984"/>
                        <a14:foregroundMark x1="27200" y1="21696" x2="14667" y2="33728"/>
                        <a14:foregroundMark x1="36533" y1="32150" x2="35467" y2="44576"/>
                        <a14:foregroundMark x1="32533" y1="42801" x2="63733" y2="38462"/>
                      </a14:backgroundRemoval>
                    </a14:imgEffect>
                  </a14:imgLayer>
                </a14:imgProps>
              </a:ext>
              <a:ext uri="{28A0092B-C50C-407E-A947-70E740481C1C}">
                <a14:useLocalDpi xmlns:a14="http://schemas.microsoft.com/office/drawing/2010/main" val="0"/>
              </a:ext>
            </a:extLst>
          </a:blip>
          <a:srcRect/>
          <a:stretch>
            <a:fillRect/>
          </a:stretch>
        </p:blipFill>
        <p:spPr bwMode="auto">
          <a:xfrm rot="20172978">
            <a:off x="7736843" y="4957294"/>
            <a:ext cx="1831975" cy="2476829"/>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C:\Users\ADMIN\Desktop\Bach tuyet\43ebd44d263606f876d42fd2f199ea61 (3).jpg"/>
          <p:cNvPicPr>
            <a:picLocks noChangeAspect="1" noChangeArrowheads="1"/>
          </p:cNvPicPr>
          <p:nvPr/>
        </p:nvPicPr>
        <p:blipFill>
          <a:blip r:embed="rId14" cstate="print">
            <a:extLst>
              <a:ext uri="{BEBA8EAE-BF5A-486C-A8C5-ECC9F3942E4B}">
                <a14:imgProps xmlns:a14="http://schemas.microsoft.com/office/drawing/2010/main">
                  <a14:imgLayer r:embed="rId15">
                    <a14:imgEffect>
                      <a14:backgroundRemoval t="0" b="100000" l="0" r="100000">
                        <a14:foregroundMark x1="47640" y1="33252" x2="54382" y2="60391"/>
                      </a14:backgroundRemoval>
                    </a14:imgEffect>
                  </a14:imgLayer>
                </a14:imgProps>
              </a:ext>
              <a:ext uri="{28A0092B-C50C-407E-A947-70E740481C1C}">
                <a14:useLocalDpi xmlns:a14="http://schemas.microsoft.com/office/drawing/2010/main" val="0"/>
              </a:ext>
            </a:extLst>
          </a:blip>
          <a:srcRect/>
          <a:stretch>
            <a:fillRect/>
          </a:stretch>
        </p:blipFill>
        <p:spPr bwMode="auto">
          <a:xfrm>
            <a:off x="2082524" y="5232399"/>
            <a:ext cx="2212453" cy="2033468"/>
          </a:xfrm>
          <a:prstGeom prst="rect">
            <a:avLst/>
          </a:prstGeom>
          <a:noFill/>
          <a:extLst>
            <a:ext uri="{909E8E84-426E-40DD-AFC4-6F175D3DCCD1}">
              <a14:hiddenFill xmlns:a14="http://schemas.microsoft.com/office/drawing/2010/main">
                <a:solidFill>
                  <a:srgbClr val="FFFFFF"/>
                </a:solidFill>
              </a14:hiddenFill>
            </a:ext>
          </a:extLst>
        </p:spPr>
      </p:pic>
      <p:pic>
        <p:nvPicPr>
          <p:cNvPr id="3085" name="Picture 13" descr="C:\Users\ADMIN\Desktop\Bach tuyet\43ebd44d263606f876d42fd2f199ea61 (5).jpg"/>
          <p:cNvPicPr>
            <a:picLocks noChangeAspect="1" noChangeArrowheads="1"/>
          </p:cNvPicPr>
          <p:nvPr/>
        </p:nvPicPr>
        <p:blipFill>
          <a:blip r:embed="rId16" cstate="print">
            <a:extLst>
              <a:ext uri="{BEBA8EAE-BF5A-486C-A8C5-ECC9F3942E4B}">
                <a14:imgProps xmlns:a14="http://schemas.microsoft.com/office/drawing/2010/main">
                  <a14:imgLayer r:embed="rId17">
                    <a14:imgEffect>
                      <a14:backgroundRemoval t="0" b="100000" l="0" r="100000">
                        <a14:foregroundMark x1="50482" y1="26157" x2="67203" y2="63581"/>
                        <a14:foregroundMark x1="38907" y1="22133" x2="24116" y2="46680"/>
                      </a14:backgroundRemoval>
                    </a14:imgEffect>
                  </a14:imgLayer>
                </a14:imgProps>
              </a:ext>
              <a:ext uri="{28A0092B-C50C-407E-A947-70E740481C1C}">
                <a14:useLocalDpi xmlns:a14="http://schemas.microsoft.com/office/drawing/2010/main" val="0"/>
              </a:ext>
            </a:extLst>
          </a:blip>
          <a:srcRect/>
          <a:stretch>
            <a:fillRect/>
          </a:stretch>
        </p:blipFill>
        <p:spPr bwMode="auto">
          <a:xfrm rot="1608799">
            <a:off x="1408602" y="4577567"/>
            <a:ext cx="1656967" cy="2647951"/>
          </a:xfrm>
          <a:prstGeom prst="rect">
            <a:avLst/>
          </a:prstGeom>
          <a:noFill/>
          <a:extLst>
            <a:ext uri="{909E8E84-426E-40DD-AFC4-6F175D3DCCD1}">
              <a14:hiddenFill xmlns:a14="http://schemas.microsoft.com/office/drawing/2010/main">
                <a:solidFill>
                  <a:srgbClr val="FFFFFF"/>
                </a:solidFill>
              </a14:hiddenFill>
            </a:ext>
          </a:extLst>
        </p:spPr>
      </p:pic>
      <p:pic>
        <p:nvPicPr>
          <p:cNvPr id="3086" name="Picture 14" descr="C:\Users\ADMIN\Desktop\Bach tuyet\43ebd44d263606f876d42fd2f199ea61 (8).jpg"/>
          <p:cNvPicPr>
            <a:picLocks noChangeAspect="1" noChangeArrowheads="1"/>
          </p:cNvPicPr>
          <p:nvPr/>
        </p:nvPicPr>
        <p:blipFill>
          <a:blip r:embed="rId18" cstate="print">
            <a:extLst>
              <a:ext uri="{BEBA8EAE-BF5A-486C-A8C5-ECC9F3942E4B}">
                <a14:imgProps xmlns:a14="http://schemas.microsoft.com/office/drawing/2010/main">
                  <a14:imgLayer r:embed="rId19">
                    <a14:imgEffect>
                      <a14:backgroundRemoval t="0" b="100000" l="0" r="100000">
                        <a14:foregroundMark x1="53350" y1="9206" x2="64268" y2="52888"/>
                        <a14:foregroundMark x1="50372" y1="21841" x2="42432" y2="44585"/>
                        <a14:foregroundMark x1="38462" y1="36643" x2="57320" y2="45668"/>
                        <a14:foregroundMark x1="75682" y1="36282" x2="60298" y2="47834"/>
                        <a14:foregroundMark x1="71712" y1="29422" x2="76179" y2="37365"/>
                        <a14:foregroundMark x1="44417" y1="31949" x2="32506" y2="47112"/>
                        <a14:foregroundMark x1="35484" y1="33755" x2="44417" y2="42780"/>
                        <a14:foregroundMark x1="48387" y1="85740" x2="36476" y2="93321"/>
                        <a14:foregroundMark x1="46402" y1="14982" x2="37965" y2="30505"/>
                        <a14:foregroundMark x1="61787" y1="20397" x2="71216" y2="32310"/>
                        <a14:foregroundMark x1="50656" y1="20076" x2="55381" y2="26769"/>
                        <a14:foregroundMark x1="57743" y1="14532" x2="70341" y2="25048"/>
                      </a14:backgroundRemoval>
                    </a14:imgEffect>
                  </a14:imgLayer>
                </a14:imgProps>
              </a:ext>
              <a:ext uri="{28A0092B-C50C-407E-A947-70E740481C1C}">
                <a14:useLocalDpi xmlns:a14="http://schemas.microsoft.com/office/drawing/2010/main" val="0"/>
              </a:ext>
            </a:extLst>
          </a:blip>
          <a:srcRect/>
          <a:stretch>
            <a:fillRect/>
          </a:stretch>
        </p:blipFill>
        <p:spPr bwMode="auto">
          <a:xfrm>
            <a:off x="9448800" y="4363395"/>
            <a:ext cx="2111365" cy="2902472"/>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2" descr="C:\Users\ADMIN\Desktop\Bach tuyet\511929473-photo-clip-tree.png"/>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4775200" y="-2947963"/>
            <a:ext cx="9770739" cy="10307443"/>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2" descr="C:\Users\ADMIN\Desktop\Bach tuyet\511929473-photo-clip-tree.png"/>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219199" y="-2825162"/>
            <a:ext cx="6078553" cy="10307443"/>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0" descr="C:\Users\ADMIN\Desktop\Tai nguyen thiet ke tro choi\Bảng gỗ\wooden-blank-sign-clipart-1.jpg"/>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1784883" y="-1955800"/>
            <a:ext cx="9187917" cy="4079875"/>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p:cNvSpPr txBox="1"/>
          <p:nvPr/>
        </p:nvSpPr>
        <p:spPr>
          <a:xfrm>
            <a:off x="2644461" y="584200"/>
            <a:ext cx="7515539" cy="1077218"/>
          </a:xfrm>
          <a:prstGeom prst="rect">
            <a:avLst/>
          </a:prstGeom>
          <a:noFill/>
        </p:spPr>
        <p:txBody>
          <a:bodyPr wrap="square" rtlCol="0">
            <a:spAutoFit/>
          </a:bodyPr>
          <a:lstStyle/>
          <a:p>
            <a:pPr algn="ctr" defTabSz="1219200">
              <a:buClrTx/>
              <a:buFontTx/>
              <a:buNone/>
            </a:pPr>
            <a:r>
              <a:rPr lang="en-US" sz="3200" b="1" kern="1200" dirty="0">
                <a:solidFill>
                  <a:prstClr val="white"/>
                </a:solidFill>
                <a:latin typeface="Arial" panose="020B0604020202020204" pitchFamily="34" charset="0"/>
                <a:ea typeface="+mn-ea"/>
                <a:cs typeface="Arial" panose="020B0604020202020204" pitchFamily="34" charset="0"/>
              </a:rPr>
              <a:t>CHƠI TRỐN TÌM </a:t>
            </a:r>
          </a:p>
          <a:p>
            <a:pPr algn="ctr" defTabSz="1219200">
              <a:buClrTx/>
              <a:buFontTx/>
              <a:buNone/>
            </a:pPr>
            <a:r>
              <a:rPr lang="en-US" sz="3200" b="1" kern="1200" dirty="0">
                <a:solidFill>
                  <a:prstClr val="white"/>
                </a:solidFill>
                <a:latin typeface="Arial" panose="020B0604020202020204" pitchFamily="34" charset="0"/>
                <a:ea typeface="+mn-ea"/>
                <a:cs typeface="Arial" panose="020B0604020202020204" pitchFamily="34" charset="0"/>
              </a:rPr>
              <a:t>CÙNG BẠCH TUYẾT VÀ 7 CHÚ LÙN</a:t>
            </a:r>
          </a:p>
        </p:txBody>
      </p:sp>
      <p:pic>
        <p:nvPicPr>
          <p:cNvPr id="15" name="Picture 11" descr="C:\Users\ADMIN\Desktop\Tai nguyen thiet ke tro choi\Angry birds epic birds\1505573783630 (2).png">
            <a:hlinkClick r:id="rId22" action="ppaction://hlinksldjump"/>
          </p:cNvPr>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5600170" y="5901542"/>
            <a:ext cx="1426197" cy="780844"/>
          </a:xfrm>
          <a:prstGeom prst="rect">
            <a:avLst/>
          </a:prstGeom>
          <a:noFill/>
          <a:extLst>
            <a:ext uri="{909E8E84-426E-40DD-AFC4-6F175D3DCCD1}">
              <a14:hiddenFill xmlns:a14="http://schemas.microsoft.com/office/drawing/2010/main">
                <a:solidFill>
                  <a:srgbClr val="FFFFFF"/>
                </a:solidFill>
              </a14:hiddenFill>
            </a:ext>
          </a:extLst>
        </p:spPr>
      </p:pic>
      <p:pic>
        <p:nvPicPr>
          <p:cNvPr id="2" name="bensound-budd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4"/>
          <a:stretch>
            <a:fillRect/>
          </a:stretch>
        </p:blipFill>
        <p:spPr>
          <a:xfrm>
            <a:off x="5751695" y="-857250"/>
            <a:ext cx="609600" cy="609600"/>
          </a:xfrm>
          <a:prstGeom prst="rect">
            <a:avLst/>
          </a:prstGeom>
        </p:spPr>
      </p:pic>
    </p:spTree>
    <p:extLst>
      <p:ext uri="{BB962C8B-B14F-4D97-AF65-F5344CB8AC3E}">
        <p14:creationId xmlns:p14="http://schemas.microsoft.com/office/powerpoint/2010/main" val="683053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500"/>
                                        <p:tgtEl>
                                          <p:spTgt spid="15"/>
                                        </p:tgtEl>
                                      </p:cBhvr>
                                    </p:animEffect>
                                  </p:childTnLst>
                                </p:cTn>
                              </p:par>
                              <p:par>
                                <p:cTn id="19" presetID="1" presetClass="mediacall" presetSubtype="0" fill="hold" nodeType="withEffect">
                                  <p:stCondLst>
                                    <p:cond delay="0"/>
                                  </p:stCondLst>
                                  <p:childTnLst>
                                    <p:cmd type="call" cmd="playFrom(0.0)">
                                      <p:cBhvr>
                                        <p:cTn id="20" dur="12214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1" fill="hold" display="0">
                  <p:stCondLst>
                    <p:cond delay="indefinite"/>
                  </p:stCondLst>
                  <p:endCondLst>
                    <p:cond evt="onStopAudio" delay="0">
                      <p:tgtEl>
                        <p:sldTgt/>
                      </p:tgtEl>
                    </p:cond>
                  </p:endCondLst>
                </p:cTn>
                <p:tgtEl>
                  <p:spTgt spid="2"/>
                </p:tgtEl>
              </p:cMediaNode>
            </p:audio>
          </p:childTnLst>
        </p:cTn>
      </p:par>
    </p:tnLst>
    <p:bldLst>
      <p:bldP spid="2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Bach tuyet\ a.jpg"/>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0" y="1"/>
            <a:ext cx="12192000" cy="686162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Users\ADMIN\Desktop\Bach tuyet\esquilo001.g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0471667" flipH="1">
            <a:off x="5085415" y="4860489"/>
            <a:ext cx="1320800" cy="1445840"/>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C:\Users\ADMIN\Desktop\Bach tuyet\767e08fbae2de8679fbba6d8cecba19e.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20352524" flipH="1">
            <a:off x="2470377" y="4994982"/>
            <a:ext cx="1092200" cy="1525441"/>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Users\ADMIN\Desktop\Bach tuyet\Doc23.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20695482">
            <a:off x="8295052" y="4082036"/>
            <a:ext cx="1543159" cy="2286767"/>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3" descr="C:\Users\ADMIN\Desktop\Bach tuyet\arbre-majestueux-42629281.jpg"/>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0" b="100000" l="0" r="100000">
                        <a14:backgroundMark x1="47875" y1="35969" x2="47875" y2="37305"/>
                      </a14:backgroundRemoval>
                    </a14:imgEffect>
                  </a14:imgLayer>
                </a14:imgProps>
              </a:ext>
              <a:ext uri="{28A0092B-C50C-407E-A947-70E740481C1C}">
                <a14:useLocalDpi xmlns:a14="http://schemas.microsoft.com/office/drawing/2010/main" val="0"/>
              </a:ext>
            </a:extLst>
          </a:blip>
          <a:srcRect/>
          <a:stretch>
            <a:fillRect/>
          </a:stretch>
        </p:blipFill>
        <p:spPr bwMode="auto">
          <a:xfrm>
            <a:off x="324077" y="-273843"/>
            <a:ext cx="7010400" cy="7868444"/>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3" descr="C:\Users\ADMIN\Desktop\Bach tuyet\arbre-majestueux-42629281.jpg"/>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0" b="100000" l="0" r="100000">
                        <a14:backgroundMark x1="47875" y1="35969" x2="47875" y2="37305"/>
                      </a14:backgroundRemoval>
                    </a14:imgEffect>
                  </a14:imgLayer>
                </a14:imgProps>
              </a:ext>
              <a:ext uri="{28A0092B-C50C-407E-A947-70E740481C1C}">
                <a14:useLocalDpi xmlns:a14="http://schemas.microsoft.com/office/drawing/2010/main" val="0"/>
              </a:ext>
            </a:extLst>
          </a:blip>
          <a:srcRect/>
          <a:stretch>
            <a:fillRect/>
          </a:stretch>
        </p:blipFill>
        <p:spPr bwMode="auto">
          <a:xfrm>
            <a:off x="2982098" y="-275361"/>
            <a:ext cx="7010400" cy="7868444"/>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 descr="C:\Users\ADMIN\Desktop\Bach tuyet\511929473-photo-clip-tree.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036744" y="-835105"/>
            <a:ext cx="7213600" cy="7609841"/>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descr="C:\Users\ADMIN\Desktop\Bach tuyet\Snow_white_transparent.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5359" y="3430814"/>
            <a:ext cx="1825347" cy="3934223"/>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C:\Users\ADMIN\Desktop\Tai nguyen thiet ke tro choi\Bảng gỗ\wooden-blank-sign-clipart-1.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48441" y="-929641"/>
            <a:ext cx="10482317" cy="2838788"/>
          </a:xfrm>
          <a:prstGeom prst="rect">
            <a:avLst/>
          </a:prstGeom>
          <a:noFill/>
          <a:extLst>
            <a:ext uri="{909E8E84-426E-40DD-AFC4-6F175D3DCCD1}">
              <a14:hiddenFill xmlns:a14="http://schemas.microsoft.com/office/drawing/2010/main">
                <a:solidFill>
                  <a:srgbClr val="FFFFFF"/>
                </a:solidFill>
              </a14:hiddenFill>
            </a:ext>
          </a:extLst>
        </p:spPr>
      </p:pic>
      <p:sp>
        <p:nvSpPr>
          <p:cNvPr id="4" name="Rounded Rectangle 3"/>
          <p:cNvSpPr/>
          <p:nvPr/>
        </p:nvSpPr>
        <p:spPr>
          <a:xfrm>
            <a:off x="822212" y="2335798"/>
            <a:ext cx="3077662" cy="1044177"/>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buClrTx/>
              <a:buFontTx/>
              <a:buNone/>
            </a:pPr>
            <a:r>
              <a:rPr lang="en-US" sz="4000" kern="1200" dirty="0">
                <a:solidFill>
                  <a:srgbClr val="0000FF"/>
                </a:solidFill>
              </a:rPr>
              <a:t>A</a:t>
            </a:r>
            <a:r>
              <a:rPr lang="en-US" sz="4000" kern="1200">
                <a:solidFill>
                  <a:srgbClr val="0000FF"/>
                </a:solidFill>
              </a:rPr>
              <a:t>. </a:t>
            </a:r>
            <a:r>
              <a:rPr lang="en-US" sz="4000" kern="1200" smtClean="0">
                <a:solidFill>
                  <a:srgbClr val="0000FF"/>
                </a:solidFill>
              </a:rPr>
              <a:t>thước kẻ </a:t>
            </a:r>
            <a:endParaRPr lang="en-US" sz="4000" kern="1200" dirty="0">
              <a:solidFill>
                <a:srgbClr val="0000FF"/>
              </a:solidFill>
            </a:endParaRPr>
          </a:p>
        </p:txBody>
      </p:sp>
      <p:sp>
        <p:nvSpPr>
          <p:cNvPr id="25" name="Rounded Rectangle 24"/>
          <p:cNvSpPr/>
          <p:nvPr/>
        </p:nvSpPr>
        <p:spPr>
          <a:xfrm>
            <a:off x="4488976" y="2341689"/>
            <a:ext cx="2930860" cy="1044177"/>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buClrTx/>
              <a:buFontTx/>
              <a:buNone/>
            </a:pPr>
            <a:r>
              <a:rPr lang="en-US" sz="4000" kern="1200" dirty="0">
                <a:solidFill>
                  <a:srgbClr val="0000FF"/>
                </a:solidFill>
              </a:rPr>
              <a:t>B</a:t>
            </a:r>
            <a:r>
              <a:rPr lang="en-US" sz="4000" kern="1200">
                <a:solidFill>
                  <a:srgbClr val="0000FF"/>
                </a:solidFill>
              </a:rPr>
              <a:t>. </a:t>
            </a:r>
            <a:r>
              <a:rPr lang="en-US" sz="4000" kern="1200" smtClean="0">
                <a:solidFill>
                  <a:srgbClr val="0000FF"/>
                </a:solidFill>
              </a:rPr>
              <a:t>Com - pa</a:t>
            </a:r>
            <a:endParaRPr lang="en-US" sz="4000" kern="1200" dirty="0">
              <a:solidFill>
                <a:srgbClr val="0000FF"/>
              </a:solidFill>
            </a:endParaRPr>
          </a:p>
        </p:txBody>
      </p:sp>
      <p:sp>
        <p:nvSpPr>
          <p:cNvPr id="27" name="Rounded Rectangle 26"/>
          <p:cNvSpPr/>
          <p:nvPr/>
        </p:nvSpPr>
        <p:spPr>
          <a:xfrm>
            <a:off x="8412228" y="2254801"/>
            <a:ext cx="2656424" cy="1044177"/>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buClrTx/>
              <a:buFontTx/>
              <a:buNone/>
            </a:pPr>
            <a:r>
              <a:rPr lang="en-US" sz="4000" kern="1200" dirty="0">
                <a:solidFill>
                  <a:srgbClr val="0000FF"/>
                </a:solidFill>
              </a:rPr>
              <a:t>C</a:t>
            </a:r>
            <a:r>
              <a:rPr lang="en-US" sz="4000" kern="1200">
                <a:solidFill>
                  <a:srgbClr val="0000FF"/>
                </a:solidFill>
              </a:rPr>
              <a:t>. </a:t>
            </a:r>
            <a:r>
              <a:rPr lang="en-US" sz="4000" kern="1200" smtClean="0">
                <a:solidFill>
                  <a:srgbClr val="0000FF"/>
                </a:solidFill>
              </a:rPr>
              <a:t>E - ke</a:t>
            </a:r>
            <a:endParaRPr lang="en-US" sz="4000" kern="1200" dirty="0">
              <a:solidFill>
                <a:srgbClr val="0000FF"/>
              </a:solidFill>
            </a:endParaRPr>
          </a:p>
        </p:txBody>
      </p:sp>
      <p:sp>
        <p:nvSpPr>
          <p:cNvPr id="5" name="TextBox 4"/>
          <p:cNvSpPr txBox="1"/>
          <p:nvPr/>
        </p:nvSpPr>
        <p:spPr>
          <a:xfrm>
            <a:off x="1386312" y="853066"/>
            <a:ext cx="8606576" cy="667106"/>
          </a:xfrm>
          <a:prstGeom prst="rect">
            <a:avLst/>
          </a:prstGeom>
          <a:noFill/>
        </p:spPr>
        <p:txBody>
          <a:bodyPr wrap="square" rtlCol="0">
            <a:spAutoFit/>
          </a:bodyPr>
          <a:lstStyle/>
          <a:p>
            <a:pPr algn="ctr" defTabSz="1219200">
              <a:buClrTx/>
              <a:buFontTx/>
              <a:buNone/>
            </a:pPr>
            <a:r>
              <a:rPr lang="en-US" sz="3735" smtClean="0">
                <a:solidFill>
                  <a:prstClr val="white"/>
                </a:solidFill>
                <a:latin typeface="Calibri" panose="020F0502020204030204"/>
              </a:rPr>
              <a:t>a) Dụng cụ nào dùng để đo góc vuông</a:t>
            </a:r>
            <a:r>
              <a:rPr lang="en-US" sz="3735" kern="1200" smtClean="0">
                <a:solidFill>
                  <a:prstClr val="white"/>
                </a:solidFill>
                <a:latin typeface="Calibri" panose="020F0502020204030204"/>
                <a:ea typeface="+mn-ea"/>
                <a:cs typeface="+mn-cs"/>
              </a:rPr>
              <a:t>:</a:t>
            </a:r>
            <a:endParaRPr lang="en-US" sz="3735" kern="1200" dirty="0">
              <a:solidFill>
                <a:prstClr val="white"/>
              </a:solidFill>
              <a:latin typeface="Calibri" panose="020F0502020204030204"/>
              <a:ea typeface="+mn-ea"/>
              <a:cs typeface="+mn-cs"/>
            </a:endParaRPr>
          </a:p>
        </p:txBody>
      </p:sp>
      <p:sp>
        <p:nvSpPr>
          <p:cNvPr id="6" name="Explosion 1 5"/>
          <p:cNvSpPr/>
          <p:nvPr/>
        </p:nvSpPr>
        <p:spPr>
          <a:xfrm>
            <a:off x="5080000" y="4356706"/>
            <a:ext cx="4017104" cy="2729895"/>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buClrTx/>
              <a:buFontTx/>
              <a:buNone/>
            </a:pPr>
            <a:r>
              <a:rPr lang="en-US" sz="3200" b="1" kern="1200" dirty="0">
                <a:solidFill>
                  <a:srgbClr val="0000FF"/>
                </a:solidFill>
                <a:latin typeface="Arial" panose="020B0604020202020204" pitchFamily="34" charset="0"/>
                <a:cs typeface="Arial" panose="020B0604020202020204" pitchFamily="34" charset="0"/>
              </a:rPr>
              <a:t>ĐÚNG RỒI</a:t>
            </a:r>
          </a:p>
        </p:txBody>
      </p:sp>
      <p:pic>
        <p:nvPicPr>
          <p:cNvPr id="1035" name="Picture 11" descr="C:\Users\ADMIN\Desktop\Tai nguyen thiet ke tro choi\Bảng gỗ\Picture1 (2).png">
            <a:hlinkClick r:id="" action="ppaction://hlinkshowjump?jump=nextslide"/>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0272119" y="76200"/>
            <a:ext cx="1617133" cy="6874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1280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034"/>
                                        </p:tgtEl>
                                        <p:attrNameLst>
                                          <p:attrName>style.visibility</p:attrName>
                                        </p:attrNameLst>
                                      </p:cBhvr>
                                      <p:to>
                                        <p:strVal val="visible"/>
                                      </p:to>
                                    </p:set>
                                    <p:animEffect transition="in" filter="fade">
                                      <p:cBhvr>
                                        <p:cTn id="7" dur="1000"/>
                                        <p:tgtEl>
                                          <p:spTgt spid="1034"/>
                                        </p:tgtEl>
                                      </p:cBhvr>
                                    </p:animEffect>
                                    <p:anim calcmode="lin" valueType="num">
                                      <p:cBhvr>
                                        <p:cTn id="8" dur="1000" fill="hold"/>
                                        <p:tgtEl>
                                          <p:spTgt spid="1034"/>
                                        </p:tgtEl>
                                        <p:attrNameLst>
                                          <p:attrName>ppt_x</p:attrName>
                                        </p:attrNameLst>
                                      </p:cBhvr>
                                      <p:tavLst>
                                        <p:tav tm="0">
                                          <p:val>
                                            <p:strVal val="#ppt_x"/>
                                          </p:val>
                                        </p:tav>
                                        <p:tav tm="100000">
                                          <p:val>
                                            <p:strVal val="#ppt_x"/>
                                          </p:val>
                                        </p:tav>
                                      </p:tavLst>
                                    </p:anim>
                                    <p:anim calcmode="lin" valueType="num">
                                      <p:cBhvr>
                                        <p:cTn id="9" dur="1000" fill="hold"/>
                                        <p:tgtEl>
                                          <p:spTgt spid="1034"/>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fade">
                                      <p:cBhvr>
                                        <p:cTn id="26" dur="1000"/>
                                        <p:tgtEl>
                                          <p:spTgt spid="25"/>
                                        </p:tgtEl>
                                      </p:cBhvr>
                                    </p:animEffect>
                                    <p:anim calcmode="lin" valueType="num">
                                      <p:cBhvr>
                                        <p:cTn id="27" dur="1000" fill="hold"/>
                                        <p:tgtEl>
                                          <p:spTgt spid="25"/>
                                        </p:tgtEl>
                                        <p:attrNameLst>
                                          <p:attrName>ppt_x</p:attrName>
                                        </p:attrNameLst>
                                      </p:cBhvr>
                                      <p:tavLst>
                                        <p:tav tm="0">
                                          <p:val>
                                            <p:strVal val="#ppt_x"/>
                                          </p:val>
                                        </p:tav>
                                        <p:tav tm="100000">
                                          <p:val>
                                            <p:strVal val="#ppt_x"/>
                                          </p:val>
                                        </p:tav>
                                      </p:tavLst>
                                    </p:anim>
                                    <p:anim calcmode="lin" valueType="num">
                                      <p:cBhvr>
                                        <p:cTn id="28"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27"/>
                                        </p:tgtEl>
                                        <p:attrNameLst>
                                          <p:attrName>style.visibility</p:attrName>
                                        </p:attrNameLst>
                                      </p:cBhvr>
                                      <p:to>
                                        <p:strVal val="visible"/>
                                      </p:to>
                                    </p:set>
                                    <p:animEffect transition="in" filter="fade">
                                      <p:cBhvr>
                                        <p:cTn id="33" dur="1000"/>
                                        <p:tgtEl>
                                          <p:spTgt spid="27"/>
                                        </p:tgtEl>
                                      </p:cBhvr>
                                    </p:animEffect>
                                    <p:anim calcmode="lin" valueType="num">
                                      <p:cBhvr>
                                        <p:cTn id="34" dur="1000" fill="hold"/>
                                        <p:tgtEl>
                                          <p:spTgt spid="27"/>
                                        </p:tgtEl>
                                        <p:attrNameLst>
                                          <p:attrName>ppt_x</p:attrName>
                                        </p:attrNameLst>
                                      </p:cBhvr>
                                      <p:tavLst>
                                        <p:tav tm="0">
                                          <p:val>
                                            <p:strVal val="#ppt_x"/>
                                          </p:val>
                                        </p:tav>
                                        <p:tav tm="100000">
                                          <p:val>
                                            <p:strVal val="#ppt_x"/>
                                          </p:val>
                                        </p:tav>
                                      </p:tavLst>
                                    </p:anim>
                                    <p:anim calcmode="lin" valueType="num">
                                      <p:cBhvr>
                                        <p:cTn id="35"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6" restart="whenNotActive" fill="hold" evtFilter="cancelBubble" nodeType="interactiveSeq">
                <p:stCondLst>
                  <p:cond evt="onClick" delay="0">
                    <p:tgtEl>
                      <p:spTgt spid="4"/>
                    </p:tgtEl>
                  </p:cond>
                </p:stCondLst>
                <p:endSync evt="end" delay="0">
                  <p:rtn val="all"/>
                </p:endSync>
                <p:childTnLst>
                  <p:par>
                    <p:cTn id="37" fill="hold">
                      <p:stCondLst>
                        <p:cond delay="0"/>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031"/>
                                        </p:tgtEl>
                                        <p:attrNameLst>
                                          <p:attrName>style.visibility</p:attrName>
                                        </p:attrNameLst>
                                      </p:cBhvr>
                                      <p:to>
                                        <p:strVal val="visible"/>
                                      </p:to>
                                    </p:set>
                                  </p:childTnLst>
                                </p:cTn>
                              </p:par>
                              <p:par>
                                <p:cTn id="41" presetID="32" presetClass="emph" presetSubtype="0" repeatCount="indefinite" fill="hold" nodeType="withEffect">
                                  <p:stCondLst>
                                    <p:cond delay="0"/>
                                  </p:stCondLst>
                                  <p:childTnLst>
                                    <p:animRot by="120000">
                                      <p:cBhvr>
                                        <p:cTn id="42" dur="300" fill="hold">
                                          <p:stCondLst>
                                            <p:cond delay="0"/>
                                          </p:stCondLst>
                                        </p:cTn>
                                        <p:tgtEl>
                                          <p:spTgt spid="1031"/>
                                        </p:tgtEl>
                                        <p:attrNameLst>
                                          <p:attrName>r</p:attrName>
                                        </p:attrNameLst>
                                      </p:cBhvr>
                                    </p:animRot>
                                    <p:animRot by="-240000">
                                      <p:cBhvr>
                                        <p:cTn id="43" dur="600" fill="hold">
                                          <p:stCondLst>
                                            <p:cond delay="600"/>
                                          </p:stCondLst>
                                        </p:cTn>
                                        <p:tgtEl>
                                          <p:spTgt spid="1031"/>
                                        </p:tgtEl>
                                        <p:attrNameLst>
                                          <p:attrName>r</p:attrName>
                                        </p:attrNameLst>
                                      </p:cBhvr>
                                    </p:animRot>
                                    <p:animRot by="240000">
                                      <p:cBhvr>
                                        <p:cTn id="44" dur="600" fill="hold">
                                          <p:stCondLst>
                                            <p:cond delay="1200"/>
                                          </p:stCondLst>
                                        </p:cTn>
                                        <p:tgtEl>
                                          <p:spTgt spid="1031"/>
                                        </p:tgtEl>
                                        <p:attrNameLst>
                                          <p:attrName>r</p:attrName>
                                        </p:attrNameLst>
                                      </p:cBhvr>
                                    </p:animRot>
                                    <p:animRot by="-240000">
                                      <p:cBhvr>
                                        <p:cTn id="45" dur="600" fill="hold">
                                          <p:stCondLst>
                                            <p:cond delay="1800"/>
                                          </p:stCondLst>
                                        </p:cTn>
                                        <p:tgtEl>
                                          <p:spTgt spid="1031"/>
                                        </p:tgtEl>
                                        <p:attrNameLst>
                                          <p:attrName>r</p:attrName>
                                        </p:attrNameLst>
                                      </p:cBhvr>
                                    </p:animRot>
                                    <p:animRot by="120000">
                                      <p:cBhvr>
                                        <p:cTn id="46" dur="600" fill="hold">
                                          <p:stCondLst>
                                            <p:cond delay="2400"/>
                                          </p:stCondLst>
                                        </p:cTn>
                                        <p:tgtEl>
                                          <p:spTgt spid="1031"/>
                                        </p:tgtEl>
                                        <p:attrNameLst>
                                          <p:attrName>r</p:attrName>
                                        </p:attrNameLst>
                                      </p:cBhvr>
                                    </p:animRot>
                                  </p:childTnLst>
                                </p:cTn>
                              </p:par>
                            </p:childTnLst>
                          </p:cTn>
                        </p:par>
                      </p:childTnLst>
                    </p:cTn>
                  </p:par>
                </p:childTnLst>
              </p:cTn>
              <p:nextCondLst>
                <p:cond evt="onClick" delay="0">
                  <p:tgtEl>
                    <p:spTgt spid="4"/>
                  </p:tgtEl>
                </p:cond>
              </p:nextCondLst>
            </p:seq>
            <p:seq concurrent="1" nextAc="seek">
              <p:cTn id="47" restart="whenNotActive" fill="hold" evtFilter="cancelBubble" nodeType="interactiveSeq">
                <p:stCondLst>
                  <p:cond evt="onClick" delay="0">
                    <p:tgtEl>
                      <p:spTgt spid="25"/>
                    </p:tgtEl>
                  </p:cond>
                </p:stCondLst>
                <p:endSync evt="end" delay="0">
                  <p:rtn val="all"/>
                </p:endSync>
                <p:childTnLst>
                  <p:par>
                    <p:cTn id="48" fill="hold">
                      <p:stCondLst>
                        <p:cond delay="0"/>
                      </p:stCondLst>
                      <p:childTnLst>
                        <p:par>
                          <p:cTn id="49" fill="hold">
                            <p:stCondLst>
                              <p:cond delay="0"/>
                            </p:stCondLst>
                            <p:childTnLst>
                              <p:par>
                                <p:cTn id="50" presetID="1" presetClass="entr" presetSubtype="0" fill="hold" nodeType="clickEffect">
                                  <p:stCondLst>
                                    <p:cond delay="0"/>
                                  </p:stCondLst>
                                  <p:childTnLst>
                                    <p:set>
                                      <p:cBhvr>
                                        <p:cTn id="51" dur="1" fill="hold">
                                          <p:stCondLst>
                                            <p:cond delay="0"/>
                                          </p:stCondLst>
                                        </p:cTn>
                                        <p:tgtEl>
                                          <p:spTgt spid="1030"/>
                                        </p:tgtEl>
                                        <p:attrNameLst>
                                          <p:attrName>style.visibility</p:attrName>
                                        </p:attrNameLst>
                                      </p:cBhvr>
                                      <p:to>
                                        <p:strVal val="visible"/>
                                      </p:to>
                                    </p:set>
                                  </p:childTnLst>
                                </p:cTn>
                              </p:par>
                              <p:par>
                                <p:cTn id="52" presetID="32" presetClass="emph" presetSubtype="0" repeatCount="indefinite" fill="hold" nodeType="withEffect">
                                  <p:stCondLst>
                                    <p:cond delay="0"/>
                                  </p:stCondLst>
                                  <p:childTnLst>
                                    <p:animRot by="120000">
                                      <p:cBhvr>
                                        <p:cTn id="53" dur="300" fill="hold">
                                          <p:stCondLst>
                                            <p:cond delay="0"/>
                                          </p:stCondLst>
                                        </p:cTn>
                                        <p:tgtEl>
                                          <p:spTgt spid="1030"/>
                                        </p:tgtEl>
                                        <p:attrNameLst>
                                          <p:attrName>r</p:attrName>
                                        </p:attrNameLst>
                                      </p:cBhvr>
                                    </p:animRot>
                                    <p:animRot by="-240000">
                                      <p:cBhvr>
                                        <p:cTn id="54" dur="600" fill="hold">
                                          <p:stCondLst>
                                            <p:cond delay="600"/>
                                          </p:stCondLst>
                                        </p:cTn>
                                        <p:tgtEl>
                                          <p:spTgt spid="1030"/>
                                        </p:tgtEl>
                                        <p:attrNameLst>
                                          <p:attrName>r</p:attrName>
                                        </p:attrNameLst>
                                      </p:cBhvr>
                                    </p:animRot>
                                    <p:animRot by="240000">
                                      <p:cBhvr>
                                        <p:cTn id="55" dur="600" fill="hold">
                                          <p:stCondLst>
                                            <p:cond delay="1200"/>
                                          </p:stCondLst>
                                        </p:cTn>
                                        <p:tgtEl>
                                          <p:spTgt spid="1030"/>
                                        </p:tgtEl>
                                        <p:attrNameLst>
                                          <p:attrName>r</p:attrName>
                                        </p:attrNameLst>
                                      </p:cBhvr>
                                    </p:animRot>
                                    <p:animRot by="-240000">
                                      <p:cBhvr>
                                        <p:cTn id="56" dur="600" fill="hold">
                                          <p:stCondLst>
                                            <p:cond delay="1800"/>
                                          </p:stCondLst>
                                        </p:cTn>
                                        <p:tgtEl>
                                          <p:spTgt spid="1030"/>
                                        </p:tgtEl>
                                        <p:attrNameLst>
                                          <p:attrName>r</p:attrName>
                                        </p:attrNameLst>
                                      </p:cBhvr>
                                    </p:animRot>
                                    <p:animRot by="120000">
                                      <p:cBhvr>
                                        <p:cTn id="57" dur="600" fill="hold">
                                          <p:stCondLst>
                                            <p:cond delay="2400"/>
                                          </p:stCondLst>
                                        </p:cTn>
                                        <p:tgtEl>
                                          <p:spTgt spid="1030"/>
                                        </p:tgtEl>
                                        <p:attrNameLst>
                                          <p:attrName>r</p:attrName>
                                        </p:attrNameLst>
                                      </p:cBhvr>
                                    </p:animRot>
                                  </p:childTnLst>
                                </p:cTn>
                              </p:par>
                            </p:childTnLst>
                          </p:cTn>
                        </p:par>
                      </p:childTnLst>
                    </p:cTn>
                  </p:par>
                </p:childTnLst>
              </p:cTn>
              <p:nextCondLst>
                <p:cond evt="onClick" delay="0">
                  <p:tgtEl>
                    <p:spTgt spid="25"/>
                  </p:tgtEl>
                </p:cond>
              </p:nextCondLst>
            </p:seq>
            <p:seq concurrent="1" nextAc="seek">
              <p:cTn id="58" restart="whenNotActive" fill="hold" evtFilter="cancelBubble" nodeType="interactiveSeq">
                <p:stCondLst>
                  <p:cond evt="onClick" delay="0">
                    <p:tgtEl>
                      <p:spTgt spid="27"/>
                    </p:tgtEl>
                  </p:cond>
                </p:stCondLst>
                <p:endSync evt="end" delay="0">
                  <p:rtn val="all"/>
                </p:endSync>
                <p:childTnLst>
                  <p:par>
                    <p:cTn id="59" fill="hold">
                      <p:stCondLst>
                        <p:cond delay="0"/>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1032"/>
                                        </p:tgtEl>
                                        <p:attrNameLst>
                                          <p:attrName>style.visibility</p:attrName>
                                        </p:attrNameLst>
                                      </p:cBhvr>
                                      <p:to>
                                        <p:strVal val="visible"/>
                                      </p:to>
                                    </p:set>
                                  </p:childTnLst>
                                </p:cTn>
                              </p:par>
                              <p:par>
                                <p:cTn id="63" presetID="21" presetClass="emph" presetSubtype="0" repeatCount="indefinite" fill="hold" grpId="1" nodeType="withEffect">
                                  <p:stCondLst>
                                    <p:cond delay="0"/>
                                  </p:stCondLst>
                                  <p:childTnLst>
                                    <p:animClr clrSpc="hsl" dir="cw">
                                      <p:cBhvr override="childStyle">
                                        <p:cTn id="64" dur="500" fill="hold"/>
                                        <p:tgtEl>
                                          <p:spTgt spid="27"/>
                                        </p:tgtEl>
                                        <p:attrNameLst>
                                          <p:attrName>style.color</p:attrName>
                                        </p:attrNameLst>
                                      </p:cBhvr>
                                      <p:by>
                                        <p:hsl h="7200000" s="0" l="0"/>
                                      </p:by>
                                    </p:animClr>
                                    <p:animClr clrSpc="hsl" dir="cw">
                                      <p:cBhvr>
                                        <p:cTn id="65" dur="500" fill="hold"/>
                                        <p:tgtEl>
                                          <p:spTgt spid="27"/>
                                        </p:tgtEl>
                                        <p:attrNameLst>
                                          <p:attrName>fillcolor</p:attrName>
                                        </p:attrNameLst>
                                      </p:cBhvr>
                                      <p:by>
                                        <p:hsl h="7200000" s="0" l="0"/>
                                      </p:by>
                                    </p:animClr>
                                    <p:animClr clrSpc="hsl" dir="cw">
                                      <p:cBhvr>
                                        <p:cTn id="66" dur="500" fill="hold"/>
                                        <p:tgtEl>
                                          <p:spTgt spid="27"/>
                                        </p:tgtEl>
                                        <p:attrNameLst>
                                          <p:attrName>stroke.color</p:attrName>
                                        </p:attrNameLst>
                                      </p:cBhvr>
                                      <p:by>
                                        <p:hsl h="7200000" s="0" l="0"/>
                                      </p:by>
                                    </p:animClr>
                                    <p:set>
                                      <p:cBhvr>
                                        <p:cTn id="67" dur="500" fill="hold"/>
                                        <p:tgtEl>
                                          <p:spTgt spid="27"/>
                                        </p:tgtEl>
                                        <p:attrNameLst>
                                          <p:attrName>fill.type</p:attrName>
                                        </p:attrNameLst>
                                      </p:cBhvr>
                                      <p:to>
                                        <p:strVal val="solid"/>
                                      </p:to>
                                    </p:set>
                                  </p:childTnLst>
                                </p:cTn>
                              </p:par>
                              <p:par>
                                <p:cTn id="68" presetID="32" presetClass="emph" presetSubtype="0" repeatCount="indefinite" fill="hold" nodeType="withEffect">
                                  <p:stCondLst>
                                    <p:cond delay="0"/>
                                  </p:stCondLst>
                                  <p:childTnLst>
                                    <p:animRot by="120000">
                                      <p:cBhvr>
                                        <p:cTn id="69" dur="300" fill="hold">
                                          <p:stCondLst>
                                            <p:cond delay="0"/>
                                          </p:stCondLst>
                                        </p:cTn>
                                        <p:tgtEl>
                                          <p:spTgt spid="1032"/>
                                        </p:tgtEl>
                                        <p:attrNameLst>
                                          <p:attrName>r</p:attrName>
                                        </p:attrNameLst>
                                      </p:cBhvr>
                                    </p:animRot>
                                    <p:animRot by="-240000">
                                      <p:cBhvr>
                                        <p:cTn id="70" dur="600" fill="hold">
                                          <p:stCondLst>
                                            <p:cond delay="600"/>
                                          </p:stCondLst>
                                        </p:cTn>
                                        <p:tgtEl>
                                          <p:spTgt spid="1032"/>
                                        </p:tgtEl>
                                        <p:attrNameLst>
                                          <p:attrName>r</p:attrName>
                                        </p:attrNameLst>
                                      </p:cBhvr>
                                    </p:animRot>
                                    <p:animRot by="240000">
                                      <p:cBhvr>
                                        <p:cTn id="71" dur="600" fill="hold">
                                          <p:stCondLst>
                                            <p:cond delay="1200"/>
                                          </p:stCondLst>
                                        </p:cTn>
                                        <p:tgtEl>
                                          <p:spTgt spid="1032"/>
                                        </p:tgtEl>
                                        <p:attrNameLst>
                                          <p:attrName>r</p:attrName>
                                        </p:attrNameLst>
                                      </p:cBhvr>
                                    </p:animRot>
                                    <p:animRot by="-240000">
                                      <p:cBhvr>
                                        <p:cTn id="72" dur="600" fill="hold">
                                          <p:stCondLst>
                                            <p:cond delay="1800"/>
                                          </p:stCondLst>
                                        </p:cTn>
                                        <p:tgtEl>
                                          <p:spTgt spid="1032"/>
                                        </p:tgtEl>
                                        <p:attrNameLst>
                                          <p:attrName>r</p:attrName>
                                        </p:attrNameLst>
                                      </p:cBhvr>
                                    </p:animRot>
                                    <p:animRot by="120000">
                                      <p:cBhvr>
                                        <p:cTn id="73" dur="600" fill="hold">
                                          <p:stCondLst>
                                            <p:cond delay="2400"/>
                                          </p:stCondLst>
                                        </p:cTn>
                                        <p:tgtEl>
                                          <p:spTgt spid="1032"/>
                                        </p:tgtEl>
                                        <p:attrNameLst>
                                          <p:attrName>r</p:attrName>
                                        </p:attrNameLst>
                                      </p:cBhvr>
                                    </p:animRot>
                                  </p:childTnLst>
                                </p:cTn>
                              </p:par>
                              <p:par>
                                <p:cTn id="74" presetID="1" presetClass="entr" presetSubtype="0" fill="hold" grpId="0" nodeType="withEffect">
                                  <p:stCondLst>
                                    <p:cond delay="0"/>
                                  </p:stCondLst>
                                  <p:childTnLst>
                                    <p:set>
                                      <p:cBhvr>
                                        <p:cTn id="75" dur="1" fill="hold">
                                          <p:stCondLst>
                                            <p:cond delay="0"/>
                                          </p:stCondLst>
                                        </p:cTn>
                                        <p:tgtEl>
                                          <p:spTgt spid="6"/>
                                        </p:tgtEl>
                                        <p:attrNameLst>
                                          <p:attrName>style.visibility</p:attrName>
                                        </p:attrNameLst>
                                      </p:cBhvr>
                                      <p:to>
                                        <p:strVal val="visible"/>
                                      </p:to>
                                    </p:set>
                                  </p:childTnLst>
                                </p:cTn>
                              </p:par>
                              <p:par>
                                <p:cTn id="76" presetID="26" presetClass="emph" presetSubtype="0" repeatCount="3000" fill="hold" grpId="1" nodeType="withEffect">
                                  <p:stCondLst>
                                    <p:cond delay="0"/>
                                  </p:stCondLst>
                                  <p:childTnLst>
                                    <p:animEffect transition="out" filter="fade">
                                      <p:cBhvr>
                                        <p:cTn id="77" dur="500" tmFilter="0, 0; .2, .5; .8, .5; 1, 0"/>
                                        <p:tgtEl>
                                          <p:spTgt spid="6"/>
                                        </p:tgtEl>
                                      </p:cBhvr>
                                    </p:animEffect>
                                    <p:animScale>
                                      <p:cBhvr>
                                        <p:cTn id="78" dur="250" autoRev="1" fill="hold"/>
                                        <p:tgtEl>
                                          <p:spTgt spid="6"/>
                                        </p:tgtEl>
                                      </p:cBhvr>
                                      <p:by x="105000" y="105000"/>
                                    </p:animScale>
                                  </p:childTnLst>
                                </p:cTn>
                              </p:par>
                              <p:par>
                                <p:cTn id="79" presetID="1" presetClass="exit" presetSubtype="0" fill="hold" grpId="2" nodeType="withEffect">
                                  <p:stCondLst>
                                    <p:cond delay="2500"/>
                                  </p:stCondLst>
                                  <p:childTnLst>
                                    <p:set>
                                      <p:cBhvr>
                                        <p:cTn id="80" dur="1" fill="hold">
                                          <p:stCondLst>
                                            <p:cond delay="0"/>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7"/>
                  </p:tgtEl>
                </p:cond>
              </p:nextCondLst>
            </p:seq>
          </p:childTnLst>
        </p:cTn>
      </p:par>
    </p:tnLst>
    <p:bldLst>
      <p:bldP spid="4" grpId="0" animBg="1"/>
      <p:bldP spid="25" grpId="0" animBg="1"/>
      <p:bldP spid="27" grpId="0" animBg="1"/>
      <p:bldP spid="27" grpId="1" animBg="1"/>
      <p:bldP spid="5" grpId="0"/>
      <p:bldP spid="6" grpId="0" animBg="1"/>
      <p:bldP spid="6" grpId="1" animBg="1"/>
      <p:bldP spid="6" grpId="2"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ADMIN\Desktop\Bach tuyet\b.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6" descr="C:\Users\ADMIN\Desktop\Bach tuyet\esquilo001.g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0471667" flipH="1">
            <a:off x="7340875" y="4702316"/>
            <a:ext cx="1320800" cy="144584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7" descr="C:\Users\ADMIN\Desktop\Bach tuyet\767e08fbae2de8679fbba6d8cecba19e.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20352524" flipH="1">
            <a:off x="4768623" y="4677444"/>
            <a:ext cx="1092200" cy="1525441"/>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Users\ADMIN\Desktop\Bach tuyet\43ebd44d263606f876d42fd2f199ea61 (2).jpg"/>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0" b="100000" l="0" r="100000">
                        <a14:foregroundMark x1="22133" y1="31361" x2="44000" y2="50296"/>
                        <a14:foregroundMark x1="64267" y1="40039" x2="40800" y2="47535"/>
                        <a14:foregroundMark x1="44533" y1="14398" x2="40800" y2="25444"/>
                        <a14:foregroundMark x1="26400" y1="22288" x2="16800" y2="33728"/>
                      </a14:backgroundRemoval>
                    </a14:imgEffect>
                  </a14:imgLayer>
                </a14:imgProps>
              </a:ext>
              <a:ext uri="{28A0092B-C50C-407E-A947-70E740481C1C}">
                <a14:useLocalDpi xmlns:a14="http://schemas.microsoft.com/office/drawing/2010/main" val="0"/>
              </a:ext>
            </a:extLst>
          </a:blip>
          <a:srcRect/>
          <a:stretch>
            <a:fillRect/>
          </a:stretch>
        </p:blipFill>
        <p:spPr bwMode="auto">
          <a:xfrm rot="20411047">
            <a:off x="2218663" y="3854845"/>
            <a:ext cx="2076448" cy="2807359"/>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3" descr="C:\Users\ADMIN\Desktop\Bach tuyet\arbre-majestueux-42629281.jpg"/>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0" b="100000" l="0" r="100000">
                        <a14:backgroundMark x1="47875" y1="35969" x2="47875" y2="37305"/>
                      </a14:backgroundRemoval>
                    </a14:imgEffect>
                  </a14:imgLayer>
                </a14:imgProps>
              </a:ext>
              <a:ext uri="{28A0092B-C50C-407E-A947-70E740481C1C}">
                <a14:useLocalDpi xmlns:a14="http://schemas.microsoft.com/office/drawing/2010/main" val="0"/>
              </a:ext>
            </a:extLst>
          </a:blip>
          <a:srcRect/>
          <a:stretch>
            <a:fillRect/>
          </a:stretch>
        </p:blipFill>
        <p:spPr bwMode="auto">
          <a:xfrm>
            <a:off x="432075" y="-351157"/>
            <a:ext cx="7010400" cy="7868444"/>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4" descr="C:\Users\ADMIN\Desktop\Bach tuyet\511929473-photo-clip-tree.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489200" y="-657027"/>
            <a:ext cx="7213600" cy="7609841"/>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3" descr="C:\Users\ADMIN\Desktop\Bach tuyet\arbre-majestueux-42629281.jpg"/>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0" b="100000" l="0" r="100000">
                        <a14:backgroundMark x1="47875" y1="35969" x2="47875" y2="37305"/>
                      </a14:backgroundRemoval>
                    </a14:imgEffect>
                  </a14:imgLayer>
                </a14:imgProps>
              </a:ext>
              <a:ext uri="{28A0092B-C50C-407E-A947-70E740481C1C}">
                <a14:useLocalDpi xmlns:a14="http://schemas.microsoft.com/office/drawing/2010/main" val="0"/>
              </a:ext>
            </a:extLst>
          </a:blip>
          <a:srcRect/>
          <a:stretch>
            <a:fillRect/>
          </a:stretch>
        </p:blipFill>
        <p:spPr bwMode="auto">
          <a:xfrm>
            <a:off x="5254346" y="-572532"/>
            <a:ext cx="7541373" cy="7868444"/>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10" descr="C:\Users\ADMIN\Desktop\Tai nguyen thiet ke tro choi\Bảng gỗ\wooden-blank-sign-clipart-1.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10718" y="-853442"/>
            <a:ext cx="11096048" cy="2899595"/>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11" descr="C:\Users\ADMIN\Desktop\Tai nguyen thiet ke tro choi\Bảng gỗ\Picture1 (2).png">
            <a:hlinkClick r:id="" action="ppaction://hlinkshowjump?jump=nextslide"/>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0198375" y="381000"/>
            <a:ext cx="1617133" cy="687477"/>
          </a:xfrm>
          <a:prstGeom prst="rect">
            <a:avLst/>
          </a:prstGeom>
          <a:noFill/>
          <a:extLst>
            <a:ext uri="{909E8E84-426E-40DD-AFC4-6F175D3DCCD1}">
              <a14:hiddenFill xmlns:a14="http://schemas.microsoft.com/office/drawing/2010/main">
                <a:solidFill>
                  <a:srgbClr val="FFFFFF"/>
                </a:solidFill>
              </a14:hiddenFill>
            </a:ext>
          </a:extLst>
        </p:spPr>
      </p:pic>
      <p:sp>
        <p:nvSpPr>
          <p:cNvPr id="33" name="Explosion 1 32"/>
          <p:cNvSpPr/>
          <p:nvPr/>
        </p:nvSpPr>
        <p:spPr>
          <a:xfrm>
            <a:off x="3905087" y="4566017"/>
            <a:ext cx="4017104" cy="2729895"/>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buClrTx/>
              <a:buFontTx/>
              <a:buNone/>
            </a:pPr>
            <a:r>
              <a:rPr lang="en-US" sz="3200" b="1" kern="1200" dirty="0">
                <a:solidFill>
                  <a:srgbClr val="0000FF"/>
                </a:solidFill>
                <a:latin typeface="Arial" panose="020B0604020202020204" pitchFamily="34" charset="0"/>
                <a:cs typeface="Arial" panose="020B0604020202020204" pitchFamily="34" charset="0"/>
              </a:rPr>
              <a:t>ĐÚNG RỒI</a:t>
            </a:r>
          </a:p>
        </p:txBody>
      </p:sp>
      <p:sp>
        <p:nvSpPr>
          <p:cNvPr id="44" name="Rounded Rectangle 43"/>
          <p:cNvSpPr/>
          <p:nvPr/>
        </p:nvSpPr>
        <p:spPr>
          <a:xfrm>
            <a:off x="1295400" y="2373238"/>
            <a:ext cx="2981960" cy="1044177"/>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buClrTx/>
              <a:buFontTx/>
              <a:buNone/>
            </a:pPr>
            <a:r>
              <a:rPr lang="en-US" sz="4000" kern="1200" dirty="0">
                <a:solidFill>
                  <a:srgbClr val="0000FF"/>
                </a:solidFill>
              </a:rPr>
              <a:t>A</a:t>
            </a:r>
            <a:r>
              <a:rPr lang="en-US" sz="4000" kern="1200">
                <a:solidFill>
                  <a:srgbClr val="0000FF"/>
                </a:solidFill>
              </a:rPr>
              <a:t>. </a:t>
            </a:r>
            <a:r>
              <a:rPr lang="en-US" sz="4000" kern="1200" smtClean="0">
                <a:solidFill>
                  <a:srgbClr val="0000FF"/>
                </a:solidFill>
              </a:rPr>
              <a:t>Nhiệt kế</a:t>
            </a:r>
            <a:endParaRPr lang="en-US" sz="4000" kern="1200" dirty="0">
              <a:solidFill>
                <a:srgbClr val="0000FF"/>
              </a:solidFill>
            </a:endParaRPr>
          </a:p>
        </p:txBody>
      </p:sp>
      <p:sp>
        <p:nvSpPr>
          <p:cNvPr id="45" name="Rounded Rectangle 44"/>
          <p:cNvSpPr/>
          <p:nvPr/>
        </p:nvSpPr>
        <p:spPr>
          <a:xfrm>
            <a:off x="4523485" y="2397310"/>
            <a:ext cx="3072777" cy="1044177"/>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buClrTx/>
              <a:buFontTx/>
              <a:buNone/>
            </a:pPr>
            <a:r>
              <a:rPr lang="en-US" sz="4000" kern="1200" smtClean="0">
                <a:solidFill>
                  <a:srgbClr val="0000FF"/>
                </a:solidFill>
              </a:rPr>
              <a:t>B. Thước kẻ </a:t>
            </a:r>
            <a:endParaRPr lang="en-US" sz="4000" kern="1200" dirty="0">
              <a:solidFill>
                <a:srgbClr val="0000FF"/>
              </a:solidFill>
            </a:endParaRPr>
          </a:p>
        </p:txBody>
      </p:sp>
      <p:sp>
        <p:nvSpPr>
          <p:cNvPr id="46" name="Rounded Rectangle 45"/>
          <p:cNvSpPr/>
          <p:nvPr/>
        </p:nvSpPr>
        <p:spPr>
          <a:xfrm>
            <a:off x="8104045" y="2384823"/>
            <a:ext cx="3072776" cy="1044177"/>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buClrTx/>
              <a:buFontTx/>
              <a:buNone/>
            </a:pPr>
            <a:r>
              <a:rPr lang="en-US" sz="4000" kern="1200" dirty="0">
                <a:solidFill>
                  <a:srgbClr val="0000FF"/>
                </a:solidFill>
              </a:rPr>
              <a:t>C</a:t>
            </a:r>
            <a:r>
              <a:rPr lang="en-US" sz="4000" kern="1200">
                <a:solidFill>
                  <a:srgbClr val="0000FF"/>
                </a:solidFill>
              </a:rPr>
              <a:t>. </a:t>
            </a:r>
            <a:r>
              <a:rPr lang="en-US" sz="4000" kern="1200" smtClean="0">
                <a:solidFill>
                  <a:srgbClr val="0000FF"/>
                </a:solidFill>
              </a:rPr>
              <a:t>Nhiệt độ </a:t>
            </a:r>
            <a:endParaRPr lang="en-US" sz="4000" kern="1200" dirty="0">
              <a:solidFill>
                <a:srgbClr val="0000FF"/>
              </a:solidFill>
            </a:endParaRPr>
          </a:p>
        </p:txBody>
      </p:sp>
      <p:pic>
        <p:nvPicPr>
          <p:cNvPr id="48" name="Picture 11" descr="C:\Users\ADMIN\Desktop\Tai nguyen thiet ke tro choi\Bảng gỗ\Picture1 (2).png">
            <a:hlinkClick r:id="rId13" action="ppaction://hlinksldjump"/>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flipH="1">
            <a:off x="385234" y="303123"/>
            <a:ext cx="1646767" cy="687477"/>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ADMIN\Desktop\Bach tuyet\43ebd44d263606f876d42fd2f199ea61 (6).jpg"/>
          <p:cNvPicPr>
            <a:picLocks noChangeAspect="1" noChangeArrowheads="1"/>
          </p:cNvPicPr>
          <p:nvPr/>
        </p:nvPicPr>
        <p:blipFill>
          <a:blip r:embed="rId15" cstate="print">
            <a:extLst>
              <a:ext uri="{BEBA8EAE-BF5A-486C-A8C5-ECC9F3942E4B}">
                <a14:imgProps xmlns:a14="http://schemas.microsoft.com/office/drawing/2010/main">
                  <a14:imgLayer r:embed="rId16">
                    <a14:imgEffect>
                      <a14:backgroundRemoval t="0" b="99730" l="0" r="96894">
                        <a14:foregroundMark x1="46584" y1="15676" x2="56646" y2="19730"/>
                        <a14:foregroundMark x1="66708" y1="13784" x2="66335" y2="24054"/>
                        <a14:foregroundMark x1="68944" y1="14595" x2="68199" y2="23784"/>
                        <a14:foregroundMark x1="19006" y1="52973" x2="19379" y2="70811"/>
                        <a14:foregroundMark x1="7453" y1="65135" x2="38758" y2="64865"/>
                        <a14:foregroundMark x1="17516" y1="51622" x2="29814" y2="58378"/>
                        <a14:foregroundMark x1="7826" y1="63514" x2="19752" y2="62973"/>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327773" y="3239816"/>
            <a:ext cx="3072777" cy="4421216"/>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xmlns="" id="{0947F4FC-DC7A-EED7-5BD5-5BA8B392A669}"/>
              </a:ext>
            </a:extLst>
          </p:cNvPr>
          <p:cNvSpPr txBox="1"/>
          <p:nvPr/>
        </p:nvSpPr>
        <p:spPr>
          <a:xfrm>
            <a:off x="1386312" y="853066"/>
            <a:ext cx="9474728" cy="667106"/>
          </a:xfrm>
          <a:prstGeom prst="rect">
            <a:avLst/>
          </a:prstGeom>
          <a:noFill/>
        </p:spPr>
        <p:txBody>
          <a:bodyPr wrap="square" rtlCol="0">
            <a:spAutoFit/>
          </a:bodyPr>
          <a:lstStyle/>
          <a:p>
            <a:pPr algn="ctr" defTabSz="1219200">
              <a:buClrTx/>
              <a:buFontTx/>
              <a:buNone/>
            </a:pPr>
            <a:r>
              <a:rPr lang="en-US" sz="3735" kern="1200" smtClean="0">
                <a:solidFill>
                  <a:prstClr val="white"/>
                </a:solidFill>
                <a:latin typeface="Calibri" panose="020F0502020204030204"/>
                <a:ea typeface="+mn-ea"/>
                <a:cs typeface="+mn-cs"/>
              </a:rPr>
              <a:t>b) Người ta dùng dụng cụ nào để đo nhiệt độ ?</a:t>
            </a:r>
            <a:endParaRPr lang="en-US" sz="3735" kern="1200" dirty="0">
              <a:solidFill>
                <a:prstClr val="white"/>
              </a:solidFill>
              <a:latin typeface="Calibri" panose="020F0502020204030204"/>
              <a:ea typeface="+mn-ea"/>
              <a:cs typeface="+mn-cs"/>
            </a:endParaRPr>
          </a:p>
        </p:txBody>
      </p:sp>
    </p:spTree>
    <p:extLst>
      <p:ext uri="{BB962C8B-B14F-4D97-AF65-F5344CB8AC3E}">
        <p14:creationId xmlns:p14="http://schemas.microsoft.com/office/powerpoint/2010/main" val="361734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anim calcmode="lin" valueType="num">
                                      <p:cBhvr>
                                        <p:cTn id="8" dur="1000" fill="hold"/>
                                        <p:tgtEl>
                                          <p:spTgt spid="30"/>
                                        </p:tgtEl>
                                        <p:attrNameLst>
                                          <p:attrName>ppt_x</p:attrName>
                                        </p:attrNameLst>
                                      </p:cBhvr>
                                      <p:tavLst>
                                        <p:tav tm="0">
                                          <p:val>
                                            <p:strVal val="#ppt_x"/>
                                          </p:val>
                                        </p:tav>
                                        <p:tav tm="100000">
                                          <p:val>
                                            <p:strVal val="#ppt_x"/>
                                          </p:val>
                                        </p:tav>
                                      </p:tavLst>
                                    </p:anim>
                                    <p:anim calcmode="lin" valueType="num">
                                      <p:cBhvr>
                                        <p:cTn id="9" dur="1000" fill="hold"/>
                                        <p:tgtEl>
                                          <p:spTgt spid="30"/>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1000"/>
                                        <p:tgtEl>
                                          <p:spTgt spid="25"/>
                                        </p:tgtEl>
                                      </p:cBhvr>
                                    </p:animEffect>
                                    <p:anim calcmode="lin" valueType="num">
                                      <p:cBhvr>
                                        <p:cTn id="13" dur="1000" fill="hold"/>
                                        <p:tgtEl>
                                          <p:spTgt spid="25"/>
                                        </p:tgtEl>
                                        <p:attrNameLst>
                                          <p:attrName>ppt_x</p:attrName>
                                        </p:attrNameLst>
                                      </p:cBhvr>
                                      <p:tavLst>
                                        <p:tav tm="0">
                                          <p:val>
                                            <p:strVal val="#ppt_x"/>
                                          </p:val>
                                        </p:tav>
                                        <p:tav tm="100000">
                                          <p:val>
                                            <p:strVal val="#ppt_x"/>
                                          </p:val>
                                        </p:tav>
                                      </p:tavLst>
                                    </p:anim>
                                    <p:anim calcmode="lin" valueType="num">
                                      <p:cBhvr>
                                        <p:cTn id="14"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44"/>
                                        </p:tgtEl>
                                        <p:attrNameLst>
                                          <p:attrName>style.visibility</p:attrName>
                                        </p:attrNameLst>
                                      </p:cBhvr>
                                      <p:to>
                                        <p:strVal val="visible"/>
                                      </p:to>
                                    </p:set>
                                    <p:animEffect transition="in" filter="fade">
                                      <p:cBhvr>
                                        <p:cTn id="19" dur="1000"/>
                                        <p:tgtEl>
                                          <p:spTgt spid="44"/>
                                        </p:tgtEl>
                                      </p:cBhvr>
                                    </p:animEffect>
                                    <p:anim calcmode="lin" valueType="num">
                                      <p:cBhvr>
                                        <p:cTn id="20" dur="1000" fill="hold"/>
                                        <p:tgtEl>
                                          <p:spTgt spid="44"/>
                                        </p:tgtEl>
                                        <p:attrNameLst>
                                          <p:attrName>ppt_x</p:attrName>
                                        </p:attrNameLst>
                                      </p:cBhvr>
                                      <p:tavLst>
                                        <p:tav tm="0">
                                          <p:val>
                                            <p:strVal val="#ppt_x"/>
                                          </p:val>
                                        </p:tav>
                                        <p:tav tm="100000">
                                          <p:val>
                                            <p:strVal val="#ppt_x"/>
                                          </p:val>
                                        </p:tav>
                                      </p:tavLst>
                                    </p:anim>
                                    <p:anim calcmode="lin" valueType="num">
                                      <p:cBhvr>
                                        <p:cTn id="21"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45"/>
                                        </p:tgtEl>
                                        <p:attrNameLst>
                                          <p:attrName>style.visibility</p:attrName>
                                        </p:attrNameLst>
                                      </p:cBhvr>
                                      <p:to>
                                        <p:strVal val="visible"/>
                                      </p:to>
                                    </p:set>
                                    <p:animEffect transition="in" filter="fade">
                                      <p:cBhvr>
                                        <p:cTn id="26" dur="1000"/>
                                        <p:tgtEl>
                                          <p:spTgt spid="45"/>
                                        </p:tgtEl>
                                      </p:cBhvr>
                                    </p:animEffect>
                                    <p:anim calcmode="lin" valueType="num">
                                      <p:cBhvr>
                                        <p:cTn id="27" dur="1000" fill="hold"/>
                                        <p:tgtEl>
                                          <p:spTgt spid="45"/>
                                        </p:tgtEl>
                                        <p:attrNameLst>
                                          <p:attrName>ppt_x</p:attrName>
                                        </p:attrNameLst>
                                      </p:cBhvr>
                                      <p:tavLst>
                                        <p:tav tm="0">
                                          <p:val>
                                            <p:strVal val="#ppt_x"/>
                                          </p:val>
                                        </p:tav>
                                        <p:tav tm="100000">
                                          <p:val>
                                            <p:strVal val="#ppt_x"/>
                                          </p:val>
                                        </p:tav>
                                      </p:tavLst>
                                    </p:anim>
                                    <p:anim calcmode="lin" valueType="num">
                                      <p:cBhvr>
                                        <p:cTn id="28" dur="1000" fill="hold"/>
                                        <p:tgtEl>
                                          <p:spTgt spid="45"/>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46"/>
                                        </p:tgtEl>
                                        <p:attrNameLst>
                                          <p:attrName>style.visibility</p:attrName>
                                        </p:attrNameLst>
                                      </p:cBhvr>
                                      <p:to>
                                        <p:strVal val="visible"/>
                                      </p:to>
                                    </p:set>
                                    <p:animEffect transition="in" filter="fade">
                                      <p:cBhvr>
                                        <p:cTn id="33" dur="1000"/>
                                        <p:tgtEl>
                                          <p:spTgt spid="46"/>
                                        </p:tgtEl>
                                      </p:cBhvr>
                                    </p:animEffect>
                                    <p:anim calcmode="lin" valueType="num">
                                      <p:cBhvr>
                                        <p:cTn id="34" dur="1000" fill="hold"/>
                                        <p:tgtEl>
                                          <p:spTgt spid="46"/>
                                        </p:tgtEl>
                                        <p:attrNameLst>
                                          <p:attrName>ppt_x</p:attrName>
                                        </p:attrNameLst>
                                      </p:cBhvr>
                                      <p:tavLst>
                                        <p:tav tm="0">
                                          <p:val>
                                            <p:strVal val="#ppt_x"/>
                                          </p:val>
                                        </p:tav>
                                        <p:tav tm="100000">
                                          <p:val>
                                            <p:strVal val="#ppt_x"/>
                                          </p:val>
                                        </p:tav>
                                      </p:tavLst>
                                    </p:anim>
                                    <p:anim calcmode="lin" valueType="num">
                                      <p:cBhvr>
                                        <p:cTn id="35" dur="1000" fill="hold"/>
                                        <p:tgtEl>
                                          <p:spTgt spid="4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6" restart="whenNotActive" fill="hold" evtFilter="cancelBubble" nodeType="interactiveSeq">
                <p:stCondLst>
                  <p:cond evt="onClick" delay="0">
                    <p:tgtEl>
                      <p:spTgt spid="44"/>
                    </p:tgtEl>
                  </p:cond>
                </p:stCondLst>
                <p:endSync evt="end" delay="0">
                  <p:rtn val="all"/>
                </p:endSync>
                <p:childTnLst>
                  <p:par>
                    <p:cTn id="37" fill="hold">
                      <p:stCondLst>
                        <p:cond delay="0"/>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026"/>
                                        </p:tgtEl>
                                        <p:attrNameLst>
                                          <p:attrName>style.visibility</p:attrName>
                                        </p:attrNameLst>
                                      </p:cBhvr>
                                      <p:to>
                                        <p:strVal val="visible"/>
                                      </p:to>
                                    </p:set>
                                  </p:childTnLst>
                                </p:cTn>
                              </p:par>
                              <p:par>
                                <p:cTn id="41" presetID="21" presetClass="emph" presetSubtype="0" repeatCount="indefinite" fill="hold" grpId="1" nodeType="withEffect">
                                  <p:stCondLst>
                                    <p:cond delay="0"/>
                                  </p:stCondLst>
                                  <p:childTnLst>
                                    <p:animClr clrSpc="hsl" dir="cw">
                                      <p:cBhvr override="childStyle">
                                        <p:cTn id="42" dur="500" fill="hold"/>
                                        <p:tgtEl>
                                          <p:spTgt spid="44"/>
                                        </p:tgtEl>
                                        <p:attrNameLst>
                                          <p:attrName>style.color</p:attrName>
                                        </p:attrNameLst>
                                      </p:cBhvr>
                                      <p:by>
                                        <p:hsl h="7200000" s="0" l="0"/>
                                      </p:by>
                                    </p:animClr>
                                    <p:animClr clrSpc="hsl" dir="cw">
                                      <p:cBhvr>
                                        <p:cTn id="43" dur="500" fill="hold"/>
                                        <p:tgtEl>
                                          <p:spTgt spid="44"/>
                                        </p:tgtEl>
                                        <p:attrNameLst>
                                          <p:attrName>fillcolor</p:attrName>
                                        </p:attrNameLst>
                                      </p:cBhvr>
                                      <p:by>
                                        <p:hsl h="7200000" s="0" l="0"/>
                                      </p:by>
                                    </p:animClr>
                                    <p:animClr clrSpc="hsl" dir="cw">
                                      <p:cBhvr>
                                        <p:cTn id="44" dur="500" fill="hold"/>
                                        <p:tgtEl>
                                          <p:spTgt spid="44"/>
                                        </p:tgtEl>
                                        <p:attrNameLst>
                                          <p:attrName>stroke.color</p:attrName>
                                        </p:attrNameLst>
                                      </p:cBhvr>
                                      <p:by>
                                        <p:hsl h="7200000" s="0" l="0"/>
                                      </p:by>
                                    </p:animClr>
                                    <p:set>
                                      <p:cBhvr>
                                        <p:cTn id="45" dur="500" fill="hold"/>
                                        <p:tgtEl>
                                          <p:spTgt spid="44"/>
                                        </p:tgtEl>
                                        <p:attrNameLst>
                                          <p:attrName>fill.type</p:attrName>
                                        </p:attrNameLst>
                                      </p:cBhvr>
                                      <p:to>
                                        <p:strVal val="solid"/>
                                      </p:to>
                                    </p:set>
                                  </p:childTnLst>
                                </p:cTn>
                              </p:par>
                              <p:par>
                                <p:cTn id="46" presetID="32" presetClass="emph" presetSubtype="0" repeatCount="indefinite" fill="hold" nodeType="withEffect">
                                  <p:stCondLst>
                                    <p:cond delay="0"/>
                                  </p:stCondLst>
                                  <p:childTnLst>
                                    <p:animRot by="120000">
                                      <p:cBhvr>
                                        <p:cTn id="47" dur="200" fill="hold">
                                          <p:stCondLst>
                                            <p:cond delay="0"/>
                                          </p:stCondLst>
                                        </p:cTn>
                                        <p:tgtEl>
                                          <p:spTgt spid="1026"/>
                                        </p:tgtEl>
                                        <p:attrNameLst>
                                          <p:attrName>r</p:attrName>
                                        </p:attrNameLst>
                                      </p:cBhvr>
                                    </p:animRot>
                                    <p:animRot by="-240000">
                                      <p:cBhvr>
                                        <p:cTn id="48" dur="400" fill="hold">
                                          <p:stCondLst>
                                            <p:cond delay="400"/>
                                          </p:stCondLst>
                                        </p:cTn>
                                        <p:tgtEl>
                                          <p:spTgt spid="1026"/>
                                        </p:tgtEl>
                                        <p:attrNameLst>
                                          <p:attrName>r</p:attrName>
                                        </p:attrNameLst>
                                      </p:cBhvr>
                                    </p:animRot>
                                    <p:animRot by="240000">
                                      <p:cBhvr>
                                        <p:cTn id="49" dur="400" fill="hold">
                                          <p:stCondLst>
                                            <p:cond delay="800"/>
                                          </p:stCondLst>
                                        </p:cTn>
                                        <p:tgtEl>
                                          <p:spTgt spid="1026"/>
                                        </p:tgtEl>
                                        <p:attrNameLst>
                                          <p:attrName>r</p:attrName>
                                        </p:attrNameLst>
                                      </p:cBhvr>
                                    </p:animRot>
                                    <p:animRot by="-240000">
                                      <p:cBhvr>
                                        <p:cTn id="50" dur="400" fill="hold">
                                          <p:stCondLst>
                                            <p:cond delay="1200"/>
                                          </p:stCondLst>
                                        </p:cTn>
                                        <p:tgtEl>
                                          <p:spTgt spid="1026"/>
                                        </p:tgtEl>
                                        <p:attrNameLst>
                                          <p:attrName>r</p:attrName>
                                        </p:attrNameLst>
                                      </p:cBhvr>
                                    </p:animRot>
                                    <p:animRot by="120000">
                                      <p:cBhvr>
                                        <p:cTn id="51" dur="400" fill="hold">
                                          <p:stCondLst>
                                            <p:cond delay="1600"/>
                                          </p:stCondLst>
                                        </p:cTn>
                                        <p:tgtEl>
                                          <p:spTgt spid="1026"/>
                                        </p:tgtEl>
                                        <p:attrNameLst>
                                          <p:attrName>r</p:attrName>
                                        </p:attrNameLst>
                                      </p:cBhvr>
                                    </p:animRot>
                                  </p:childTnLst>
                                </p:cTn>
                              </p:par>
                              <p:par>
                                <p:cTn id="52" presetID="1" presetClass="entr" presetSubtype="0" fill="hold" grpId="0" nodeType="withEffect">
                                  <p:stCondLst>
                                    <p:cond delay="0"/>
                                  </p:stCondLst>
                                  <p:childTnLst>
                                    <p:set>
                                      <p:cBhvr>
                                        <p:cTn id="53" dur="1" fill="hold">
                                          <p:stCondLst>
                                            <p:cond delay="0"/>
                                          </p:stCondLst>
                                        </p:cTn>
                                        <p:tgtEl>
                                          <p:spTgt spid="33"/>
                                        </p:tgtEl>
                                        <p:attrNameLst>
                                          <p:attrName>style.visibility</p:attrName>
                                        </p:attrNameLst>
                                      </p:cBhvr>
                                      <p:to>
                                        <p:strVal val="visible"/>
                                      </p:to>
                                    </p:set>
                                  </p:childTnLst>
                                </p:cTn>
                              </p:par>
                              <p:par>
                                <p:cTn id="54" presetID="26" presetClass="emph" presetSubtype="0" repeatCount="3000" fill="hold" grpId="1" nodeType="withEffect">
                                  <p:stCondLst>
                                    <p:cond delay="0"/>
                                  </p:stCondLst>
                                  <p:childTnLst>
                                    <p:animEffect transition="out" filter="fade">
                                      <p:cBhvr>
                                        <p:cTn id="55" dur="500" tmFilter="0, 0; .2, .5; .8, .5; 1, 0"/>
                                        <p:tgtEl>
                                          <p:spTgt spid="33"/>
                                        </p:tgtEl>
                                      </p:cBhvr>
                                    </p:animEffect>
                                    <p:animScale>
                                      <p:cBhvr>
                                        <p:cTn id="56" dur="250" autoRev="1" fill="hold"/>
                                        <p:tgtEl>
                                          <p:spTgt spid="33"/>
                                        </p:tgtEl>
                                      </p:cBhvr>
                                      <p:by x="105000" y="105000"/>
                                    </p:animScale>
                                  </p:childTnLst>
                                </p:cTn>
                              </p:par>
                              <p:par>
                                <p:cTn id="57" presetID="1" presetClass="exit" presetSubtype="0" fill="hold" grpId="2" nodeType="withEffect">
                                  <p:stCondLst>
                                    <p:cond delay="2500"/>
                                  </p:stCondLst>
                                  <p:childTnLst>
                                    <p:set>
                                      <p:cBhvr>
                                        <p:cTn id="58" dur="1" fill="hold">
                                          <p:stCondLst>
                                            <p:cond delay="0"/>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44"/>
                  </p:tgtEl>
                </p:cond>
              </p:nextCondLst>
            </p:seq>
            <p:seq concurrent="1" nextAc="seek">
              <p:cTn id="59" restart="whenNotActive" fill="hold" evtFilter="cancelBubble" nodeType="interactiveSeq">
                <p:stCondLst>
                  <p:cond evt="onClick" delay="0">
                    <p:tgtEl>
                      <p:spTgt spid="45"/>
                    </p:tgtEl>
                  </p:cond>
                </p:stCondLst>
                <p:endSync evt="end" delay="0">
                  <p:rtn val="all"/>
                </p:endSync>
                <p:childTnLst>
                  <p:par>
                    <p:cTn id="60" fill="hold">
                      <p:stCondLst>
                        <p:cond delay="0"/>
                      </p:stCondLst>
                      <p:childTnLst>
                        <p:par>
                          <p:cTn id="61" fill="hold">
                            <p:stCondLst>
                              <p:cond delay="0"/>
                            </p:stCondLst>
                            <p:childTnLst>
                              <p:par>
                                <p:cTn id="62" presetID="1" presetClass="entr" presetSubtype="0" fill="hold" nodeType="clickEffect">
                                  <p:stCondLst>
                                    <p:cond delay="0"/>
                                  </p:stCondLst>
                                  <p:childTnLst>
                                    <p:set>
                                      <p:cBhvr>
                                        <p:cTn id="63" dur="1" fill="hold">
                                          <p:stCondLst>
                                            <p:cond delay="0"/>
                                          </p:stCondLst>
                                        </p:cTn>
                                        <p:tgtEl>
                                          <p:spTgt spid="24"/>
                                        </p:tgtEl>
                                        <p:attrNameLst>
                                          <p:attrName>style.visibility</p:attrName>
                                        </p:attrNameLst>
                                      </p:cBhvr>
                                      <p:to>
                                        <p:strVal val="visible"/>
                                      </p:to>
                                    </p:set>
                                  </p:childTnLst>
                                </p:cTn>
                              </p:par>
                              <p:par>
                                <p:cTn id="64" presetID="32" presetClass="emph" presetSubtype="0" repeatCount="indefinite" fill="hold" nodeType="withEffect">
                                  <p:stCondLst>
                                    <p:cond delay="0"/>
                                  </p:stCondLst>
                                  <p:childTnLst>
                                    <p:animRot by="120000">
                                      <p:cBhvr>
                                        <p:cTn id="65" dur="300" fill="hold">
                                          <p:stCondLst>
                                            <p:cond delay="0"/>
                                          </p:stCondLst>
                                        </p:cTn>
                                        <p:tgtEl>
                                          <p:spTgt spid="24"/>
                                        </p:tgtEl>
                                        <p:attrNameLst>
                                          <p:attrName>r</p:attrName>
                                        </p:attrNameLst>
                                      </p:cBhvr>
                                    </p:animRot>
                                    <p:animRot by="-240000">
                                      <p:cBhvr>
                                        <p:cTn id="66" dur="600" fill="hold">
                                          <p:stCondLst>
                                            <p:cond delay="600"/>
                                          </p:stCondLst>
                                        </p:cTn>
                                        <p:tgtEl>
                                          <p:spTgt spid="24"/>
                                        </p:tgtEl>
                                        <p:attrNameLst>
                                          <p:attrName>r</p:attrName>
                                        </p:attrNameLst>
                                      </p:cBhvr>
                                    </p:animRot>
                                    <p:animRot by="240000">
                                      <p:cBhvr>
                                        <p:cTn id="67" dur="600" fill="hold">
                                          <p:stCondLst>
                                            <p:cond delay="1200"/>
                                          </p:stCondLst>
                                        </p:cTn>
                                        <p:tgtEl>
                                          <p:spTgt spid="24"/>
                                        </p:tgtEl>
                                        <p:attrNameLst>
                                          <p:attrName>r</p:attrName>
                                        </p:attrNameLst>
                                      </p:cBhvr>
                                    </p:animRot>
                                    <p:animRot by="-240000">
                                      <p:cBhvr>
                                        <p:cTn id="68" dur="600" fill="hold">
                                          <p:stCondLst>
                                            <p:cond delay="1800"/>
                                          </p:stCondLst>
                                        </p:cTn>
                                        <p:tgtEl>
                                          <p:spTgt spid="24"/>
                                        </p:tgtEl>
                                        <p:attrNameLst>
                                          <p:attrName>r</p:attrName>
                                        </p:attrNameLst>
                                      </p:cBhvr>
                                    </p:animRot>
                                    <p:animRot by="120000">
                                      <p:cBhvr>
                                        <p:cTn id="69" dur="600" fill="hold">
                                          <p:stCondLst>
                                            <p:cond delay="2400"/>
                                          </p:stCondLst>
                                        </p:cTn>
                                        <p:tgtEl>
                                          <p:spTgt spid="24"/>
                                        </p:tgtEl>
                                        <p:attrNameLst>
                                          <p:attrName>r</p:attrName>
                                        </p:attrNameLst>
                                      </p:cBhvr>
                                    </p:animRot>
                                  </p:childTnLst>
                                </p:cTn>
                              </p:par>
                            </p:childTnLst>
                          </p:cTn>
                        </p:par>
                      </p:childTnLst>
                    </p:cTn>
                  </p:par>
                </p:childTnLst>
              </p:cTn>
              <p:nextCondLst>
                <p:cond evt="onClick" delay="0">
                  <p:tgtEl>
                    <p:spTgt spid="45"/>
                  </p:tgtEl>
                </p:cond>
              </p:nextCondLst>
            </p:seq>
            <p:seq concurrent="1" nextAc="seek">
              <p:cTn id="70" restart="whenNotActive" fill="hold" evtFilter="cancelBubble" nodeType="interactiveSeq">
                <p:stCondLst>
                  <p:cond evt="onClick" delay="0">
                    <p:tgtEl>
                      <p:spTgt spid="46"/>
                    </p:tgtEl>
                  </p:cond>
                </p:stCondLst>
                <p:endSync evt="end" delay="0">
                  <p:rtn val="all"/>
                </p:endSync>
                <p:childTnLst>
                  <p:par>
                    <p:cTn id="71" fill="hold">
                      <p:stCondLst>
                        <p:cond delay="0"/>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23"/>
                                        </p:tgtEl>
                                        <p:attrNameLst>
                                          <p:attrName>style.visibility</p:attrName>
                                        </p:attrNameLst>
                                      </p:cBhvr>
                                      <p:to>
                                        <p:strVal val="visible"/>
                                      </p:to>
                                    </p:set>
                                  </p:childTnLst>
                                </p:cTn>
                              </p:par>
                              <p:par>
                                <p:cTn id="75" presetID="32" presetClass="emph" presetSubtype="0" repeatCount="indefinite" fill="hold" nodeType="withEffect">
                                  <p:stCondLst>
                                    <p:cond delay="0"/>
                                  </p:stCondLst>
                                  <p:childTnLst>
                                    <p:animRot by="120000">
                                      <p:cBhvr>
                                        <p:cTn id="76" dur="300" fill="hold">
                                          <p:stCondLst>
                                            <p:cond delay="0"/>
                                          </p:stCondLst>
                                        </p:cTn>
                                        <p:tgtEl>
                                          <p:spTgt spid="23"/>
                                        </p:tgtEl>
                                        <p:attrNameLst>
                                          <p:attrName>r</p:attrName>
                                        </p:attrNameLst>
                                      </p:cBhvr>
                                    </p:animRot>
                                    <p:animRot by="-240000">
                                      <p:cBhvr>
                                        <p:cTn id="77" dur="600" fill="hold">
                                          <p:stCondLst>
                                            <p:cond delay="600"/>
                                          </p:stCondLst>
                                        </p:cTn>
                                        <p:tgtEl>
                                          <p:spTgt spid="23"/>
                                        </p:tgtEl>
                                        <p:attrNameLst>
                                          <p:attrName>r</p:attrName>
                                        </p:attrNameLst>
                                      </p:cBhvr>
                                    </p:animRot>
                                    <p:animRot by="240000">
                                      <p:cBhvr>
                                        <p:cTn id="78" dur="600" fill="hold">
                                          <p:stCondLst>
                                            <p:cond delay="1200"/>
                                          </p:stCondLst>
                                        </p:cTn>
                                        <p:tgtEl>
                                          <p:spTgt spid="23"/>
                                        </p:tgtEl>
                                        <p:attrNameLst>
                                          <p:attrName>r</p:attrName>
                                        </p:attrNameLst>
                                      </p:cBhvr>
                                    </p:animRot>
                                    <p:animRot by="-240000">
                                      <p:cBhvr>
                                        <p:cTn id="79" dur="600" fill="hold">
                                          <p:stCondLst>
                                            <p:cond delay="1800"/>
                                          </p:stCondLst>
                                        </p:cTn>
                                        <p:tgtEl>
                                          <p:spTgt spid="23"/>
                                        </p:tgtEl>
                                        <p:attrNameLst>
                                          <p:attrName>r</p:attrName>
                                        </p:attrNameLst>
                                      </p:cBhvr>
                                    </p:animRot>
                                    <p:animRot by="120000">
                                      <p:cBhvr>
                                        <p:cTn id="80" dur="600" fill="hold">
                                          <p:stCondLst>
                                            <p:cond delay="2400"/>
                                          </p:stCondLst>
                                        </p:cTn>
                                        <p:tgtEl>
                                          <p:spTgt spid="23"/>
                                        </p:tgtEl>
                                        <p:attrNameLst>
                                          <p:attrName>r</p:attrName>
                                        </p:attrNameLst>
                                      </p:cBhvr>
                                    </p:animRot>
                                  </p:childTnLst>
                                </p:cTn>
                              </p:par>
                            </p:childTnLst>
                          </p:cTn>
                        </p:par>
                      </p:childTnLst>
                    </p:cTn>
                  </p:par>
                </p:childTnLst>
              </p:cTn>
              <p:nextCondLst>
                <p:cond evt="onClick" delay="0">
                  <p:tgtEl>
                    <p:spTgt spid="46"/>
                  </p:tgtEl>
                </p:cond>
              </p:nextCondLst>
            </p:seq>
          </p:childTnLst>
        </p:cTn>
      </p:par>
    </p:tnLst>
    <p:bldLst>
      <p:bldP spid="33" grpId="0" animBg="1"/>
      <p:bldP spid="33" grpId="1" animBg="1"/>
      <p:bldP spid="33" grpId="2" animBg="1"/>
      <p:bldP spid="44" grpId="0" animBg="1"/>
      <p:bldP spid="44" grpId="1" animBg="1"/>
      <p:bldP spid="45" grpId="0" animBg="1"/>
      <p:bldP spid="46" grpId="0" animBg="1"/>
      <p:bldP spid="2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Bach tuyet\54774f4bc8287c7337fadd5fbb419da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5" descr="C:\Users\ADMIN\Desktop\Bach tuyet\Bambi.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0355339" flipH="1">
            <a:off x="3835675" y="4063363"/>
            <a:ext cx="1320800" cy="220980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7" descr="C:\Users\ADMIN\Desktop\Bach tuyet\767e08fbae2de8679fbba6d8cecba19e.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0352524" flipH="1">
            <a:off x="8504048" y="4385149"/>
            <a:ext cx="1092200" cy="1525441"/>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C:\Users\ADMIN\Desktop\Bach tuyet\43ebd44d263606f876d42fd2f199ea61 (7).jpg"/>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foregroundMark x1="36022" y1="33071" x2="71505" y2="40157"/>
                      </a14:backgroundRemoval>
                    </a14:imgEffect>
                  </a14:imgLayer>
                </a14:imgProps>
              </a:ext>
              <a:ext uri="{28A0092B-C50C-407E-A947-70E740481C1C}">
                <a14:useLocalDpi xmlns:a14="http://schemas.microsoft.com/office/drawing/2010/main" val="0"/>
              </a:ext>
            </a:extLst>
          </a:blip>
          <a:srcRect/>
          <a:stretch>
            <a:fillRect/>
          </a:stretch>
        </p:blipFill>
        <p:spPr bwMode="auto">
          <a:xfrm rot="20483591" flipH="1">
            <a:off x="5873242" y="3818719"/>
            <a:ext cx="1789713" cy="2413831"/>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3" descr="C:\Users\ADMIN\Desktop\Bach tuyet\arbre-majestueux-42629281.jpg"/>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0" b="100000" l="0" r="100000">
                        <a14:backgroundMark x1="47875" y1="35969" x2="47875" y2="37305"/>
                      </a14:backgroundRemoval>
                    </a14:imgEffect>
                  </a14:imgLayer>
                </a14:imgProps>
              </a:ext>
              <a:ext uri="{28A0092B-C50C-407E-A947-70E740481C1C}">
                <a14:useLocalDpi xmlns:a14="http://schemas.microsoft.com/office/drawing/2010/main" val="0"/>
              </a:ext>
            </a:extLst>
          </a:blip>
          <a:srcRect/>
          <a:stretch>
            <a:fillRect/>
          </a:stretch>
        </p:blipFill>
        <p:spPr bwMode="auto">
          <a:xfrm>
            <a:off x="304800" y="-657027"/>
            <a:ext cx="8331200" cy="7868444"/>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4" descr="C:\Users\ADMIN\Desktop\Bach tuyet\511929473-photo-clip-tree.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586480" y="-624841"/>
            <a:ext cx="7284720" cy="7609841"/>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3" descr="C:\Users\ADMIN\Desktop\Bach tuyet\arbre-majestueux-42629281.jpg"/>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0" b="100000" l="0" r="100000">
                        <a14:backgroundMark x1="47875" y1="35969" x2="47875" y2="37305"/>
                      </a14:backgroundRemoval>
                    </a14:imgEffect>
                  </a14:imgLayer>
                </a14:imgProps>
              </a:ext>
              <a:ext uri="{28A0092B-C50C-407E-A947-70E740481C1C}">
                <a14:useLocalDpi xmlns:a14="http://schemas.microsoft.com/office/drawing/2010/main" val="0"/>
              </a:ext>
            </a:extLst>
          </a:blip>
          <a:srcRect/>
          <a:stretch>
            <a:fillRect/>
          </a:stretch>
        </p:blipFill>
        <p:spPr bwMode="auto">
          <a:xfrm>
            <a:off x="6013851" y="-565072"/>
            <a:ext cx="7689097" cy="7868444"/>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10" descr="C:\Users\ADMIN\Desktop\Tai nguyen thiet ke tro choi\Bảng gỗ\wooden-blank-sign-clipart-1.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55040" y="-1198880"/>
            <a:ext cx="11033759" cy="3003568"/>
          </a:xfrm>
          <a:prstGeom prst="rect">
            <a:avLst/>
          </a:prstGeom>
          <a:noFill/>
          <a:extLst>
            <a:ext uri="{909E8E84-426E-40DD-AFC4-6F175D3DCCD1}">
              <a14:hiddenFill xmlns:a14="http://schemas.microsoft.com/office/drawing/2010/main">
                <a:solidFill>
                  <a:srgbClr val="FFFFFF"/>
                </a:solidFill>
              </a14:hiddenFill>
            </a:ext>
          </a:extLst>
        </p:spPr>
      </p:pic>
      <p:sp>
        <p:nvSpPr>
          <p:cNvPr id="46" name="TextBox 45"/>
          <p:cNvSpPr txBox="1"/>
          <p:nvPr/>
        </p:nvSpPr>
        <p:spPr>
          <a:xfrm>
            <a:off x="1625600" y="723386"/>
            <a:ext cx="9376832" cy="667106"/>
          </a:xfrm>
          <a:prstGeom prst="rect">
            <a:avLst/>
          </a:prstGeom>
          <a:noFill/>
        </p:spPr>
        <p:txBody>
          <a:bodyPr wrap="square" rtlCol="0">
            <a:spAutoFit/>
          </a:bodyPr>
          <a:lstStyle/>
          <a:p>
            <a:pPr algn="ctr" defTabSz="1219200">
              <a:buClrTx/>
              <a:buFontTx/>
              <a:buNone/>
            </a:pPr>
            <a:r>
              <a:rPr lang="en-US" sz="3735" kern="1200" smtClean="0">
                <a:solidFill>
                  <a:prstClr val="white"/>
                </a:solidFill>
                <a:latin typeface="Calibri" panose="020F0502020204030204"/>
                <a:ea typeface="+mn-ea"/>
                <a:cs typeface="+mn-cs"/>
              </a:rPr>
              <a:t>c, Hình tam giác có mấy đỉnh và mấy cạnh </a:t>
            </a:r>
            <a:r>
              <a:rPr lang="en-US" sz="3735" smtClean="0">
                <a:solidFill>
                  <a:prstClr val="white"/>
                </a:solidFill>
                <a:latin typeface="Calibri" panose="020F0502020204030204"/>
              </a:rPr>
              <a:t>:</a:t>
            </a:r>
            <a:endParaRPr lang="en-US" sz="3735" kern="1200" dirty="0">
              <a:solidFill>
                <a:prstClr val="white"/>
              </a:solidFill>
              <a:latin typeface="Calibri" panose="020F0502020204030204"/>
              <a:ea typeface="+mn-ea"/>
              <a:cs typeface="+mn-cs"/>
            </a:endParaRPr>
          </a:p>
        </p:txBody>
      </p:sp>
      <p:pic>
        <p:nvPicPr>
          <p:cNvPr id="47" name="Picture 11" descr="C:\Users\ADMIN\Desktop\Tai nguyen thiet ke tro choi\Bảng gỗ\Picture1 (2).png">
            <a:hlinkClick r:id="" action="ppaction://hlinkshowjump?jump=nextslide"/>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0960919" y="504972"/>
            <a:ext cx="1617133" cy="687477"/>
          </a:xfrm>
          <a:prstGeom prst="rect">
            <a:avLst/>
          </a:prstGeom>
          <a:noFill/>
          <a:extLst>
            <a:ext uri="{909E8E84-426E-40DD-AFC4-6F175D3DCCD1}">
              <a14:hiddenFill xmlns:a14="http://schemas.microsoft.com/office/drawing/2010/main">
                <a:solidFill>
                  <a:srgbClr val="FFFFFF"/>
                </a:solidFill>
              </a14:hiddenFill>
            </a:ext>
          </a:extLst>
        </p:spPr>
      </p:pic>
      <p:sp>
        <p:nvSpPr>
          <p:cNvPr id="48" name="Explosion 1 47"/>
          <p:cNvSpPr/>
          <p:nvPr/>
        </p:nvSpPr>
        <p:spPr>
          <a:xfrm>
            <a:off x="5250697" y="4439014"/>
            <a:ext cx="4017104" cy="2729895"/>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buClrTx/>
              <a:buFontTx/>
              <a:buNone/>
            </a:pPr>
            <a:r>
              <a:rPr lang="en-US" sz="3200" b="1" kern="1200" dirty="0">
                <a:solidFill>
                  <a:srgbClr val="0000FF"/>
                </a:solidFill>
                <a:latin typeface="Arial" panose="020B0604020202020204" pitchFamily="34" charset="0"/>
                <a:cs typeface="Arial" panose="020B0604020202020204" pitchFamily="34" charset="0"/>
              </a:rPr>
              <a:t>ĐÚNG RỒI</a:t>
            </a:r>
          </a:p>
        </p:txBody>
      </p:sp>
      <p:sp>
        <p:nvSpPr>
          <p:cNvPr id="49" name="Rounded Rectangle 48"/>
          <p:cNvSpPr/>
          <p:nvPr/>
        </p:nvSpPr>
        <p:spPr>
          <a:xfrm>
            <a:off x="1232431" y="2246015"/>
            <a:ext cx="2820540" cy="1301648"/>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buClrTx/>
              <a:buFontTx/>
              <a:buNone/>
            </a:pPr>
            <a:r>
              <a:rPr lang="en-US" sz="4000" kern="1200" dirty="0">
                <a:solidFill>
                  <a:srgbClr val="0000FF"/>
                </a:solidFill>
              </a:rPr>
              <a:t>A</a:t>
            </a:r>
            <a:r>
              <a:rPr lang="en-US" sz="4000" kern="1200">
                <a:solidFill>
                  <a:srgbClr val="0000FF"/>
                </a:solidFill>
              </a:rPr>
              <a:t>. </a:t>
            </a:r>
            <a:r>
              <a:rPr lang="en-US" sz="4000" kern="1200" smtClean="0">
                <a:solidFill>
                  <a:srgbClr val="0000FF"/>
                </a:solidFill>
              </a:rPr>
              <a:t>3 đỉnh và 4 cạnh</a:t>
            </a:r>
            <a:endParaRPr lang="en-US" sz="4000" kern="1200" dirty="0">
              <a:solidFill>
                <a:srgbClr val="0000FF"/>
              </a:solidFill>
            </a:endParaRPr>
          </a:p>
        </p:txBody>
      </p:sp>
      <p:sp>
        <p:nvSpPr>
          <p:cNvPr id="50" name="Rounded Rectangle 49"/>
          <p:cNvSpPr/>
          <p:nvPr/>
        </p:nvSpPr>
        <p:spPr>
          <a:xfrm>
            <a:off x="4921395" y="2274428"/>
            <a:ext cx="2889916" cy="1314232"/>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buClrTx/>
              <a:buFontTx/>
              <a:buNone/>
            </a:pPr>
            <a:r>
              <a:rPr lang="en-US" sz="4000" kern="1200" dirty="0">
                <a:solidFill>
                  <a:srgbClr val="0000FF"/>
                </a:solidFill>
              </a:rPr>
              <a:t>B</a:t>
            </a:r>
            <a:r>
              <a:rPr lang="en-US" sz="4000" kern="1200">
                <a:solidFill>
                  <a:srgbClr val="0000FF"/>
                </a:solidFill>
              </a:rPr>
              <a:t>. </a:t>
            </a:r>
            <a:r>
              <a:rPr lang="en-US" sz="4000" kern="1200" smtClean="0">
                <a:solidFill>
                  <a:srgbClr val="0000FF"/>
                </a:solidFill>
              </a:rPr>
              <a:t>3 đỉnh và 3 cạnh</a:t>
            </a:r>
            <a:endParaRPr lang="en-US" sz="4000" kern="1200" dirty="0">
              <a:solidFill>
                <a:srgbClr val="0000FF"/>
              </a:solidFill>
            </a:endParaRPr>
          </a:p>
        </p:txBody>
      </p:sp>
      <p:sp>
        <p:nvSpPr>
          <p:cNvPr id="51" name="Rounded Rectangle 50"/>
          <p:cNvSpPr/>
          <p:nvPr/>
        </p:nvSpPr>
        <p:spPr>
          <a:xfrm>
            <a:off x="8671376" y="2274428"/>
            <a:ext cx="2933722" cy="1273235"/>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buClrTx/>
              <a:buFontTx/>
              <a:buNone/>
            </a:pPr>
            <a:r>
              <a:rPr lang="en-US" sz="4000" kern="1200" dirty="0">
                <a:solidFill>
                  <a:srgbClr val="0000FF"/>
                </a:solidFill>
              </a:rPr>
              <a:t>C</a:t>
            </a:r>
            <a:r>
              <a:rPr lang="en-US" sz="4000" kern="1200">
                <a:solidFill>
                  <a:srgbClr val="0000FF"/>
                </a:solidFill>
              </a:rPr>
              <a:t>. </a:t>
            </a:r>
            <a:r>
              <a:rPr lang="en-US" sz="4000" kern="1200" smtClean="0">
                <a:solidFill>
                  <a:srgbClr val="0000FF"/>
                </a:solidFill>
              </a:rPr>
              <a:t>4 đỉnh và 4 cạnh</a:t>
            </a:r>
            <a:endParaRPr lang="en-US" sz="4000" kern="1200" dirty="0">
              <a:solidFill>
                <a:srgbClr val="0000FF"/>
              </a:solidFill>
            </a:endParaRPr>
          </a:p>
        </p:txBody>
      </p:sp>
      <p:pic>
        <p:nvPicPr>
          <p:cNvPr id="53" name="Picture 4" descr="C:\Users\ADMIN\Desktop\Bach tuyet\Blanca_Nieves.8.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flipH="1">
            <a:off x="-227371" y="3455232"/>
            <a:ext cx="2287981" cy="3969859"/>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11" descr="C:\Users\ADMIN\Desktop\Tai nguyen thiet ke tro choi\Bảng gỗ\Picture1 (2).png">
            <a:hlinkClick r:id="" action="ppaction://hlinkshowjump?jump=previousslide"/>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flipH="1">
            <a:off x="203201" y="506323"/>
            <a:ext cx="1646767" cy="6874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2987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fade">
                                      <p:cBhvr>
                                        <p:cTn id="7" dur="1000"/>
                                        <p:tgtEl>
                                          <p:spTgt spid="45"/>
                                        </p:tgtEl>
                                      </p:cBhvr>
                                    </p:animEffect>
                                    <p:anim calcmode="lin" valueType="num">
                                      <p:cBhvr>
                                        <p:cTn id="8" dur="1000" fill="hold"/>
                                        <p:tgtEl>
                                          <p:spTgt spid="45"/>
                                        </p:tgtEl>
                                        <p:attrNameLst>
                                          <p:attrName>ppt_x</p:attrName>
                                        </p:attrNameLst>
                                      </p:cBhvr>
                                      <p:tavLst>
                                        <p:tav tm="0">
                                          <p:val>
                                            <p:strVal val="#ppt_x"/>
                                          </p:val>
                                        </p:tav>
                                        <p:tav tm="100000">
                                          <p:val>
                                            <p:strVal val="#ppt_x"/>
                                          </p:val>
                                        </p:tav>
                                      </p:tavLst>
                                    </p:anim>
                                    <p:anim calcmode="lin" valueType="num">
                                      <p:cBhvr>
                                        <p:cTn id="9" dur="1000" fill="hold"/>
                                        <p:tgtEl>
                                          <p:spTgt spid="45"/>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46"/>
                                        </p:tgtEl>
                                        <p:attrNameLst>
                                          <p:attrName>style.visibility</p:attrName>
                                        </p:attrNameLst>
                                      </p:cBhvr>
                                      <p:to>
                                        <p:strVal val="visible"/>
                                      </p:to>
                                    </p:set>
                                    <p:animEffect transition="in" filter="fade">
                                      <p:cBhvr>
                                        <p:cTn id="12" dur="1000"/>
                                        <p:tgtEl>
                                          <p:spTgt spid="46"/>
                                        </p:tgtEl>
                                      </p:cBhvr>
                                    </p:animEffect>
                                    <p:anim calcmode="lin" valueType="num">
                                      <p:cBhvr>
                                        <p:cTn id="13" dur="1000" fill="hold"/>
                                        <p:tgtEl>
                                          <p:spTgt spid="46"/>
                                        </p:tgtEl>
                                        <p:attrNameLst>
                                          <p:attrName>ppt_x</p:attrName>
                                        </p:attrNameLst>
                                      </p:cBhvr>
                                      <p:tavLst>
                                        <p:tav tm="0">
                                          <p:val>
                                            <p:strVal val="#ppt_x"/>
                                          </p:val>
                                        </p:tav>
                                        <p:tav tm="100000">
                                          <p:val>
                                            <p:strVal val="#ppt_x"/>
                                          </p:val>
                                        </p:tav>
                                      </p:tavLst>
                                    </p:anim>
                                    <p:anim calcmode="lin" valueType="num">
                                      <p:cBhvr>
                                        <p:cTn id="14" dur="1000" fill="hold"/>
                                        <p:tgtEl>
                                          <p:spTgt spid="4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49"/>
                                        </p:tgtEl>
                                        <p:attrNameLst>
                                          <p:attrName>style.visibility</p:attrName>
                                        </p:attrNameLst>
                                      </p:cBhvr>
                                      <p:to>
                                        <p:strVal val="visible"/>
                                      </p:to>
                                    </p:set>
                                    <p:animEffect transition="in" filter="fade">
                                      <p:cBhvr>
                                        <p:cTn id="19" dur="1000"/>
                                        <p:tgtEl>
                                          <p:spTgt spid="49"/>
                                        </p:tgtEl>
                                      </p:cBhvr>
                                    </p:animEffect>
                                    <p:anim calcmode="lin" valueType="num">
                                      <p:cBhvr>
                                        <p:cTn id="20" dur="1000" fill="hold"/>
                                        <p:tgtEl>
                                          <p:spTgt spid="49"/>
                                        </p:tgtEl>
                                        <p:attrNameLst>
                                          <p:attrName>ppt_x</p:attrName>
                                        </p:attrNameLst>
                                      </p:cBhvr>
                                      <p:tavLst>
                                        <p:tav tm="0">
                                          <p:val>
                                            <p:strVal val="#ppt_x"/>
                                          </p:val>
                                        </p:tav>
                                        <p:tav tm="100000">
                                          <p:val>
                                            <p:strVal val="#ppt_x"/>
                                          </p:val>
                                        </p:tav>
                                      </p:tavLst>
                                    </p:anim>
                                    <p:anim calcmode="lin" valueType="num">
                                      <p:cBhvr>
                                        <p:cTn id="21" dur="1000" fill="hold"/>
                                        <p:tgtEl>
                                          <p:spTgt spid="49"/>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50"/>
                                        </p:tgtEl>
                                        <p:attrNameLst>
                                          <p:attrName>style.visibility</p:attrName>
                                        </p:attrNameLst>
                                      </p:cBhvr>
                                      <p:to>
                                        <p:strVal val="visible"/>
                                      </p:to>
                                    </p:set>
                                    <p:animEffect transition="in" filter="fade">
                                      <p:cBhvr>
                                        <p:cTn id="26" dur="1000"/>
                                        <p:tgtEl>
                                          <p:spTgt spid="50"/>
                                        </p:tgtEl>
                                      </p:cBhvr>
                                    </p:animEffect>
                                    <p:anim calcmode="lin" valueType="num">
                                      <p:cBhvr>
                                        <p:cTn id="27" dur="1000" fill="hold"/>
                                        <p:tgtEl>
                                          <p:spTgt spid="50"/>
                                        </p:tgtEl>
                                        <p:attrNameLst>
                                          <p:attrName>ppt_x</p:attrName>
                                        </p:attrNameLst>
                                      </p:cBhvr>
                                      <p:tavLst>
                                        <p:tav tm="0">
                                          <p:val>
                                            <p:strVal val="#ppt_x"/>
                                          </p:val>
                                        </p:tav>
                                        <p:tav tm="100000">
                                          <p:val>
                                            <p:strVal val="#ppt_x"/>
                                          </p:val>
                                        </p:tav>
                                      </p:tavLst>
                                    </p:anim>
                                    <p:anim calcmode="lin" valueType="num">
                                      <p:cBhvr>
                                        <p:cTn id="28" dur="1000" fill="hold"/>
                                        <p:tgtEl>
                                          <p:spTgt spid="50"/>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51"/>
                                        </p:tgtEl>
                                        <p:attrNameLst>
                                          <p:attrName>style.visibility</p:attrName>
                                        </p:attrNameLst>
                                      </p:cBhvr>
                                      <p:to>
                                        <p:strVal val="visible"/>
                                      </p:to>
                                    </p:set>
                                    <p:animEffect transition="in" filter="fade">
                                      <p:cBhvr>
                                        <p:cTn id="33" dur="1000"/>
                                        <p:tgtEl>
                                          <p:spTgt spid="51"/>
                                        </p:tgtEl>
                                      </p:cBhvr>
                                    </p:animEffect>
                                    <p:anim calcmode="lin" valueType="num">
                                      <p:cBhvr>
                                        <p:cTn id="34" dur="1000" fill="hold"/>
                                        <p:tgtEl>
                                          <p:spTgt spid="51"/>
                                        </p:tgtEl>
                                        <p:attrNameLst>
                                          <p:attrName>ppt_x</p:attrName>
                                        </p:attrNameLst>
                                      </p:cBhvr>
                                      <p:tavLst>
                                        <p:tav tm="0">
                                          <p:val>
                                            <p:strVal val="#ppt_x"/>
                                          </p:val>
                                        </p:tav>
                                        <p:tav tm="100000">
                                          <p:val>
                                            <p:strVal val="#ppt_x"/>
                                          </p:val>
                                        </p:tav>
                                      </p:tavLst>
                                    </p:anim>
                                    <p:anim calcmode="lin" valueType="num">
                                      <p:cBhvr>
                                        <p:cTn id="35" dur="1000" fill="hold"/>
                                        <p:tgtEl>
                                          <p:spTgt spid="5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6" restart="whenNotActive" fill="hold" evtFilter="cancelBubble" nodeType="interactiveSeq">
                <p:stCondLst>
                  <p:cond evt="onClick" delay="0">
                    <p:tgtEl>
                      <p:spTgt spid="49"/>
                    </p:tgtEl>
                  </p:cond>
                </p:stCondLst>
                <p:endSync evt="end" delay="0">
                  <p:rtn val="all"/>
                </p:endSync>
                <p:childTnLst>
                  <p:par>
                    <p:cTn id="37" fill="hold">
                      <p:stCondLst>
                        <p:cond delay="0"/>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21"/>
                                        </p:tgtEl>
                                        <p:attrNameLst>
                                          <p:attrName>style.visibility</p:attrName>
                                        </p:attrNameLst>
                                      </p:cBhvr>
                                      <p:to>
                                        <p:strVal val="visible"/>
                                      </p:to>
                                    </p:set>
                                  </p:childTnLst>
                                </p:cTn>
                              </p:par>
                              <p:par>
                                <p:cTn id="41" presetID="32" presetClass="emph" presetSubtype="0" repeatCount="indefinite" fill="hold" nodeType="withEffect">
                                  <p:stCondLst>
                                    <p:cond delay="0"/>
                                  </p:stCondLst>
                                  <p:childTnLst>
                                    <p:animRot by="120000">
                                      <p:cBhvr>
                                        <p:cTn id="42" dur="300" fill="hold">
                                          <p:stCondLst>
                                            <p:cond delay="0"/>
                                          </p:stCondLst>
                                        </p:cTn>
                                        <p:tgtEl>
                                          <p:spTgt spid="21"/>
                                        </p:tgtEl>
                                        <p:attrNameLst>
                                          <p:attrName>r</p:attrName>
                                        </p:attrNameLst>
                                      </p:cBhvr>
                                    </p:animRot>
                                    <p:animRot by="-240000">
                                      <p:cBhvr>
                                        <p:cTn id="43" dur="600" fill="hold">
                                          <p:stCondLst>
                                            <p:cond delay="600"/>
                                          </p:stCondLst>
                                        </p:cTn>
                                        <p:tgtEl>
                                          <p:spTgt spid="21"/>
                                        </p:tgtEl>
                                        <p:attrNameLst>
                                          <p:attrName>r</p:attrName>
                                        </p:attrNameLst>
                                      </p:cBhvr>
                                    </p:animRot>
                                    <p:animRot by="240000">
                                      <p:cBhvr>
                                        <p:cTn id="44" dur="600" fill="hold">
                                          <p:stCondLst>
                                            <p:cond delay="1200"/>
                                          </p:stCondLst>
                                        </p:cTn>
                                        <p:tgtEl>
                                          <p:spTgt spid="21"/>
                                        </p:tgtEl>
                                        <p:attrNameLst>
                                          <p:attrName>r</p:attrName>
                                        </p:attrNameLst>
                                      </p:cBhvr>
                                    </p:animRot>
                                    <p:animRot by="-240000">
                                      <p:cBhvr>
                                        <p:cTn id="45" dur="600" fill="hold">
                                          <p:stCondLst>
                                            <p:cond delay="1800"/>
                                          </p:stCondLst>
                                        </p:cTn>
                                        <p:tgtEl>
                                          <p:spTgt spid="21"/>
                                        </p:tgtEl>
                                        <p:attrNameLst>
                                          <p:attrName>r</p:attrName>
                                        </p:attrNameLst>
                                      </p:cBhvr>
                                    </p:animRot>
                                    <p:animRot by="120000">
                                      <p:cBhvr>
                                        <p:cTn id="46" dur="600" fill="hold">
                                          <p:stCondLst>
                                            <p:cond delay="2400"/>
                                          </p:stCondLst>
                                        </p:cTn>
                                        <p:tgtEl>
                                          <p:spTgt spid="21"/>
                                        </p:tgtEl>
                                        <p:attrNameLst>
                                          <p:attrName>r</p:attrName>
                                        </p:attrNameLst>
                                      </p:cBhvr>
                                    </p:animRot>
                                  </p:childTnLst>
                                </p:cTn>
                              </p:par>
                            </p:childTnLst>
                          </p:cTn>
                        </p:par>
                      </p:childTnLst>
                    </p:cTn>
                  </p:par>
                </p:childTnLst>
              </p:cTn>
              <p:nextCondLst>
                <p:cond evt="onClick" delay="0">
                  <p:tgtEl>
                    <p:spTgt spid="49"/>
                  </p:tgtEl>
                </p:cond>
              </p:nextCondLst>
            </p:seq>
            <p:seq concurrent="1" nextAc="seek">
              <p:cTn id="47" restart="whenNotActive" fill="hold" evtFilter="cancelBubble" nodeType="interactiveSeq">
                <p:stCondLst>
                  <p:cond evt="onClick" delay="0">
                    <p:tgtEl>
                      <p:spTgt spid="50"/>
                    </p:tgtEl>
                  </p:cond>
                </p:stCondLst>
                <p:endSync evt="end" delay="0">
                  <p:rtn val="all"/>
                </p:endSync>
                <p:childTnLst>
                  <p:par>
                    <p:cTn id="48" fill="hold">
                      <p:stCondLst>
                        <p:cond delay="0"/>
                      </p:stCondLst>
                      <p:childTnLst>
                        <p:par>
                          <p:cTn id="49" fill="hold">
                            <p:stCondLst>
                              <p:cond delay="0"/>
                            </p:stCondLst>
                            <p:childTnLst>
                              <p:par>
                                <p:cTn id="50" presetID="1" presetClass="entr" presetSubtype="0" fill="hold" nodeType="clickEffect">
                                  <p:stCondLst>
                                    <p:cond delay="0"/>
                                  </p:stCondLst>
                                  <p:childTnLst>
                                    <p:set>
                                      <p:cBhvr>
                                        <p:cTn id="51" dur="1" fill="hold">
                                          <p:stCondLst>
                                            <p:cond delay="0"/>
                                          </p:stCondLst>
                                        </p:cTn>
                                        <p:tgtEl>
                                          <p:spTgt spid="27"/>
                                        </p:tgtEl>
                                        <p:attrNameLst>
                                          <p:attrName>style.visibility</p:attrName>
                                        </p:attrNameLst>
                                      </p:cBhvr>
                                      <p:to>
                                        <p:strVal val="visible"/>
                                      </p:to>
                                    </p:set>
                                  </p:childTnLst>
                                </p:cTn>
                              </p:par>
                              <p:par>
                                <p:cTn id="52" presetID="32" presetClass="emph" presetSubtype="0" repeatCount="indefinite" fill="hold" nodeType="withEffect">
                                  <p:stCondLst>
                                    <p:cond delay="0"/>
                                  </p:stCondLst>
                                  <p:childTnLst>
                                    <p:animRot by="120000">
                                      <p:cBhvr>
                                        <p:cTn id="53" dur="200" fill="hold">
                                          <p:stCondLst>
                                            <p:cond delay="0"/>
                                          </p:stCondLst>
                                        </p:cTn>
                                        <p:tgtEl>
                                          <p:spTgt spid="27"/>
                                        </p:tgtEl>
                                        <p:attrNameLst>
                                          <p:attrName>r</p:attrName>
                                        </p:attrNameLst>
                                      </p:cBhvr>
                                    </p:animRot>
                                    <p:animRot by="-240000">
                                      <p:cBhvr>
                                        <p:cTn id="54" dur="400" fill="hold">
                                          <p:stCondLst>
                                            <p:cond delay="400"/>
                                          </p:stCondLst>
                                        </p:cTn>
                                        <p:tgtEl>
                                          <p:spTgt spid="27"/>
                                        </p:tgtEl>
                                        <p:attrNameLst>
                                          <p:attrName>r</p:attrName>
                                        </p:attrNameLst>
                                      </p:cBhvr>
                                    </p:animRot>
                                    <p:animRot by="240000">
                                      <p:cBhvr>
                                        <p:cTn id="55" dur="400" fill="hold">
                                          <p:stCondLst>
                                            <p:cond delay="800"/>
                                          </p:stCondLst>
                                        </p:cTn>
                                        <p:tgtEl>
                                          <p:spTgt spid="27"/>
                                        </p:tgtEl>
                                        <p:attrNameLst>
                                          <p:attrName>r</p:attrName>
                                        </p:attrNameLst>
                                      </p:cBhvr>
                                    </p:animRot>
                                    <p:animRot by="-240000">
                                      <p:cBhvr>
                                        <p:cTn id="56" dur="400" fill="hold">
                                          <p:stCondLst>
                                            <p:cond delay="1200"/>
                                          </p:stCondLst>
                                        </p:cTn>
                                        <p:tgtEl>
                                          <p:spTgt spid="27"/>
                                        </p:tgtEl>
                                        <p:attrNameLst>
                                          <p:attrName>r</p:attrName>
                                        </p:attrNameLst>
                                      </p:cBhvr>
                                    </p:animRot>
                                    <p:animRot by="120000">
                                      <p:cBhvr>
                                        <p:cTn id="57" dur="400" fill="hold">
                                          <p:stCondLst>
                                            <p:cond delay="1600"/>
                                          </p:stCondLst>
                                        </p:cTn>
                                        <p:tgtEl>
                                          <p:spTgt spid="27"/>
                                        </p:tgtEl>
                                        <p:attrNameLst>
                                          <p:attrName>r</p:attrName>
                                        </p:attrNameLst>
                                      </p:cBhvr>
                                    </p:animRot>
                                  </p:childTnLst>
                                </p:cTn>
                              </p:par>
                              <p:par>
                                <p:cTn id="58" presetID="1" presetClass="entr" presetSubtype="0" fill="hold" grpId="0" nodeType="withEffect">
                                  <p:stCondLst>
                                    <p:cond delay="0"/>
                                  </p:stCondLst>
                                  <p:childTnLst>
                                    <p:set>
                                      <p:cBhvr>
                                        <p:cTn id="59" dur="1" fill="hold">
                                          <p:stCondLst>
                                            <p:cond delay="0"/>
                                          </p:stCondLst>
                                        </p:cTn>
                                        <p:tgtEl>
                                          <p:spTgt spid="48"/>
                                        </p:tgtEl>
                                        <p:attrNameLst>
                                          <p:attrName>style.visibility</p:attrName>
                                        </p:attrNameLst>
                                      </p:cBhvr>
                                      <p:to>
                                        <p:strVal val="visible"/>
                                      </p:to>
                                    </p:set>
                                  </p:childTnLst>
                                </p:cTn>
                              </p:par>
                              <p:par>
                                <p:cTn id="60" presetID="26" presetClass="emph" presetSubtype="0" repeatCount="3000" fill="hold" grpId="1" nodeType="withEffect">
                                  <p:stCondLst>
                                    <p:cond delay="0"/>
                                  </p:stCondLst>
                                  <p:childTnLst>
                                    <p:animEffect transition="out" filter="fade">
                                      <p:cBhvr>
                                        <p:cTn id="61" dur="500" tmFilter="0, 0; .2, .5; .8, .5; 1, 0"/>
                                        <p:tgtEl>
                                          <p:spTgt spid="48"/>
                                        </p:tgtEl>
                                      </p:cBhvr>
                                    </p:animEffect>
                                    <p:animScale>
                                      <p:cBhvr>
                                        <p:cTn id="62" dur="250" autoRev="1" fill="hold"/>
                                        <p:tgtEl>
                                          <p:spTgt spid="48"/>
                                        </p:tgtEl>
                                      </p:cBhvr>
                                      <p:by x="105000" y="105000"/>
                                    </p:animScale>
                                  </p:childTnLst>
                                </p:cTn>
                              </p:par>
                              <p:par>
                                <p:cTn id="63" presetID="1" presetClass="exit" presetSubtype="0" fill="hold" grpId="2" nodeType="withEffect">
                                  <p:stCondLst>
                                    <p:cond delay="2500"/>
                                  </p:stCondLst>
                                  <p:childTnLst>
                                    <p:set>
                                      <p:cBhvr>
                                        <p:cTn id="64" dur="1" fill="hold">
                                          <p:stCondLst>
                                            <p:cond delay="0"/>
                                          </p:stCondLst>
                                        </p:cTn>
                                        <p:tgtEl>
                                          <p:spTgt spid="48"/>
                                        </p:tgtEl>
                                        <p:attrNameLst>
                                          <p:attrName>style.visibility</p:attrName>
                                        </p:attrNameLst>
                                      </p:cBhvr>
                                      <p:to>
                                        <p:strVal val="hidden"/>
                                      </p:to>
                                    </p:set>
                                  </p:childTnLst>
                                </p:cTn>
                              </p:par>
                            </p:childTnLst>
                          </p:cTn>
                        </p:par>
                      </p:childTnLst>
                    </p:cTn>
                  </p:par>
                </p:childTnLst>
              </p:cTn>
              <p:nextCondLst>
                <p:cond evt="onClick" delay="0">
                  <p:tgtEl>
                    <p:spTgt spid="50"/>
                  </p:tgtEl>
                </p:cond>
              </p:nextCondLst>
            </p:seq>
            <p:seq concurrent="1" nextAc="seek">
              <p:cTn id="65" restart="whenNotActive" fill="hold" evtFilter="cancelBubble" nodeType="interactiveSeq">
                <p:stCondLst>
                  <p:cond evt="onClick" delay="0">
                    <p:tgtEl>
                      <p:spTgt spid="51"/>
                    </p:tgtEl>
                  </p:cond>
                </p:stCondLst>
                <p:endSync evt="end" delay="0">
                  <p:rtn val="all"/>
                </p:endSync>
                <p:childTnLst>
                  <p:par>
                    <p:cTn id="66" fill="hold">
                      <p:stCondLst>
                        <p:cond delay="0"/>
                      </p:stCondLst>
                      <p:childTnLst>
                        <p:par>
                          <p:cTn id="67" fill="hold">
                            <p:stCondLst>
                              <p:cond delay="0"/>
                            </p:stCondLst>
                            <p:childTnLst>
                              <p:par>
                                <p:cTn id="68" presetID="1" presetClass="entr" presetSubtype="0" fill="hold" nodeType="clickEffect">
                                  <p:stCondLst>
                                    <p:cond delay="0"/>
                                  </p:stCondLst>
                                  <p:childTnLst>
                                    <p:set>
                                      <p:cBhvr>
                                        <p:cTn id="69" dur="1" fill="hold">
                                          <p:stCondLst>
                                            <p:cond delay="0"/>
                                          </p:stCondLst>
                                        </p:cTn>
                                        <p:tgtEl>
                                          <p:spTgt spid="26"/>
                                        </p:tgtEl>
                                        <p:attrNameLst>
                                          <p:attrName>style.visibility</p:attrName>
                                        </p:attrNameLst>
                                      </p:cBhvr>
                                      <p:to>
                                        <p:strVal val="visible"/>
                                      </p:to>
                                    </p:set>
                                  </p:childTnLst>
                                </p:cTn>
                              </p:par>
                              <p:par>
                                <p:cTn id="70" presetID="32" presetClass="emph" presetSubtype="0" repeatCount="indefinite" fill="hold" nodeType="withEffect">
                                  <p:stCondLst>
                                    <p:cond delay="0"/>
                                  </p:stCondLst>
                                  <p:childTnLst>
                                    <p:animRot by="120000">
                                      <p:cBhvr>
                                        <p:cTn id="71" dur="300" fill="hold">
                                          <p:stCondLst>
                                            <p:cond delay="0"/>
                                          </p:stCondLst>
                                        </p:cTn>
                                        <p:tgtEl>
                                          <p:spTgt spid="26"/>
                                        </p:tgtEl>
                                        <p:attrNameLst>
                                          <p:attrName>r</p:attrName>
                                        </p:attrNameLst>
                                      </p:cBhvr>
                                    </p:animRot>
                                    <p:animRot by="-240000">
                                      <p:cBhvr>
                                        <p:cTn id="72" dur="600" fill="hold">
                                          <p:stCondLst>
                                            <p:cond delay="600"/>
                                          </p:stCondLst>
                                        </p:cTn>
                                        <p:tgtEl>
                                          <p:spTgt spid="26"/>
                                        </p:tgtEl>
                                        <p:attrNameLst>
                                          <p:attrName>r</p:attrName>
                                        </p:attrNameLst>
                                      </p:cBhvr>
                                    </p:animRot>
                                    <p:animRot by="240000">
                                      <p:cBhvr>
                                        <p:cTn id="73" dur="600" fill="hold">
                                          <p:stCondLst>
                                            <p:cond delay="1200"/>
                                          </p:stCondLst>
                                        </p:cTn>
                                        <p:tgtEl>
                                          <p:spTgt spid="26"/>
                                        </p:tgtEl>
                                        <p:attrNameLst>
                                          <p:attrName>r</p:attrName>
                                        </p:attrNameLst>
                                      </p:cBhvr>
                                    </p:animRot>
                                    <p:animRot by="-240000">
                                      <p:cBhvr>
                                        <p:cTn id="74" dur="600" fill="hold">
                                          <p:stCondLst>
                                            <p:cond delay="1800"/>
                                          </p:stCondLst>
                                        </p:cTn>
                                        <p:tgtEl>
                                          <p:spTgt spid="26"/>
                                        </p:tgtEl>
                                        <p:attrNameLst>
                                          <p:attrName>r</p:attrName>
                                        </p:attrNameLst>
                                      </p:cBhvr>
                                    </p:animRot>
                                    <p:animRot by="120000">
                                      <p:cBhvr>
                                        <p:cTn id="75" dur="600" fill="hold">
                                          <p:stCondLst>
                                            <p:cond delay="2400"/>
                                          </p:stCondLst>
                                        </p:cTn>
                                        <p:tgtEl>
                                          <p:spTgt spid="26"/>
                                        </p:tgtEl>
                                        <p:attrNameLst>
                                          <p:attrName>r</p:attrName>
                                        </p:attrNameLst>
                                      </p:cBhvr>
                                    </p:animRot>
                                  </p:childTnLst>
                                </p:cTn>
                              </p:par>
                            </p:childTnLst>
                          </p:cTn>
                        </p:par>
                      </p:childTnLst>
                    </p:cTn>
                  </p:par>
                </p:childTnLst>
              </p:cTn>
              <p:nextCondLst>
                <p:cond evt="onClick" delay="0">
                  <p:tgtEl>
                    <p:spTgt spid="51"/>
                  </p:tgtEl>
                </p:cond>
              </p:nextCondLst>
            </p:seq>
          </p:childTnLst>
        </p:cTn>
      </p:par>
    </p:tnLst>
    <p:bldLst>
      <p:bldP spid="46" grpId="0"/>
      <p:bldP spid="48" grpId="0" animBg="1"/>
      <p:bldP spid="48" grpId="1" animBg="1"/>
      <p:bldP spid="48" grpId="2" animBg="1"/>
      <p:bldP spid="49" grpId="0" animBg="1"/>
      <p:bldP spid="50" grpId="0" animBg="1"/>
      <p:bldP spid="5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ADMIN\Desktop\Bach tuyet\b.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6" descr="C:\Users\ADMIN\Desktop\Bach tuyet\esquilo001.g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0471667" flipH="1">
            <a:off x="7340875" y="4702316"/>
            <a:ext cx="1320800" cy="144584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7" descr="C:\Users\ADMIN\Desktop\Bach tuyet\767e08fbae2de8679fbba6d8cecba19e.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20352524" flipH="1">
            <a:off x="4768623" y="4677444"/>
            <a:ext cx="1092200" cy="1525441"/>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Users\ADMIN\Desktop\Bach tuyet\43ebd44d263606f876d42fd2f199ea61 (2).jpg"/>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0" b="100000" l="0" r="100000">
                        <a14:foregroundMark x1="22133" y1="31361" x2="44000" y2="50296"/>
                        <a14:foregroundMark x1="64267" y1="40039" x2="40800" y2="47535"/>
                        <a14:foregroundMark x1="44533" y1="14398" x2="40800" y2="25444"/>
                        <a14:foregroundMark x1="26400" y1="22288" x2="16800" y2="33728"/>
                      </a14:backgroundRemoval>
                    </a14:imgEffect>
                  </a14:imgLayer>
                </a14:imgProps>
              </a:ext>
              <a:ext uri="{28A0092B-C50C-407E-A947-70E740481C1C}">
                <a14:useLocalDpi xmlns:a14="http://schemas.microsoft.com/office/drawing/2010/main" val="0"/>
              </a:ext>
            </a:extLst>
          </a:blip>
          <a:srcRect/>
          <a:stretch>
            <a:fillRect/>
          </a:stretch>
        </p:blipFill>
        <p:spPr bwMode="auto">
          <a:xfrm rot="20411047">
            <a:off x="2218663" y="3854845"/>
            <a:ext cx="2076448" cy="2807359"/>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3" descr="C:\Users\ADMIN\Desktop\Bach tuyet\arbre-majestueux-42629281.jpg"/>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0" b="100000" l="0" r="100000">
                        <a14:backgroundMark x1="47875" y1="35969" x2="47875" y2="37305"/>
                      </a14:backgroundRemoval>
                    </a14:imgEffect>
                  </a14:imgLayer>
                </a14:imgProps>
              </a:ext>
              <a:ext uri="{28A0092B-C50C-407E-A947-70E740481C1C}">
                <a14:useLocalDpi xmlns:a14="http://schemas.microsoft.com/office/drawing/2010/main" val="0"/>
              </a:ext>
            </a:extLst>
          </a:blip>
          <a:srcRect/>
          <a:stretch>
            <a:fillRect/>
          </a:stretch>
        </p:blipFill>
        <p:spPr bwMode="auto">
          <a:xfrm>
            <a:off x="325922" y="-348218"/>
            <a:ext cx="7010400" cy="7868444"/>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4" descr="C:\Users\ADMIN\Desktop\Bach tuyet\511929473-photo-clip-tree.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688424" y="-598167"/>
            <a:ext cx="7213600" cy="7609841"/>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3" descr="C:\Users\ADMIN\Desktop\Bach tuyet\arbre-majestueux-42629281.jpg"/>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0" b="100000" l="0" r="100000">
                        <a14:backgroundMark x1="47875" y1="35969" x2="47875" y2="37305"/>
                      </a14:backgroundRemoval>
                    </a14:imgEffect>
                  </a14:imgLayer>
                </a14:imgProps>
              </a:ext>
              <a:ext uri="{28A0092B-C50C-407E-A947-70E740481C1C}">
                <a14:useLocalDpi xmlns:a14="http://schemas.microsoft.com/office/drawing/2010/main" val="0"/>
              </a:ext>
            </a:extLst>
          </a:blip>
          <a:srcRect/>
          <a:stretch>
            <a:fillRect/>
          </a:stretch>
        </p:blipFill>
        <p:spPr bwMode="auto">
          <a:xfrm>
            <a:off x="4978400" y="-454422"/>
            <a:ext cx="7541373" cy="7868444"/>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10" descr="C:\Users\ADMIN\Desktop\Tai nguyen thiet ke tro choi\Bảng gỗ\wooden-blank-sign-clipart-1.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513840" y="-853442"/>
            <a:ext cx="8702947" cy="3029377"/>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11" descr="C:\Users\ADMIN\Desktop\Tai nguyen thiet ke tro choi\Bảng gỗ\Picture1 (2).png">
            <a:hlinkClick r:id="" action="ppaction://hlinkshowjump?jump=nextslide"/>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0198375" y="381000"/>
            <a:ext cx="1617133" cy="687477"/>
          </a:xfrm>
          <a:prstGeom prst="rect">
            <a:avLst/>
          </a:prstGeom>
          <a:noFill/>
          <a:extLst>
            <a:ext uri="{909E8E84-426E-40DD-AFC4-6F175D3DCCD1}">
              <a14:hiddenFill xmlns:a14="http://schemas.microsoft.com/office/drawing/2010/main">
                <a:solidFill>
                  <a:srgbClr val="FFFFFF"/>
                </a:solidFill>
              </a14:hiddenFill>
            </a:ext>
          </a:extLst>
        </p:spPr>
      </p:pic>
      <p:sp>
        <p:nvSpPr>
          <p:cNvPr id="33" name="Explosion 1 32"/>
          <p:cNvSpPr/>
          <p:nvPr/>
        </p:nvSpPr>
        <p:spPr>
          <a:xfrm>
            <a:off x="3905087" y="4566017"/>
            <a:ext cx="4017104" cy="2729895"/>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buClrTx/>
              <a:buFontTx/>
              <a:buNone/>
            </a:pPr>
            <a:r>
              <a:rPr lang="en-US" sz="3200" b="1" kern="1200" dirty="0">
                <a:solidFill>
                  <a:srgbClr val="0000FF"/>
                </a:solidFill>
                <a:latin typeface="Arial" panose="020B0604020202020204" pitchFamily="34" charset="0"/>
                <a:cs typeface="Arial" panose="020B0604020202020204" pitchFamily="34" charset="0"/>
              </a:rPr>
              <a:t>ĐÚNG RỒI</a:t>
            </a:r>
          </a:p>
        </p:txBody>
      </p:sp>
      <p:sp>
        <p:nvSpPr>
          <p:cNvPr id="44" name="Rounded Rectangle 43"/>
          <p:cNvSpPr/>
          <p:nvPr/>
        </p:nvSpPr>
        <p:spPr>
          <a:xfrm>
            <a:off x="1295400" y="2373238"/>
            <a:ext cx="2892174" cy="1044177"/>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buClrTx/>
              <a:buFontTx/>
              <a:buNone/>
            </a:pPr>
            <a:r>
              <a:rPr lang="en-US" sz="4800" kern="1200" dirty="0">
                <a:solidFill>
                  <a:srgbClr val="0000FF"/>
                </a:solidFill>
              </a:rPr>
              <a:t>A</a:t>
            </a:r>
            <a:r>
              <a:rPr lang="en-US" sz="4800" kern="1200">
                <a:solidFill>
                  <a:srgbClr val="0000FF"/>
                </a:solidFill>
              </a:rPr>
              <a:t>. </a:t>
            </a:r>
            <a:r>
              <a:rPr lang="en-US" sz="4800" b="1" smtClean="0">
                <a:solidFill>
                  <a:srgbClr val="0000FF"/>
                </a:solidFill>
                <a:latin typeface="Times New Roman" panose="02020603050405020304" pitchFamily="18" charset="0"/>
                <a:cs typeface="Times New Roman" panose="02020603050405020304" pitchFamily="18" charset="0"/>
              </a:rPr>
              <a:t>ml</a:t>
            </a:r>
            <a:endParaRPr lang="en-US" sz="4800" b="1" kern="1200" dirty="0">
              <a:solidFill>
                <a:srgbClr val="0000FF"/>
              </a:solidFill>
              <a:latin typeface="Times New Roman" panose="02020603050405020304" pitchFamily="18" charset="0"/>
              <a:cs typeface="Times New Roman" panose="02020603050405020304" pitchFamily="18" charset="0"/>
            </a:endParaRPr>
          </a:p>
        </p:txBody>
      </p:sp>
      <p:sp>
        <p:nvSpPr>
          <p:cNvPr id="45" name="Rounded Rectangle 44"/>
          <p:cNvSpPr/>
          <p:nvPr/>
        </p:nvSpPr>
        <p:spPr>
          <a:xfrm>
            <a:off x="4523486" y="2397310"/>
            <a:ext cx="2927128" cy="1044177"/>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buClrTx/>
              <a:buFontTx/>
              <a:buNone/>
            </a:pPr>
            <a:r>
              <a:rPr lang="en-US" sz="5335" kern="1200" dirty="0">
                <a:solidFill>
                  <a:srgbClr val="0000FF"/>
                </a:solidFill>
              </a:rPr>
              <a:t>B</a:t>
            </a:r>
            <a:r>
              <a:rPr lang="en-US" sz="5335" kern="1200">
                <a:solidFill>
                  <a:srgbClr val="0000FF"/>
                </a:solidFill>
              </a:rPr>
              <a:t>. </a:t>
            </a:r>
            <a:r>
              <a:rPr lang="en-US" sz="5335" b="1" kern="1200" smtClean="0">
                <a:solidFill>
                  <a:srgbClr val="0000FF"/>
                </a:solidFill>
                <a:latin typeface="Times New Roman" panose="02020603050405020304" pitchFamily="18" charset="0"/>
                <a:cs typeface="Times New Roman" panose="02020603050405020304" pitchFamily="18" charset="0"/>
              </a:rPr>
              <a:t>l</a:t>
            </a:r>
            <a:endParaRPr lang="en-US" sz="5335" b="1" kern="1200" dirty="0">
              <a:solidFill>
                <a:srgbClr val="0000FF"/>
              </a:solidFill>
              <a:latin typeface="Times New Roman" panose="02020603050405020304" pitchFamily="18" charset="0"/>
              <a:cs typeface="Times New Roman" panose="02020603050405020304" pitchFamily="18" charset="0"/>
            </a:endParaRPr>
          </a:p>
        </p:txBody>
      </p:sp>
      <p:sp>
        <p:nvSpPr>
          <p:cNvPr id="46" name="Rounded Rectangle 45"/>
          <p:cNvSpPr/>
          <p:nvPr/>
        </p:nvSpPr>
        <p:spPr>
          <a:xfrm>
            <a:off x="7778387" y="2418556"/>
            <a:ext cx="2997726" cy="1044177"/>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buClrTx/>
              <a:buFontTx/>
              <a:buNone/>
            </a:pPr>
            <a:r>
              <a:rPr lang="en-US" sz="5335" kern="1200" dirty="0">
                <a:solidFill>
                  <a:srgbClr val="0000FF"/>
                </a:solidFill>
              </a:rPr>
              <a:t>C</a:t>
            </a:r>
            <a:r>
              <a:rPr lang="en-US" sz="5335" kern="1200">
                <a:solidFill>
                  <a:srgbClr val="0000FF"/>
                </a:solidFill>
                <a:latin typeface="Times New Roman" panose="02020603050405020304" pitchFamily="18" charset="0"/>
                <a:cs typeface="Times New Roman" panose="02020603050405020304" pitchFamily="18" charset="0"/>
              </a:rPr>
              <a:t>. </a:t>
            </a:r>
            <a:r>
              <a:rPr lang="en-US" sz="5335" b="1" kern="1200" smtClean="0">
                <a:solidFill>
                  <a:srgbClr val="0000FF"/>
                </a:solidFill>
                <a:latin typeface="Times New Roman" panose="02020603050405020304" pitchFamily="18" charset="0"/>
                <a:cs typeface="Times New Roman" panose="02020603050405020304" pitchFamily="18" charset="0"/>
              </a:rPr>
              <a:t>mg</a:t>
            </a:r>
            <a:endParaRPr lang="en-US" sz="5335" b="1" i="1" kern="1200" dirty="0">
              <a:solidFill>
                <a:srgbClr val="0000FF"/>
              </a:solidFill>
              <a:latin typeface="Times New Roman" panose="02020603050405020304" pitchFamily="18" charset="0"/>
              <a:cs typeface="Times New Roman" panose="02020603050405020304" pitchFamily="18" charset="0"/>
            </a:endParaRPr>
          </a:p>
        </p:txBody>
      </p:sp>
      <p:pic>
        <p:nvPicPr>
          <p:cNvPr id="48" name="Picture 11" descr="C:\Users\ADMIN\Desktop\Tai nguyen thiet ke tro choi\Bảng gỗ\Picture1 (2).png">
            <a:hlinkClick r:id="rId13" action="ppaction://hlinksldjump"/>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flipH="1">
            <a:off x="385234" y="303123"/>
            <a:ext cx="1646767" cy="687477"/>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ADMIN\Desktop\Bach tuyet\43ebd44d263606f876d42fd2f199ea61 (6).jpg"/>
          <p:cNvPicPr>
            <a:picLocks noChangeAspect="1" noChangeArrowheads="1"/>
          </p:cNvPicPr>
          <p:nvPr/>
        </p:nvPicPr>
        <p:blipFill>
          <a:blip r:embed="rId15" cstate="print">
            <a:extLst>
              <a:ext uri="{BEBA8EAE-BF5A-486C-A8C5-ECC9F3942E4B}">
                <a14:imgProps xmlns:a14="http://schemas.microsoft.com/office/drawing/2010/main">
                  <a14:imgLayer r:embed="rId16">
                    <a14:imgEffect>
                      <a14:backgroundRemoval t="0" b="99730" l="0" r="96894">
                        <a14:foregroundMark x1="46584" y1="15676" x2="56646" y2="19730"/>
                        <a14:foregroundMark x1="66708" y1="13784" x2="66335" y2="24054"/>
                        <a14:foregroundMark x1="68944" y1="14595" x2="68199" y2="23784"/>
                        <a14:foregroundMark x1="19006" y1="52973" x2="19379" y2="70811"/>
                        <a14:foregroundMark x1="7453" y1="65135" x2="38758" y2="64865"/>
                        <a14:foregroundMark x1="17516" y1="51622" x2="29814" y2="58378"/>
                        <a14:foregroundMark x1="7826" y1="63514" x2="19752" y2="62973"/>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300019" y="2938676"/>
            <a:ext cx="3072777" cy="4421216"/>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xmlns="" id="{0947F4FC-DC7A-EED7-5BD5-5BA8B392A669}"/>
              </a:ext>
            </a:extLst>
          </p:cNvPr>
          <p:cNvSpPr txBox="1"/>
          <p:nvPr/>
        </p:nvSpPr>
        <p:spPr>
          <a:xfrm>
            <a:off x="2568625" y="844355"/>
            <a:ext cx="6836850" cy="1241878"/>
          </a:xfrm>
          <a:prstGeom prst="rect">
            <a:avLst/>
          </a:prstGeom>
          <a:noFill/>
        </p:spPr>
        <p:txBody>
          <a:bodyPr wrap="square" rtlCol="0">
            <a:spAutoFit/>
          </a:bodyPr>
          <a:lstStyle/>
          <a:p>
            <a:pPr algn="ctr" defTabSz="1219200">
              <a:buClrTx/>
              <a:buFontTx/>
              <a:buNone/>
            </a:pPr>
            <a:r>
              <a:rPr lang="en-US" sz="3735" kern="1200" smtClean="0">
                <a:solidFill>
                  <a:prstClr val="white"/>
                </a:solidFill>
                <a:latin typeface="Calibri" panose="020F0502020204030204"/>
                <a:ea typeface="+mn-ea"/>
                <a:cs typeface="+mn-cs"/>
              </a:rPr>
              <a:t>d, </a:t>
            </a:r>
            <a:r>
              <a:rPr lang="en-US" sz="3735" smtClean="0">
                <a:solidFill>
                  <a:prstClr val="white"/>
                </a:solidFill>
                <a:latin typeface="Calibri" panose="020F0502020204030204"/>
              </a:rPr>
              <a:t>Đơn vị đo dung tích Mi- li –lit được viết tắt là </a:t>
            </a:r>
            <a:r>
              <a:rPr lang="en-US" sz="3735" kern="1200" smtClean="0">
                <a:solidFill>
                  <a:prstClr val="white"/>
                </a:solidFill>
                <a:latin typeface="Calibri" panose="020F0502020204030204"/>
                <a:ea typeface="+mn-ea"/>
                <a:cs typeface="+mn-cs"/>
              </a:rPr>
              <a:t>:</a:t>
            </a:r>
            <a:endParaRPr lang="en-US" sz="3735" kern="1200" dirty="0">
              <a:solidFill>
                <a:prstClr val="white"/>
              </a:solidFill>
              <a:latin typeface="Calibri" panose="020F0502020204030204"/>
              <a:ea typeface="+mn-ea"/>
              <a:cs typeface="+mn-cs"/>
            </a:endParaRPr>
          </a:p>
        </p:txBody>
      </p:sp>
    </p:spTree>
    <p:extLst>
      <p:ext uri="{BB962C8B-B14F-4D97-AF65-F5344CB8AC3E}">
        <p14:creationId xmlns:p14="http://schemas.microsoft.com/office/powerpoint/2010/main" val="3512810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anim calcmode="lin" valueType="num">
                                      <p:cBhvr>
                                        <p:cTn id="8" dur="1000" fill="hold"/>
                                        <p:tgtEl>
                                          <p:spTgt spid="30"/>
                                        </p:tgtEl>
                                        <p:attrNameLst>
                                          <p:attrName>ppt_x</p:attrName>
                                        </p:attrNameLst>
                                      </p:cBhvr>
                                      <p:tavLst>
                                        <p:tav tm="0">
                                          <p:val>
                                            <p:strVal val="#ppt_x"/>
                                          </p:val>
                                        </p:tav>
                                        <p:tav tm="100000">
                                          <p:val>
                                            <p:strVal val="#ppt_x"/>
                                          </p:val>
                                        </p:tav>
                                      </p:tavLst>
                                    </p:anim>
                                    <p:anim calcmode="lin" valueType="num">
                                      <p:cBhvr>
                                        <p:cTn id="9" dur="1000" fill="hold"/>
                                        <p:tgtEl>
                                          <p:spTgt spid="30"/>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1000"/>
                                        <p:tgtEl>
                                          <p:spTgt spid="25"/>
                                        </p:tgtEl>
                                      </p:cBhvr>
                                    </p:animEffect>
                                    <p:anim calcmode="lin" valueType="num">
                                      <p:cBhvr>
                                        <p:cTn id="13" dur="1000" fill="hold"/>
                                        <p:tgtEl>
                                          <p:spTgt spid="25"/>
                                        </p:tgtEl>
                                        <p:attrNameLst>
                                          <p:attrName>ppt_x</p:attrName>
                                        </p:attrNameLst>
                                      </p:cBhvr>
                                      <p:tavLst>
                                        <p:tav tm="0">
                                          <p:val>
                                            <p:strVal val="#ppt_x"/>
                                          </p:val>
                                        </p:tav>
                                        <p:tav tm="100000">
                                          <p:val>
                                            <p:strVal val="#ppt_x"/>
                                          </p:val>
                                        </p:tav>
                                      </p:tavLst>
                                    </p:anim>
                                    <p:anim calcmode="lin" valueType="num">
                                      <p:cBhvr>
                                        <p:cTn id="14"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44"/>
                                        </p:tgtEl>
                                        <p:attrNameLst>
                                          <p:attrName>style.visibility</p:attrName>
                                        </p:attrNameLst>
                                      </p:cBhvr>
                                      <p:to>
                                        <p:strVal val="visible"/>
                                      </p:to>
                                    </p:set>
                                    <p:animEffect transition="in" filter="fade">
                                      <p:cBhvr>
                                        <p:cTn id="19" dur="1000"/>
                                        <p:tgtEl>
                                          <p:spTgt spid="44"/>
                                        </p:tgtEl>
                                      </p:cBhvr>
                                    </p:animEffect>
                                    <p:anim calcmode="lin" valueType="num">
                                      <p:cBhvr>
                                        <p:cTn id="20" dur="1000" fill="hold"/>
                                        <p:tgtEl>
                                          <p:spTgt spid="44"/>
                                        </p:tgtEl>
                                        <p:attrNameLst>
                                          <p:attrName>ppt_x</p:attrName>
                                        </p:attrNameLst>
                                      </p:cBhvr>
                                      <p:tavLst>
                                        <p:tav tm="0">
                                          <p:val>
                                            <p:strVal val="#ppt_x"/>
                                          </p:val>
                                        </p:tav>
                                        <p:tav tm="100000">
                                          <p:val>
                                            <p:strVal val="#ppt_x"/>
                                          </p:val>
                                        </p:tav>
                                      </p:tavLst>
                                    </p:anim>
                                    <p:anim calcmode="lin" valueType="num">
                                      <p:cBhvr>
                                        <p:cTn id="21"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45"/>
                                        </p:tgtEl>
                                        <p:attrNameLst>
                                          <p:attrName>style.visibility</p:attrName>
                                        </p:attrNameLst>
                                      </p:cBhvr>
                                      <p:to>
                                        <p:strVal val="visible"/>
                                      </p:to>
                                    </p:set>
                                    <p:animEffect transition="in" filter="fade">
                                      <p:cBhvr>
                                        <p:cTn id="26" dur="1000"/>
                                        <p:tgtEl>
                                          <p:spTgt spid="45"/>
                                        </p:tgtEl>
                                      </p:cBhvr>
                                    </p:animEffect>
                                    <p:anim calcmode="lin" valueType="num">
                                      <p:cBhvr>
                                        <p:cTn id="27" dur="1000" fill="hold"/>
                                        <p:tgtEl>
                                          <p:spTgt spid="45"/>
                                        </p:tgtEl>
                                        <p:attrNameLst>
                                          <p:attrName>ppt_x</p:attrName>
                                        </p:attrNameLst>
                                      </p:cBhvr>
                                      <p:tavLst>
                                        <p:tav tm="0">
                                          <p:val>
                                            <p:strVal val="#ppt_x"/>
                                          </p:val>
                                        </p:tav>
                                        <p:tav tm="100000">
                                          <p:val>
                                            <p:strVal val="#ppt_x"/>
                                          </p:val>
                                        </p:tav>
                                      </p:tavLst>
                                    </p:anim>
                                    <p:anim calcmode="lin" valueType="num">
                                      <p:cBhvr>
                                        <p:cTn id="28" dur="1000" fill="hold"/>
                                        <p:tgtEl>
                                          <p:spTgt spid="45"/>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46"/>
                                        </p:tgtEl>
                                        <p:attrNameLst>
                                          <p:attrName>style.visibility</p:attrName>
                                        </p:attrNameLst>
                                      </p:cBhvr>
                                      <p:to>
                                        <p:strVal val="visible"/>
                                      </p:to>
                                    </p:set>
                                    <p:animEffect transition="in" filter="fade">
                                      <p:cBhvr>
                                        <p:cTn id="33" dur="1000"/>
                                        <p:tgtEl>
                                          <p:spTgt spid="46"/>
                                        </p:tgtEl>
                                      </p:cBhvr>
                                    </p:animEffect>
                                    <p:anim calcmode="lin" valueType="num">
                                      <p:cBhvr>
                                        <p:cTn id="34" dur="1000" fill="hold"/>
                                        <p:tgtEl>
                                          <p:spTgt spid="46"/>
                                        </p:tgtEl>
                                        <p:attrNameLst>
                                          <p:attrName>ppt_x</p:attrName>
                                        </p:attrNameLst>
                                      </p:cBhvr>
                                      <p:tavLst>
                                        <p:tav tm="0">
                                          <p:val>
                                            <p:strVal val="#ppt_x"/>
                                          </p:val>
                                        </p:tav>
                                        <p:tav tm="100000">
                                          <p:val>
                                            <p:strVal val="#ppt_x"/>
                                          </p:val>
                                        </p:tav>
                                      </p:tavLst>
                                    </p:anim>
                                    <p:anim calcmode="lin" valueType="num">
                                      <p:cBhvr>
                                        <p:cTn id="35" dur="1000" fill="hold"/>
                                        <p:tgtEl>
                                          <p:spTgt spid="4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6" restart="whenNotActive" fill="hold" evtFilter="cancelBubble" nodeType="interactiveSeq">
                <p:stCondLst>
                  <p:cond evt="onClick" delay="0">
                    <p:tgtEl>
                      <p:spTgt spid="44"/>
                    </p:tgtEl>
                  </p:cond>
                </p:stCondLst>
                <p:endSync evt="end" delay="0">
                  <p:rtn val="all"/>
                </p:endSync>
                <p:childTnLst>
                  <p:par>
                    <p:cTn id="37" fill="hold">
                      <p:stCondLst>
                        <p:cond delay="0"/>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026"/>
                                        </p:tgtEl>
                                        <p:attrNameLst>
                                          <p:attrName>style.visibility</p:attrName>
                                        </p:attrNameLst>
                                      </p:cBhvr>
                                      <p:to>
                                        <p:strVal val="visible"/>
                                      </p:to>
                                    </p:set>
                                  </p:childTnLst>
                                </p:cTn>
                              </p:par>
                              <p:par>
                                <p:cTn id="41" presetID="21" presetClass="emph" presetSubtype="0" repeatCount="indefinite" fill="hold" grpId="1" nodeType="withEffect">
                                  <p:stCondLst>
                                    <p:cond delay="0"/>
                                  </p:stCondLst>
                                  <p:childTnLst>
                                    <p:animClr clrSpc="hsl" dir="cw">
                                      <p:cBhvr override="childStyle">
                                        <p:cTn id="42" dur="500" fill="hold"/>
                                        <p:tgtEl>
                                          <p:spTgt spid="44"/>
                                        </p:tgtEl>
                                        <p:attrNameLst>
                                          <p:attrName>style.color</p:attrName>
                                        </p:attrNameLst>
                                      </p:cBhvr>
                                      <p:by>
                                        <p:hsl h="7200000" s="0" l="0"/>
                                      </p:by>
                                    </p:animClr>
                                    <p:animClr clrSpc="hsl" dir="cw">
                                      <p:cBhvr>
                                        <p:cTn id="43" dur="500" fill="hold"/>
                                        <p:tgtEl>
                                          <p:spTgt spid="44"/>
                                        </p:tgtEl>
                                        <p:attrNameLst>
                                          <p:attrName>fillcolor</p:attrName>
                                        </p:attrNameLst>
                                      </p:cBhvr>
                                      <p:by>
                                        <p:hsl h="7200000" s="0" l="0"/>
                                      </p:by>
                                    </p:animClr>
                                    <p:animClr clrSpc="hsl" dir="cw">
                                      <p:cBhvr>
                                        <p:cTn id="44" dur="500" fill="hold"/>
                                        <p:tgtEl>
                                          <p:spTgt spid="44"/>
                                        </p:tgtEl>
                                        <p:attrNameLst>
                                          <p:attrName>stroke.color</p:attrName>
                                        </p:attrNameLst>
                                      </p:cBhvr>
                                      <p:by>
                                        <p:hsl h="7200000" s="0" l="0"/>
                                      </p:by>
                                    </p:animClr>
                                    <p:set>
                                      <p:cBhvr>
                                        <p:cTn id="45" dur="500" fill="hold"/>
                                        <p:tgtEl>
                                          <p:spTgt spid="44"/>
                                        </p:tgtEl>
                                        <p:attrNameLst>
                                          <p:attrName>fill.type</p:attrName>
                                        </p:attrNameLst>
                                      </p:cBhvr>
                                      <p:to>
                                        <p:strVal val="solid"/>
                                      </p:to>
                                    </p:set>
                                  </p:childTnLst>
                                </p:cTn>
                              </p:par>
                              <p:par>
                                <p:cTn id="46" presetID="32" presetClass="emph" presetSubtype="0" repeatCount="indefinite" fill="hold" nodeType="withEffect">
                                  <p:stCondLst>
                                    <p:cond delay="0"/>
                                  </p:stCondLst>
                                  <p:childTnLst>
                                    <p:animRot by="120000">
                                      <p:cBhvr>
                                        <p:cTn id="47" dur="200" fill="hold">
                                          <p:stCondLst>
                                            <p:cond delay="0"/>
                                          </p:stCondLst>
                                        </p:cTn>
                                        <p:tgtEl>
                                          <p:spTgt spid="1026"/>
                                        </p:tgtEl>
                                        <p:attrNameLst>
                                          <p:attrName>r</p:attrName>
                                        </p:attrNameLst>
                                      </p:cBhvr>
                                    </p:animRot>
                                    <p:animRot by="-240000">
                                      <p:cBhvr>
                                        <p:cTn id="48" dur="400" fill="hold">
                                          <p:stCondLst>
                                            <p:cond delay="400"/>
                                          </p:stCondLst>
                                        </p:cTn>
                                        <p:tgtEl>
                                          <p:spTgt spid="1026"/>
                                        </p:tgtEl>
                                        <p:attrNameLst>
                                          <p:attrName>r</p:attrName>
                                        </p:attrNameLst>
                                      </p:cBhvr>
                                    </p:animRot>
                                    <p:animRot by="240000">
                                      <p:cBhvr>
                                        <p:cTn id="49" dur="400" fill="hold">
                                          <p:stCondLst>
                                            <p:cond delay="800"/>
                                          </p:stCondLst>
                                        </p:cTn>
                                        <p:tgtEl>
                                          <p:spTgt spid="1026"/>
                                        </p:tgtEl>
                                        <p:attrNameLst>
                                          <p:attrName>r</p:attrName>
                                        </p:attrNameLst>
                                      </p:cBhvr>
                                    </p:animRot>
                                    <p:animRot by="-240000">
                                      <p:cBhvr>
                                        <p:cTn id="50" dur="400" fill="hold">
                                          <p:stCondLst>
                                            <p:cond delay="1200"/>
                                          </p:stCondLst>
                                        </p:cTn>
                                        <p:tgtEl>
                                          <p:spTgt spid="1026"/>
                                        </p:tgtEl>
                                        <p:attrNameLst>
                                          <p:attrName>r</p:attrName>
                                        </p:attrNameLst>
                                      </p:cBhvr>
                                    </p:animRot>
                                    <p:animRot by="120000">
                                      <p:cBhvr>
                                        <p:cTn id="51" dur="400" fill="hold">
                                          <p:stCondLst>
                                            <p:cond delay="1600"/>
                                          </p:stCondLst>
                                        </p:cTn>
                                        <p:tgtEl>
                                          <p:spTgt spid="1026"/>
                                        </p:tgtEl>
                                        <p:attrNameLst>
                                          <p:attrName>r</p:attrName>
                                        </p:attrNameLst>
                                      </p:cBhvr>
                                    </p:animRot>
                                  </p:childTnLst>
                                </p:cTn>
                              </p:par>
                              <p:par>
                                <p:cTn id="52" presetID="1" presetClass="entr" presetSubtype="0" fill="hold" grpId="0" nodeType="withEffect">
                                  <p:stCondLst>
                                    <p:cond delay="0"/>
                                  </p:stCondLst>
                                  <p:childTnLst>
                                    <p:set>
                                      <p:cBhvr>
                                        <p:cTn id="53" dur="1" fill="hold">
                                          <p:stCondLst>
                                            <p:cond delay="0"/>
                                          </p:stCondLst>
                                        </p:cTn>
                                        <p:tgtEl>
                                          <p:spTgt spid="33"/>
                                        </p:tgtEl>
                                        <p:attrNameLst>
                                          <p:attrName>style.visibility</p:attrName>
                                        </p:attrNameLst>
                                      </p:cBhvr>
                                      <p:to>
                                        <p:strVal val="visible"/>
                                      </p:to>
                                    </p:set>
                                  </p:childTnLst>
                                </p:cTn>
                              </p:par>
                              <p:par>
                                <p:cTn id="54" presetID="26" presetClass="emph" presetSubtype="0" repeatCount="3000" fill="hold" grpId="1" nodeType="withEffect">
                                  <p:stCondLst>
                                    <p:cond delay="0"/>
                                  </p:stCondLst>
                                  <p:childTnLst>
                                    <p:animEffect transition="out" filter="fade">
                                      <p:cBhvr>
                                        <p:cTn id="55" dur="500" tmFilter="0, 0; .2, .5; .8, .5; 1, 0"/>
                                        <p:tgtEl>
                                          <p:spTgt spid="33"/>
                                        </p:tgtEl>
                                      </p:cBhvr>
                                    </p:animEffect>
                                    <p:animScale>
                                      <p:cBhvr>
                                        <p:cTn id="56" dur="250" autoRev="1" fill="hold"/>
                                        <p:tgtEl>
                                          <p:spTgt spid="33"/>
                                        </p:tgtEl>
                                      </p:cBhvr>
                                      <p:by x="105000" y="105000"/>
                                    </p:animScale>
                                  </p:childTnLst>
                                </p:cTn>
                              </p:par>
                              <p:par>
                                <p:cTn id="57" presetID="1" presetClass="exit" presetSubtype="0" fill="hold" grpId="2" nodeType="withEffect">
                                  <p:stCondLst>
                                    <p:cond delay="2500"/>
                                  </p:stCondLst>
                                  <p:childTnLst>
                                    <p:set>
                                      <p:cBhvr>
                                        <p:cTn id="58" dur="1" fill="hold">
                                          <p:stCondLst>
                                            <p:cond delay="0"/>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44"/>
                  </p:tgtEl>
                </p:cond>
              </p:nextCondLst>
            </p:seq>
            <p:seq concurrent="1" nextAc="seek">
              <p:cTn id="59" restart="whenNotActive" fill="hold" evtFilter="cancelBubble" nodeType="interactiveSeq">
                <p:stCondLst>
                  <p:cond evt="onClick" delay="0">
                    <p:tgtEl>
                      <p:spTgt spid="45"/>
                    </p:tgtEl>
                  </p:cond>
                </p:stCondLst>
                <p:endSync evt="end" delay="0">
                  <p:rtn val="all"/>
                </p:endSync>
                <p:childTnLst>
                  <p:par>
                    <p:cTn id="60" fill="hold">
                      <p:stCondLst>
                        <p:cond delay="0"/>
                      </p:stCondLst>
                      <p:childTnLst>
                        <p:par>
                          <p:cTn id="61" fill="hold">
                            <p:stCondLst>
                              <p:cond delay="0"/>
                            </p:stCondLst>
                            <p:childTnLst>
                              <p:par>
                                <p:cTn id="62" presetID="1" presetClass="entr" presetSubtype="0" fill="hold" nodeType="clickEffect">
                                  <p:stCondLst>
                                    <p:cond delay="0"/>
                                  </p:stCondLst>
                                  <p:childTnLst>
                                    <p:set>
                                      <p:cBhvr>
                                        <p:cTn id="63" dur="1" fill="hold">
                                          <p:stCondLst>
                                            <p:cond delay="0"/>
                                          </p:stCondLst>
                                        </p:cTn>
                                        <p:tgtEl>
                                          <p:spTgt spid="24"/>
                                        </p:tgtEl>
                                        <p:attrNameLst>
                                          <p:attrName>style.visibility</p:attrName>
                                        </p:attrNameLst>
                                      </p:cBhvr>
                                      <p:to>
                                        <p:strVal val="visible"/>
                                      </p:to>
                                    </p:set>
                                  </p:childTnLst>
                                </p:cTn>
                              </p:par>
                              <p:par>
                                <p:cTn id="64" presetID="32" presetClass="emph" presetSubtype="0" repeatCount="indefinite" fill="hold" nodeType="withEffect">
                                  <p:stCondLst>
                                    <p:cond delay="0"/>
                                  </p:stCondLst>
                                  <p:childTnLst>
                                    <p:animRot by="120000">
                                      <p:cBhvr>
                                        <p:cTn id="65" dur="300" fill="hold">
                                          <p:stCondLst>
                                            <p:cond delay="0"/>
                                          </p:stCondLst>
                                        </p:cTn>
                                        <p:tgtEl>
                                          <p:spTgt spid="24"/>
                                        </p:tgtEl>
                                        <p:attrNameLst>
                                          <p:attrName>r</p:attrName>
                                        </p:attrNameLst>
                                      </p:cBhvr>
                                    </p:animRot>
                                    <p:animRot by="-240000">
                                      <p:cBhvr>
                                        <p:cTn id="66" dur="600" fill="hold">
                                          <p:stCondLst>
                                            <p:cond delay="600"/>
                                          </p:stCondLst>
                                        </p:cTn>
                                        <p:tgtEl>
                                          <p:spTgt spid="24"/>
                                        </p:tgtEl>
                                        <p:attrNameLst>
                                          <p:attrName>r</p:attrName>
                                        </p:attrNameLst>
                                      </p:cBhvr>
                                    </p:animRot>
                                    <p:animRot by="240000">
                                      <p:cBhvr>
                                        <p:cTn id="67" dur="600" fill="hold">
                                          <p:stCondLst>
                                            <p:cond delay="1200"/>
                                          </p:stCondLst>
                                        </p:cTn>
                                        <p:tgtEl>
                                          <p:spTgt spid="24"/>
                                        </p:tgtEl>
                                        <p:attrNameLst>
                                          <p:attrName>r</p:attrName>
                                        </p:attrNameLst>
                                      </p:cBhvr>
                                    </p:animRot>
                                    <p:animRot by="-240000">
                                      <p:cBhvr>
                                        <p:cTn id="68" dur="600" fill="hold">
                                          <p:stCondLst>
                                            <p:cond delay="1800"/>
                                          </p:stCondLst>
                                        </p:cTn>
                                        <p:tgtEl>
                                          <p:spTgt spid="24"/>
                                        </p:tgtEl>
                                        <p:attrNameLst>
                                          <p:attrName>r</p:attrName>
                                        </p:attrNameLst>
                                      </p:cBhvr>
                                    </p:animRot>
                                    <p:animRot by="120000">
                                      <p:cBhvr>
                                        <p:cTn id="69" dur="600" fill="hold">
                                          <p:stCondLst>
                                            <p:cond delay="2400"/>
                                          </p:stCondLst>
                                        </p:cTn>
                                        <p:tgtEl>
                                          <p:spTgt spid="24"/>
                                        </p:tgtEl>
                                        <p:attrNameLst>
                                          <p:attrName>r</p:attrName>
                                        </p:attrNameLst>
                                      </p:cBhvr>
                                    </p:animRot>
                                  </p:childTnLst>
                                </p:cTn>
                              </p:par>
                            </p:childTnLst>
                          </p:cTn>
                        </p:par>
                      </p:childTnLst>
                    </p:cTn>
                  </p:par>
                </p:childTnLst>
              </p:cTn>
              <p:nextCondLst>
                <p:cond evt="onClick" delay="0">
                  <p:tgtEl>
                    <p:spTgt spid="45"/>
                  </p:tgtEl>
                </p:cond>
              </p:nextCondLst>
            </p:seq>
            <p:seq concurrent="1" nextAc="seek">
              <p:cTn id="70" restart="whenNotActive" fill="hold" evtFilter="cancelBubble" nodeType="interactiveSeq">
                <p:stCondLst>
                  <p:cond evt="onClick" delay="0">
                    <p:tgtEl>
                      <p:spTgt spid="46"/>
                    </p:tgtEl>
                  </p:cond>
                </p:stCondLst>
                <p:endSync evt="end" delay="0">
                  <p:rtn val="all"/>
                </p:endSync>
                <p:childTnLst>
                  <p:par>
                    <p:cTn id="71" fill="hold">
                      <p:stCondLst>
                        <p:cond delay="0"/>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23"/>
                                        </p:tgtEl>
                                        <p:attrNameLst>
                                          <p:attrName>style.visibility</p:attrName>
                                        </p:attrNameLst>
                                      </p:cBhvr>
                                      <p:to>
                                        <p:strVal val="visible"/>
                                      </p:to>
                                    </p:set>
                                  </p:childTnLst>
                                </p:cTn>
                              </p:par>
                              <p:par>
                                <p:cTn id="75" presetID="32" presetClass="emph" presetSubtype="0" repeatCount="indefinite" fill="hold" nodeType="withEffect">
                                  <p:stCondLst>
                                    <p:cond delay="0"/>
                                  </p:stCondLst>
                                  <p:childTnLst>
                                    <p:animRot by="120000">
                                      <p:cBhvr>
                                        <p:cTn id="76" dur="300" fill="hold">
                                          <p:stCondLst>
                                            <p:cond delay="0"/>
                                          </p:stCondLst>
                                        </p:cTn>
                                        <p:tgtEl>
                                          <p:spTgt spid="23"/>
                                        </p:tgtEl>
                                        <p:attrNameLst>
                                          <p:attrName>r</p:attrName>
                                        </p:attrNameLst>
                                      </p:cBhvr>
                                    </p:animRot>
                                    <p:animRot by="-240000">
                                      <p:cBhvr>
                                        <p:cTn id="77" dur="600" fill="hold">
                                          <p:stCondLst>
                                            <p:cond delay="600"/>
                                          </p:stCondLst>
                                        </p:cTn>
                                        <p:tgtEl>
                                          <p:spTgt spid="23"/>
                                        </p:tgtEl>
                                        <p:attrNameLst>
                                          <p:attrName>r</p:attrName>
                                        </p:attrNameLst>
                                      </p:cBhvr>
                                    </p:animRot>
                                    <p:animRot by="240000">
                                      <p:cBhvr>
                                        <p:cTn id="78" dur="600" fill="hold">
                                          <p:stCondLst>
                                            <p:cond delay="1200"/>
                                          </p:stCondLst>
                                        </p:cTn>
                                        <p:tgtEl>
                                          <p:spTgt spid="23"/>
                                        </p:tgtEl>
                                        <p:attrNameLst>
                                          <p:attrName>r</p:attrName>
                                        </p:attrNameLst>
                                      </p:cBhvr>
                                    </p:animRot>
                                    <p:animRot by="-240000">
                                      <p:cBhvr>
                                        <p:cTn id="79" dur="600" fill="hold">
                                          <p:stCondLst>
                                            <p:cond delay="1800"/>
                                          </p:stCondLst>
                                        </p:cTn>
                                        <p:tgtEl>
                                          <p:spTgt spid="23"/>
                                        </p:tgtEl>
                                        <p:attrNameLst>
                                          <p:attrName>r</p:attrName>
                                        </p:attrNameLst>
                                      </p:cBhvr>
                                    </p:animRot>
                                    <p:animRot by="120000">
                                      <p:cBhvr>
                                        <p:cTn id="80" dur="600" fill="hold">
                                          <p:stCondLst>
                                            <p:cond delay="2400"/>
                                          </p:stCondLst>
                                        </p:cTn>
                                        <p:tgtEl>
                                          <p:spTgt spid="23"/>
                                        </p:tgtEl>
                                        <p:attrNameLst>
                                          <p:attrName>r</p:attrName>
                                        </p:attrNameLst>
                                      </p:cBhvr>
                                    </p:animRot>
                                  </p:childTnLst>
                                </p:cTn>
                              </p:par>
                            </p:childTnLst>
                          </p:cTn>
                        </p:par>
                      </p:childTnLst>
                    </p:cTn>
                  </p:par>
                </p:childTnLst>
              </p:cTn>
              <p:nextCondLst>
                <p:cond evt="onClick" delay="0">
                  <p:tgtEl>
                    <p:spTgt spid="46"/>
                  </p:tgtEl>
                </p:cond>
              </p:nextCondLst>
            </p:seq>
          </p:childTnLst>
        </p:cTn>
      </p:par>
    </p:tnLst>
    <p:bldLst>
      <p:bldP spid="33" grpId="0" animBg="1"/>
      <p:bldP spid="33" grpId="1" animBg="1"/>
      <p:bldP spid="33" grpId="2" animBg="1"/>
      <p:bldP spid="44" grpId="0" animBg="1"/>
      <p:bldP spid="44" grpId="1" animBg="1"/>
      <p:bldP spid="45" grpId="0" animBg="1"/>
      <p:bldP spid="46" grpId="0" animBg="1"/>
      <p:bldP spid="2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4" descr="Truyện cổ tích nàng Bạch Tuyết và bảy chú lùn"/>
          <p:cNvSpPr>
            <a:spLocks noChangeAspect="1" noChangeArrowheads="1"/>
          </p:cNvSpPr>
          <p:nvPr/>
        </p:nvSpPr>
        <p:spPr bwMode="auto">
          <a:xfrm>
            <a:off x="155575" y="-136525"/>
            <a:ext cx="296863" cy="29686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vi-VN"/>
          </a:p>
        </p:txBody>
      </p:sp>
      <p:sp>
        <p:nvSpPr>
          <p:cNvPr id="5" name="AutoShape 6" descr="Truyện cổ tích nàng Bạch Tuyết và bảy chú lùn"/>
          <p:cNvSpPr>
            <a:spLocks noChangeAspect="1" noChangeArrowheads="1"/>
          </p:cNvSpPr>
          <p:nvPr/>
        </p:nvSpPr>
        <p:spPr bwMode="auto">
          <a:xfrm>
            <a:off x="307975" y="15875"/>
            <a:ext cx="296863" cy="29686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vi-VN"/>
          </a:p>
        </p:txBody>
      </p:sp>
      <p:sp>
        <p:nvSpPr>
          <p:cNvPr id="6" name="AutoShape 9" descr="Top 43 hình ảnh bạch tuyết và 7 chú lùn đẹp nhất"/>
          <p:cNvSpPr>
            <a:spLocks noChangeAspect="1" noChangeArrowheads="1"/>
          </p:cNvSpPr>
          <p:nvPr/>
        </p:nvSpPr>
        <p:spPr bwMode="auto">
          <a:xfrm>
            <a:off x="460375" y="168275"/>
            <a:ext cx="296863" cy="29686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vi-VN"/>
          </a:p>
        </p:txBody>
      </p:sp>
      <p:pic>
        <p:nvPicPr>
          <p:cNvPr id="4106" name="Picture 10"/>
          <p:cNvPicPr>
            <a:picLocks noChangeAspect="1" noChangeArrowheads="1"/>
          </p:cNvPicPr>
          <p:nvPr/>
        </p:nvPicPr>
        <p:blipFill rotWithShape="1">
          <a:blip r:embed="rId2">
            <a:extLst>
              <a:ext uri="{28A0092B-C50C-407E-A947-70E740481C1C}">
                <a14:useLocalDpi xmlns:a14="http://schemas.microsoft.com/office/drawing/2010/main" val="0"/>
              </a:ext>
            </a:extLst>
          </a:blip>
          <a:srcRect t="2334" b="7468"/>
          <a:stretch/>
        </p:blipFill>
        <p:spPr bwMode="auto">
          <a:xfrm>
            <a:off x="-1" y="-27384"/>
            <a:ext cx="12213793" cy="6885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peech Bubble: Oval 1">
            <a:extLst>
              <a:ext uri="{FF2B5EF4-FFF2-40B4-BE49-F238E27FC236}">
                <a16:creationId xmlns:a16="http://schemas.microsoft.com/office/drawing/2014/main" xmlns="" id="{3E7094FE-3EDF-953E-D6D4-093D2FCB758F}"/>
              </a:ext>
            </a:extLst>
          </p:cNvPr>
          <p:cNvSpPr/>
          <p:nvPr/>
        </p:nvSpPr>
        <p:spPr>
          <a:xfrm>
            <a:off x="6553200" y="310516"/>
            <a:ext cx="5547360" cy="1503680"/>
          </a:xfrm>
          <a:prstGeom prst="wedgeEllipseCallout">
            <a:avLst>
              <a:gd name="adj1" fmla="val -56715"/>
              <a:gd name="adj2" fmla="val 59798"/>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3200" dirty="0" err="1">
                <a:latin typeface="Times New Roman" panose="02020603050405020304" pitchFamily="18" charset="0"/>
                <a:cs typeface="Times New Roman" panose="02020603050405020304" pitchFamily="18" charset="0"/>
              </a:rPr>
              <a:t>Chúc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mừng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em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đã</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nhớ</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kiến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thức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bài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cũ</a:t>
            </a:r>
            <a:endParaRPr lang="en-US"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01746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a:xfrm>
            <a:off x="-2350761" y="-744567"/>
            <a:ext cx="14805890" cy="3121891"/>
          </a:xfrm>
          <a:prstGeom prst="roundRect">
            <a:avLst>
              <a:gd name="adj" fmla="val 50000"/>
            </a:avLst>
          </a:prstGeom>
          <a:solidFill>
            <a:schemeClr val="accent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4" name="Group 23"/>
          <p:cNvGrpSpPr/>
          <p:nvPr/>
        </p:nvGrpSpPr>
        <p:grpSpPr>
          <a:xfrm>
            <a:off x="2417197" y="2027540"/>
            <a:ext cx="8523787" cy="2018182"/>
            <a:chOff x="2180216" y="1968007"/>
            <a:chExt cx="6699183" cy="2018182"/>
          </a:xfrm>
        </p:grpSpPr>
        <p:sp>
          <p:nvSpPr>
            <p:cNvPr id="15" name="Rounded Rectangle 14"/>
            <p:cNvSpPr/>
            <p:nvPr/>
          </p:nvSpPr>
          <p:spPr>
            <a:xfrm>
              <a:off x="2180216" y="2210248"/>
              <a:ext cx="6699183" cy="1775941"/>
            </a:xfrm>
            <a:prstGeom prst="roundRect">
              <a:avLst/>
            </a:prstGeom>
            <a:solidFill>
              <a:srgbClr val="FF99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ounded Rectangle 17"/>
            <p:cNvSpPr/>
            <p:nvPr/>
          </p:nvSpPr>
          <p:spPr>
            <a:xfrm>
              <a:off x="2252630" y="2397582"/>
              <a:ext cx="6554356" cy="1490613"/>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ounded Rectangle 15"/>
            <p:cNvSpPr/>
            <p:nvPr/>
          </p:nvSpPr>
          <p:spPr>
            <a:xfrm>
              <a:off x="3274407" y="1974972"/>
              <a:ext cx="105430" cy="522188"/>
            </a:xfrm>
            <a:prstGeom prst="roundRect">
              <a:avLst/>
            </a:prstGeom>
            <a:scene3d>
              <a:camera prst="orthographicFront"/>
              <a:lightRig rig="threePt" dir="t"/>
            </a:scene3d>
            <a:sp3d>
              <a:bevelT prst="convex"/>
            </a:sp3d>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ounded Rectangle 16"/>
            <p:cNvSpPr/>
            <p:nvPr/>
          </p:nvSpPr>
          <p:spPr>
            <a:xfrm>
              <a:off x="7874390" y="1968007"/>
              <a:ext cx="105430" cy="522188"/>
            </a:xfrm>
            <a:prstGeom prst="roundRect">
              <a:avLst/>
            </a:prstGeom>
            <a:scene3d>
              <a:camera prst="orthographicFront"/>
              <a:lightRig rig="threePt" dir="t"/>
            </a:scene3d>
            <a:sp3d>
              <a:bevelT prst="convex"/>
            </a:sp3d>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5" name="Group 24"/>
          <p:cNvGrpSpPr/>
          <p:nvPr/>
        </p:nvGrpSpPr>
        <p:grpSpPr>
          <a:xfrm>
            <a:off x="1379907" y="-131040"/>
            <a:ext cx="2537440" cy="1969734"/>
            <a:chOff x="2920935" y="-266393"/>
            <a:chExt cx="2537440" cy="1969734"/>
          </a:xfrm>
        </p:grpSpPr>
        <p:grpSp>
          <p:nvGrpSpPr>
            <p:cNvPr id="8" name="Group 7"/>
            <p:cNvGrpSpPr/>
            <p:nvPr/>
          </p:nvGrpSpPr>
          <p:grpSpPr>
            <a:xfrm rot="12142935">
              <a:off x="2920935" y="-266393"/>
              <a:ext cx="2537440" cy="1969734"/>
              <a:chOff x="1062180" y="270164"/>
              <a:chExt cx="2521529" cy="1741054"/>
            </a:xfrm>
          </p:grpSpPr>
          <p:sp>
            <p:nvSpPr>
              <p:cNvPr id="7" name="Cloud 6"/>
              <p:cNvSpPr/>
              <p:nvPr/>
            </p:nvSpPr>
            <p:spPr>
              <a:xfrm>
                <a:off x="1062180" y="270164"/>
                <a:ext cx="2521529" cy="1741054"/>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Cloud 5"/>
              <p:cNvSpPr/>
              <p:nvPr/>
            </p:nvSpPr>
            <p:spPr>
              <a:xfrm>
                <a:off x="1159162" y="410153"/>
                <a:ext cx="2327563" cy="1461076"/>
              </a:xfrm>
              <a:prstGeom prst="cloud">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1" name="TextBox 20"/>
            <p:cNvSpPr txBox="1"/>
            <p:nvPr/>
          </p:nvSpPr>
          <p:spPr>
            <a:xfrm>
              <a:off x="3379837" y="228863"/>
              <a:ext cx="1846681" cy="141577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iCiel Cucho Bold" pitchFamily="50" charset="0"/>
                  <a:ea typeface="+mn-ea"/>
                  <a:cs typeface="iCiel Cucho Bold" pitchFamily="50" charset="0"/>
                </a:rPr>
                <a:t>Chủ</a:t>
              </a:r>
              <a:r>
                <a:rPr kumimoji="0" lang="en-US" sz="3200" b="0" i="0" u="none" strike="noStrike" kern="1200" cap="none" spc="0" normalizeH="0" baseline="0" noProof="0" dirty="0">
                  <a:ln>
                    <a:noFill/>
                  </a:ln>
                  <a:solidFill>
                    <a:prstClr val="black"/>
                  </a:solidFill>
                  <a:effectLst/>
                  <a:uLnTx/>
                  <a:uFillTx/>
                  <a:latin typeface="iCiel Cucho Bold" pitchFamily="50" charset="0"/>
                  <a:ea typeface="+mn-ea"/>
                  <a:cs typeface="iCiel Cucho Bold" pitchFamily="50" charset="0"/>
                </a:rPr>
                <a:t> </a:t>
              </a:r>
              <a:r>
                <a:rPr kumimoji="0" lang="en-US" sz="3200" b="0" i="0" u="none" strike="noStrike" kern="1200" cap="none" spc="0" normalizeH="0" baseline="0" noProof="0" dirty="0" err="1">
                  <a:ln>
                    <a:noFill/>
                  </a:ln>
                  <a:solidFill>
                    <a:prstClr val="black"/>
                  </a:solidFill>
                  <a:effectLst/>
                  <a:uLnTx/>
                  <a:uFillTx/>
                  <a:latin typeface="iCiel Cucho Bold" pitchFamily="50" charset="0"/>
                  <a:ea typeface="+mn-ea"/>
                  <a:cs typeface="iCiel Cucho Bold" pitchFamily="50" charset="0"/>
                </a:rPr>
                <a:t>đề</a:t>
              </a:r>
              <a:r>
                <a:rPr kumimoji="0" lang="en-US" sz="3200" b="0" i="0" u="none" strike="noStrike" kern="1200" cap="none" spc="0" normalizeH="0" baseline="0" noProof="0" dirty="0">
                  <a:ln>
                    <a:noFill/>
                  </a:ln>
                  <a:solidFill>
                    <a:prstClr val="black"/>
                  </a:solidFill>
                  <a:effectLst/>
                  <a:uLnTx/>
                  <a:uFillTx/>
                  <a:latin typeface="iCiel Cucho Bold" pitchFamily="50" charset="0"/>
                  <a:ea typeface="+mn-ea"/>
                  <a:cs typeface="iCiel Cucho Bold" pitchFamily="50"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black"/>
                  </a:solidFill>
                  <a:effectLst/>
                  <a:uLnTx/>
                  <a:uFillTx/>
                  <a:latin typeface="Calibri" panose="020F0502020204030204"/>
                  <a:ea typeface="+mn-ea"/>
                  <a:cs typeface="+mn-cs"/>
                </a:rPr>
                <a:t>7</a:t>
              </a:r>
            </a:p>
          </p:txBody>
        </p:sp>
      </p:grpSp>
      <p:sp>
        <p:nvSpPr>
          <p:cNvPr id="22" name="TextBox 21"/>
          <p:cNvSpPr txBox="1"/>
          <p:nvPr/>
        </p:nvSpPr>
        <p:spPr>
          <a:xfrm>
            <a:off x="3992608" y="571104"/>
            <a:ext cx="8387260"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uLnTx/>
                <a:uFillTx/>
                <a:latin typeface="Cooper Black" panose="0208090404030B020404" pitchFamily="18" charset="0"/>
              </a:rPr>
              <a:t>ÔN TẬP HỌC KÌ I</a:t>
            </a:r>
          </a:p>
        </p:txBody>
      </p:sp>
      <p:sp>
        <p:nvSpPr>
          <p:cNvPr id="27" name="TextBox 26"/>
          <p:cNvSpPr txBox="1"/>
          <p:nvPr/>
        </p:nvSpPr>
        <p:spPr>
          <a:xfrm>
            <a:off x="2158742" y="2718940"/>
            <a:ext cx="9040695"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dirty="0">
                <a:solidFill>
                  <a:srgbClr val="FF0000"/>
                </a:solidFill>
                <a:latin typeface="iCiel Soup of Justice" pitchFamily="50" charset="0"/>
              </a:rPr>
              <a:t>ÔN TẬP HÌNH HỌC VÀ ĐO LƯỜNG</a:t>
            </a:r>
            <a:endParaRPr kumimoji="0" lang="en-US" sz="4400" b="1" i="0" u="none" strike="noStrike" kern="1200" cap="none" spc="0" normalizeH="0" baseline="0" noProof="0" dirty="0">
              <a:ln>
                <a:noFill/>
              </a:ln>
              <a:solidFill>
                <a:srgbClr val="FF0000"/>
              </a:solidFill>
              <a:effectLst/>
              <a:uLnTx/>
              <a:uFillTx/>
              <a:latin typeface="iCiel Soup of Justice" pitchFamily="50" charset="0"/>
              <a:ea typeface="+mn-ea"/>
              <a:cs typeface="+mn-cs"/>
            </a:endParaRPr>
          </a:p>
        </p:txBody>
      </p:sp>
      <p:sp>
        <p:nvSpPr>
          <p:cNvPr id="2" name="TextBox 1"/>
          <p:cNvSpPr txBox="1"/>
          <p:nvPr/>
        </p:nvSpPr>
        <p:spPr>
          <a:xfrm>
            <a:off x="5375741" y="4287963"/>
            <a:ext cx="7807575"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0070C0"/>
                </a:solidFill>
                <a:effectLst/>
                <a:uLnTx/>
                <a:uFillTx/>
                <a:latin typeface="Constantia" panose="02030602050306030303" pitchFamily="18" charset="0"/>
              </a:rPr>
              <a:t>Tiết</a:t>
            </a:r>
            <a:r>
              <a:rPr kumimoji="0" lang="en-US" sz="4800" b="1" i="0" u="none" strike="noStrike" kern="1200" cap="none" spc="0" normalizeH="0" baseline="0" noProof="0" dirty="0">
                <a:ln>
                  <a:noFill/>
                </a:ln>
                <a:solidFill>
                  <a:srgbClr val="0070C0"/>
                </a:solidFill>
                <a:effectLst/>
                <a:uLnTx/>
                <a:uFillTx/>
                <a:latin typeface="Constantia" panose="02030602050306030303" pitchFamily="18" charset="0"/>
              </a:rPr>
              <a:t> </a:t>
            </a:r>
            <a:r>
              <a:rPr kumimoji="0" lang="en-US" sz="4800" b="1" i="0" u="none" strike="noStrike" kern="1200" cap="none" spc="0" normalizeH="0" baseline="0" noProof="0" dirty="0" smtClean="0">
                <a:ln>
                  <a:noFill/>
                </a:ln>
                <a:solidFill>
                  <a:srgbClr val="0070C0"/>
                </a:solidFill>
                <a:effectLst/>
                <a:uLnTx/>
                <a:uFillTx/>
                <a:latin typeface="Constantia" panose="02030602050306030303" pitchFamily="18" charset="0"/>
              </a:rPr>
              <a:t>1</a:t>
            </a:r>
            <a:endParaRPr kumimoji="0" lang="en-US" sz="4800" b="1" i="0" u="none" strike="noStrike" kern="1200" cap="none" spc="0" normalizeH="0" baseline="0" noProof="0" dirty="0">
              <a:ln>
                <a:noFill/>
              </a:ln>
              <a:solidFill>
                <a:srgbClr val="0070C0"/>
              </a:solidFill>
              <a:effectLst/>
              <a:uLnTx/>
              <a:uFillTx/>
              <a:latin typeface="Constantia" panose="02030602050306030303" pitchFamily="18" charset="0"/>
            </a:endParaRPr>
          </a:p>
        </p:txBody>
      </p:sp>
    </p:spTree>
    <p:extLst>
      <p:ext uri="{BB962C8B-B14F-4D97-AF65-F5344CB8AC3E}">
        <p14:creationId xmlns:p14="http://schemas.microsoft.com/office/powerpoint/2010/main" val="518084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4527</TotalTime>
  <Words>477</Words>
  <Application>Microsoft Office PowerPoint</Application>
  <PresentationFormat>Custom</PresentationFormat>
  <Paragraphs>71</Paragraphs>
  <Slides>17</Slides>
  <Notes>8</Notes>
  <HiddenSlides>0</HiddenSlides>
  <MMClips>1</MMClips>
  <ScaleCrop>false</ScaleCrop>
  <HeadingPairs>
    <vt:vector size="4" baseType="variant">
      <vt:variant>
        <vt:lpstr>Theme</vt:lpstr>
      </vt:variant>
      <vt:variant>
        <vt:i4>2</vt:i4>
      </vt:variant>
      <vt:variant>
        <vt:lpstr>Slide Titles</vt:lpstr>
      </vt:variant>
      <vt:variant>
        <vt:i4>17</vt:i4>
      </vt:variant>
    </vt:vector>
  </HeadingPairs>
  <TitlesOfParts>
    <vt:vector size="19" baseType="lpstr">
      <vt:lpstr>2_Office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linhmx</dc:creator>
  <cp:lastModifiedBy>ADMIN</cp:lastModifiedBy>
  <cp:revision>133</cp:revision>
  <dcterms:created xsi:type="dcterms:W3CDTF">2021-08-14T22:56:40Z</dcterms:created>
  <dcterms:modified xsi:type="dcterms:W3CDTF">2023-06-07T07:27:33Z</dcterms:modified>
</cp:coreProperties>
</file>