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11" r:id="rId2"/>
  </p:sldMasterIdLst>
  <p:notesMasterIdLst>
    <p:notesMasterId r:id="rId13"/>
  </p:notesMasterIdLst>
  <p:sldIdLst>
    <p:sldId id="257" r:id="rId3"/>
    <p:sldId id="414" r:id="rId4"/>
    <p:sldId id="413" r:id="rId5"/>
    <p:sldId id="394" r:id="rId6"/>
    <p:sldId id="406" r:id="rId7"/>
    <p:sldId id="407" r:id="rId8"/>
    <p:sldId id="408" r:id="rId9"/>
    <p:sldId id="409" r:id="rId10"/>
    <p:sldId id="410" r:id="rId11"/>
    <p:sldId id="411" r:id="rId12"/>
  </p:sldIdLst>
  <p:sldSz cx="12192000" cy="6858000"/>
  <p:notesSz cx="6858000" cy="9144000"/>
  <p:embeddedFontLst>
    <p:embeddedFont>
      <p:font typeface="宋体" pitchFamily="2" charset="-122"/>
      <p:regular r:id="rId14"/>
    </p:embeddedFont>
    <p:embeddedFont>
      <p:font typeface="Franklin Gothic Book" pitchFamily="34" charset="0"/>
      <p:regular r:id="rId15"/>
      <p:italic r:id="rId16"/>
    </p:embeddedFont>
    <p:embeddedFont>
      <p:font typeface="Calibri Light" pitchFamily="34" charset="0"/>
      <p:regular r:id="rId17"/>
      <p:italic r:id="rId18"/>
    </p:embeddedFont>
    <p:embeddedFont>
      <p:font typeface="Sigmar One" charset="0"/>
      <p:regular r:id="rId19"/>
    </p:embeddedFont>
    <p:embeddedFont>
      <p:font typeface="Franklin Gothic Medium" pitchFamily="34" charset="0"/>
      <p:regular r:id="rId20"/>
      <p:italic r:id="rId21"/>
    </p:embeddedFont>
    <p:embeddedFont>
      <p:font typeface="Segoe Script" pitchFamily="66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33CC33"/>
    <a:srgbClr val="CC66FF"/>
    <a:srgbClr val="9900FF"/>
    <a:srgbClr val="EABB40"/>
    <a:srgbClr val="66FF66"/>
    <a:srgbClr val="9933FF"/>
    <a:srgbClr val="FFFB9A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64" d="100"/>
          <a:sy n="64" d="100"/>
        </p:scale>
        <p:origin x="-748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7482D-CBFC-4161-9AC6-33E28EC88051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2BD26-666E-4734-9516-C47C59B02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8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7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65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6994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6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0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4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4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19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2" y="322042"/>
            <a:ext cx="5724640" cy="395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042" y="1228697"/>
            <a:ext cx="4218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5050"/>
                </a:solidFill>
                <a:latin typeface="Sigmar One" panose="00000500000000000000" pitchFamily="2" charset="0"/>
              </a:rPr>
              <a:t>KHỞI ĐỘNG</a:t>
            </a:r>
            <a:endParaRPr lang="en-US" sz="6600" dirty="0">
              <a:solidFill>
                <a:srgbClr val="FF505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027">
            <a:off x="5132453" y="661518"/>
            <a:ext cx="8029128" cy="66756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806545" y="0"/>
            <a:ext cx="1385455" cy="1403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6" y="1356359"/>
            <a:ext cx="12346545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FAD26-3A77-451D-A001-71B9B70B7547}"/>
              </a:ext>
            </a:extLst>
          </p:cNvPr>
          <p:cNvSpPr txBox="1"/>
          <p:nvPr/>
        </p:nvSpPr>
        <p:spPr>
          <a:xfrm>
            <a:off x="2185114" y="3429000"/>
            <a:ext cx="881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smtClean="0">
                <a:solidFill>
                  <a:srgbClr val="FF00FF"/>
                </a:solidFill>
                <a:latin typeface="HP-087" panose="020B0803050302020204" pitchFamily="34" charset="0"/>
              </a:rPr>
              <a:t>CỦNG CỐ - DẶN DÒ- NHẬN XÉT</a:t>
            </a:r>
            <a:endParaRPr lang="en-US" sz="4000" dirty="0">
              <a:solidFill>
                <a:srgbClr val="FF00FF"/>
              </a:solidFill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=""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2" y="-348259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276605"/>
            <a:ext cx="10369152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31">
              <a:defRPr/>
            </a:pPr>
            <a:r>
              <a:rPr lang="en-US" sz="3200" b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4449" y="1210634"/>
            <a:ext cx="2511412" cy="8309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9579" y="2158129"/>
            <a:ext cx="10074536" cy="156964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100, 1000 (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CFBE8B-CAC5-4BC6-9F2B-4E12007C3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349" y="2736556"/>
            <a:ext cx="2479389" cy="1732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C30E1DB-542A-4694-B453-98FF074C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626" y="-136547"/>
            <a:ext cx="3669221" cy="2563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2513" y="961172"/>
            <a:ext cx="6760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FF00"/>
                </a:solidFill>
                <a:latin typeface="Segoe Script" pitchFamily="66" charset="0"/>
              </a:rPr>
              <a:t>Luyện</a:t>
            </a:r>
            <a:r>
              <a:rPr lang="en-US" sz="7200" dirty="0" smtClean="0">
                <a:solidFill>
                  <a:srgbClr val="FFFF00"/>
                </a:solidFill>
                <a:latin typeface="Segoe Script" pitchFamily="66" charset="0"/>
              </a:rPr>
              <a:t> </a:t>
            </a:r>
            <a:r>
              <a:rPr lang="en-US" sz="7200" dirty="0" err="1" smtClean="0">
                <a:solidFill>
                  <a:srgbClr val="FFFF00"/>
                </a:solidFill>
                <a:latin typeface="Segoe Script" pitchFamily="66" charset="0"/>
              </a:rPr>
              <a:t>tập</a:t>
            </a:r>
            <a:endParaRPr lang="en-US" sz="7200" dirty="0" smtClean="0">
              <a:solidFill>
                <a:srgbClr val="FFFF00"/>
              </a:solidFill>
              <a:latin typeface="Segoe Script" pitchFamily="66" charset="0"/>
            </a:endParaRPr>
          </a:p>
          <a:p>
            <a:pPr algn="ctr"/>
            <a:r>
              <a:rPr lang="en-US" sz="7200" dirty="0" smtClean="0">
                <a:solidFill>
                  <a:srgbClr val="FFFF00"/>
                </a:solidFill>
                <a:latin typeface="Segoe Script" pitchFamily="66" charset="0"/>
              </a:rPr>
              <a:t>(</a:t>
            </a:r>
            <a:r>
              <a:rPr lang="en-US" sz="7200" smtClean="0">
                <a:solidFill>
                  <a:srgbClr val="FFFF00"/>
                </a:solidFill>
                <a:latin typeface="Segoe Script" pitchFamily="66" charset="0"/>
              </a:rPr>
              <a:t>tiết</a:t>
            </a:r>
            <a:r>
              <a:rPr lang="en-US" sz="7200" dirty="0" smtClean="0">
                <a:solidFill>
                  <a:srgbClr val="FFFF00"/>
                </a:solidFill>
                <a:latin typeface="Segoe Script" pitchFamily="66" charset="0"/>
              </a:rPr>
              <a:t> 3)</a:t>
            </a:r>
            <a:endParaRPr lang="en-US" sz="7200" dirty="0">
              <a:solidFill>
                <a:srgbClr val="FFFF00"/>
              </a:solidFill>
              <a:latin typeface="Segoe Script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642" y="2115334"/>
            <a:ext cx="2621507" cy="4706520"/>
          </a:xfrm>
          <a:prstGeom prst="rect">
            <a:avLst/>
          </a:prstGeom>
        </p:spPr>
      </p:pic>
      <p:pic>
        <p:nvPicPr>
          <p:cNvPr id="7" name="Picture 6" descr="Bộ SGK Lớp 6 - Kết nối tri thức với cuộc sống - Công ty Cổ phần Đầu tư và  Phát triển Giáo dục Phương Nam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lc="http://schemas.openxmlformats.org/drawingml/2006/lockedCanvas" id="{D1A59C5F-5E2A-465C-A839-19558C4E4B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294"/>
            <a:ext cx="2380615" cy="238061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2635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699172"/>
              </p:ext>
            </p:extLst>
          </p:nvPr>
        </p:nvGraphicFramePr>
        <p:xfrm>
          <a:off x="1094642" y="1520519"/>
          <a:ext cx="9292005" cy="4255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100"/>
                <a:gridCol w="381489"/>
                <a:gridCol w="715107"/>
                <a:gridCol w="3915508"/>
                <a:gridCol w="1582616"/>
                <a:gridCol w="1770185"/>
              </a:tblGrid>
              <a:tr h="204470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Chọn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câu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trả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lời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đúng</a:t>
                      </a:r>
                      <a:r>
                        <a:rPr lang="en-US" sz="2800" b="1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408305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a) </a:t>
                      </a:r>
                      <a:r>
                        <a:rPr lang="en-US" sz="2800" b="1" dirty="0" err="1">
                          <a:effectLst/>
                        </a:rPr>
                        <a:t>Kết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quả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của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phép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nhân</a:t>
                      </a:r>
                      <a:r>
                        <a:rPr lang="en-US" sz="2800" b="1" dirty="0">
                          <a:effectLst/>
                        </a:rPr>
                        <a:t> 192 × 4 </a:t>
                      </a:r>
                      <a:r>
                        <a:rPr lang="en-US" sz="2800" b="1" dirty="0" err="1">
                          <a:effectLst/>
                        </a:rPr>
                        <a:t>là</a:t>
                      </a:r>
                      <a:r>
                        <a:rPr lang="en-US" sz="2800" b="1" dirty="0">
                          <a:effectLst/>
                        </a:rPr>
                        <a:t>: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75610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A. 468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B. 768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C. 786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D. 867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679938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b) Kết quả của phép chia 906 : 3 là: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64121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A. 320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</a:rPr>
                        <a:t>        B</a:t>
                      </a:r>
                      <a:r>
                        <a:rPr lang="en-US" sz="2800" b="1" dirty="0">
                          <a:effectLst/>
                        </a:rPr>
                        <a:t>. 32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C. 203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D. 302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633047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c) Số dư của phép chia 628 : 8 là: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6916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A. 2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</a:rPr>
                        <a:t>            B</a:t>
                      </a:r>
                      <a:r>
                        <a:rPr lang="en-US" sz="2800" b="1" dirty="0">
                          <a:effectLst/>
                        </a:rPr>
                        <a:t>. 3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C. 4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4445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D. 5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700221" y="135475"/>
            <a:ext cx="1453661" cy="656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1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75"/>
            <a:ext cx="2514885" cy="1132242"/>
          </a:xfrm>
          <a:prstGeom prst="rect">
            <a:avLst/>
          </a:prstGeom>
        </p:spPr>
      </p:pic>
      <p:sp>
        <p:nvSpPr>
          <p:cNvPr id="7" name="Oval 15"/>
          <p:cNvSpPr>
            <a:spLocks noChangeArrowheads="1"/>
          </p:cNvSpPr>
          <p:nvPr/>
        </p:nvSpPr>
        <p:spPr bwMode="auto">
          <a:xfrm>
            <a:off x="3344994" y="2667011"/>
            <a:ext cx="660400" cy="58028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8757143" y="3933105"/>
            <a:ext cx="660400" cy="58028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6740772" y="5269536"/>
            <a:ext cx="660400" cy="58028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8973" y="313565"/>
            <a:ext cx="8323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2: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75"/>
            <a:ext cx="2514885" cy="11322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" y="2403231"/>
            <a:ext cx="11664462" cy="12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5563" y="2649415"/>
            <a:ext cx="723758" cy="75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31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104146" y="2649415"/>
            <a:ext cx="915653" cy="75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735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0298776" y="2649415"/>
            <a:ext cx="723758" cy="75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1120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9754" y="135475"/>
            <a:ext cx="8253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75"/>
            <a:ext cx="2514885" cy="11322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46" y="2133321"/>
            <a:ext cx="4396154" cy="30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976571"/>
            <a:ext cx="77958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× 3 = 75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+ 75 = 100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100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31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8152" y="606641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4: </a:t>
            </a:r>
            <a:r>
              <a:rPr lang="en-US" sz="3200" dirty="0" err="1" smtClean="0"/>
              <a:t>Số</a:t>
            </a:r>
            <a:r>
              <a:rPr lang="en-US" sz="3200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75"/>
            <a:ext cx="2514885" cy="11322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6" y="1758462"/>
            <a:ext cx="11413624" cy="25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4492" y="2051538"/>
            <a:ext cx="422031" cy="480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3692768" y="3053557"/>
            <a:ext cx="422031" cy="480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16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9384" y="125377"/>
            <a:ext cx="8897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5: </a:t>
            </a:r>
            <a:r>
              <a:rPr lang="en-US" sz="3200" dirty="0" err="1" smtClean="0"/>
              <a:t>Đố</a:t>
            </a:r>
            <a:r>
              <a:rPr lang="en-US" sz="3200" dirty="0" smtClean="0"/>
              <a:t> </a:t>
            </a:r>
            <a:r>
              <a:rPr lang="en-US" sz="3200" dirty="0" err="1"/>
              <a:t>em</a:t>
            </a:r>
            <a:r>
              <a:rPr lang="en-US" sz="3200" dirty="0" smtClean="0"/>
              <a:t>!</a:t>
            </a:r>
            <a:r>
              <a:rPr lang="en-US" sz="3200" dirty="0"/>
              <a:t>	</a:t>
            </a:r>
          </a:p>
          <a:p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1, 2, 3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“?”.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75"/>
            <a:ext cx="2514885" cy="11322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72" y="1910862"/>
            <a:ext cx="9803540" cy="30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0523" y="2438400"/>
            <a:ext cx="574431" cy="5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567354" y="2438400"/>
            <a:ext cx="574431" cy="5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7354" y="3223847"/>
            <a:ext cx="574431" cy="5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78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255</Words>
  <Application>Microsoft Office PowerPoint</Application>
  <PresentationFormat>Custom</PresentationFormat>
  <Paragraphs>55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宋体</vt:lpstr>
      <vt:lpstr>Tunga</vt:lpstr>
      <vt:lpstr>HP-087</vt:lpstr>
      <vt:lpstr>Franklin Gothic Book</vt:lpstr>
      <vt:lpstr>Times New Roman</vt:lpstr>
      <vt:lpstr>Calibri Light</vt:lpstr>
      <vt:lpstr>Sigmar One</vt:lpstr>
      <vt:lpstr>Wingdings</vt:lpstr>
      <vt:lpstr>等线</vt:lpstr>
      <vt:lpstr>Franklin Gothic Medium</vt:lpstr>
      <vt:lpstr>HP001 4 hàng</vt:lpstr>
      <vt:lpstr>Segoe Script</vt:lpstr>
      <vt:lpstr>Calibri</vt:lpstr>
      <vt:lpstr>4_Office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2022-03-27T22:47:58Z</dcterms:created>
  <dcterms:modified xsi:type="dcterms:W3CDTF">2023-06-07T07:24:28Z</dcterms:modified>
</cp:coreProperties>
</file>